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06_0.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Helvetica Neue" panose="020B060402020202020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5" roundtripDataSignature="AMtx7mi6rXsjQ5pQLb8KHuov8nDvovWFE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36AD01-230D-76DC-CC71-BD5B4388A65D}" name="Oñate, Silvia" initials="OS" userId="S::silvia.onate@plan-international.org::6c14c1ed-f08b-44c2-8612-154b511826fd" providerId="AD"/>
  <p188:author id="{3B225371-A5D4-6CE3-9D5C-58AB0B77C653}" name="Athena Berting" initials="AB" userId="3b71482a2677e27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0ED5E7D-CEC0-49E2-9183-20096DFA9418}">
  <a:tblStyle styleId="{50ED5E7D-CEC0-49E2-9183-20096DFA9418}" styleName="Table_0">
    <a:wholeTbl>
      <a:tcTxStyle b="off" i="off">
        <a:font>
          <a:latin typeface="Calibri"/>
          <a:ea typeface="Calibri"/>
          <a:cs typeface="Calibri"/>
        </a:font>
        <a:schemeClr val="dk1"/>
      </a:tcTxStyle>
      <a:tcStyle>
        <a:tcBdr>
          <a:left>
            <a:ln w="12700" cap="flat" cmpd="sng">
              <a:solidFill>
                <a:schemeClr val="accent3"/>
              </a:solidFill>
              <a:prstDash val="solid"/>
              <a:round/>
              <a:headEnd type="none" w="sm" len="sm"/>
              <a:tailEnd type="none" w="sm" len="sm"/>
            </a:ln>
          </a:left>
          <a:right>
            <a:ln w="12700" cap="flat" cmpd="sng">
              <a:solidFill>
                <a:schemeClr val="accent3"/>
              </a:solidFill>
              <a:prstDash val="solid"/>
              <a:round/>
              <a:headEnd type="none" w="sm" len="sm"/>
              <a:tailEnd type="none" w="sm" len="sm"/>
            </a:ln>
          </a:right>
          <a:top>
            <a:ln w="12700" cap="flat" cmpd="sng">
              <a:solidFill>
                <a:schemeClr val="accent3"/>
              </a:solidFill>
              <a:prstDash val="solid"/>
              <a:round/>
              <a:headEnd type="none" w="sm" len="sm"/>
              <a:tailEnd type="none" w="sm" len="sm"/>
            </a:ln>
          </a:top>
          <a:bottom>
            <a:ln w="12700" cap="flat" cmpd="sng">
              <a:solidFill>
                <a:schemeClr val="accent3"/>
              </a:solidFill>
              <a:prstDash val="solid"/>
              <a:round/>
              <a:headEnd type="none" w="sm" len="sm"/>
              <a:tailEnd type="none" w="sm" len="sm"/>
            </a:ln>
          </a:bottom>
          <a:insideH>
            <a:ln w="12700" cap="flat" cmpd="sng">
              <a:solidFill>
                <a:schemeClr val="accent3"/>
              </a:solidFill>
              <a:prstDash val="solid"/>
              <a:round/>
              <a:headEnd type="none" w="sm" len="sm"/>
              <a:tailEnd type="none" w="sm" len="sm"/>
            </a:ln>
          </a:insideH>
          <a:insideV>
            <a:ln w="12700" cap="flat" cmpd="sng">
              <a:solidFill>
                <a:schemeClr val="accent3"/>
              </a:solidFill>
              <a:prstDash val="solid"/>
              <a:round/>
              <a:headEnd type="none" w="sm" len="sm"/>
              <a:tailEnd type="none" w="sm" len="sm"/>
            </a:ln>
          </a:insideV>
        </a:tcBdr>
        <a:fill>
          <a:solidFill>
            <a:srgbClr val="EFE8EC"/>
          </a:solidFill>
        </a:fill>
      </a:tcStyle>
    </a:wholeTbl>
    <a:band1H>
      <a:tcTxStyle b="off" i="off"/>
      <a:tcStyle>
        <a:tcBdr/>
        <a:fill>
          <a:solidFill>
            <a:srgbClr val="DDCED6"/>
          </a:solidFill>
        </a:fill>
      </a:tcStyle>
    </a:band1H>
    <a:band2H>
      <a:tcTxStyle b="off" i="off"/>
      <a:tcStyle>
        <a:tcBdr/>
      </a:tcStyle>
    </a:band2H>
    <a:band1V>
      <a:tcTxStyle b="off" i="off"/>
      <a:tcStyle>
        <a:tcBdr/>
        <a:fill>
          <a:solidFill>
            <a:srgbClr val="DDCED6"/>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25400" cap="flat" cmpd="sng">
              <a:solidFill>
                <a:schemeClr val="accent3"/>
              </a:solidFill>
              <a:prstDash val="solid"/>
              <a:round/>
              <a:headEnd type="none" w="sm" len="sm"/>
              <a:tailEnd type="none" w="sm" len="sm"/>
            </a:ln>
          </a:top>
        </a:tcBdr>
        <a:fill>
          <a:solidFill>
            <a:srgbClr val="EFE8EC"/>
          </a:solidFill>
        </a:fill>
      </a:tcStyle>
    </a:lastRow>
    <a:seCell>
      <a:tcTxStyle b="off" i="off"/>
      <a:tcStyle>
        <a:tcBdr/>
      </a:tcStyle>
    </a:seCell>
    <a:swCell>
      <a:tcTxStyle b="off" i="off"/>
      <a:tcStyle>
        <a:tcBdr/>
      </a:tcStyle>
    </a:swCell>
    <a:firstRow>
      <a:tcTxStyle b="on" i="off"/>
      <a:tcStyle>
        <a:tcBdr/>
        <a:fill>
          <a:solidFill>
            <a:srgbClr val="EFE8EC"/>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76" y="1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theme" Target="theme/theme1.xml"/><Relationship Id="rId8" Type="http://schemas.openxmlformats.org/officeDocument/2006/relationships/slide" Target="slides/slide7.xml"/><Relationship Id="rId51"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ñate, Silvia" userId="6c14c1ed-f08b-44c2-8612-154b511826fd" providerId="ADAL" clId="{0CE8ECF8-FC3E-4785-8FDC-3EF0BD655CDB}"/>
    <pc:docChg chg="custSel modSld">
      <pc:chgData name="Oñate, Silvia" userId="6c14c1ed-f08b-44c2-8612-154b511826fd" providerId="ADAL" clId="{0CE8ECF8-FC3E-4785-8FDC-3EF0BD655CDB}" dt="2022-02-22T12:21:36.689" v="12"/>
      <pc:docMkLst>
        <pc:docMk/>
      </pc:docMkLst>
      <pc:sldChg chg="modSp mod modCm">
        <pc:chgData name="Oñate, Silvia" userId="6c14c1ed-f08b-44c2-8612-154b511826fd" providerId="ADAL" clId="{0CE8ECF8-FC3E-4785-8FDC-3EF0BD655CDB}" dt="2022-02-22T12:21:36.689" v="12"/>
        <pc:sldMkLst>
          <pc:docMk/>
          <pc:sldMk cId="0" sldId="262"/>
        </pc:sldMkLst>
        <pc:spChg chg="mod">
          <ac:chgData name="Oñate, Silvia" userId="6c14c1ed-f08b-44c2-8612-154b511826fd" providerId="ADAL" clId="{0CE8ECF8-FC3E-4785-8FDC-3EF0BD655CDB}" dt="2022-02-22T12:20:52.490" v="11" actId="27636"/>
          <ac:spMkLst>
            <pc:docMk/>
            <pc:sldMk cId="0" sldId="262"/>
            <ac:spMk id="271" creationId="{00000000-0000-0000-0000-000000000000}"/>
          </ac:spMkLst>
        </pc:spChg>
      </pc:sldChg>
    </pc:docChg>
  </pc:docChgLst>
</pc:chgInfo>
</file>

<file path=ppt/comments/modernComment_106_0.xml><?xml version="1.0" encoding="utf-8"?>
<p188:cmLst xmlns:a="http://schemas.openxmlformats.org/drawingml/2006/main" xmlns:r="http://schemas.openxmlformats.org/officeDocument/2006/relationships" xmlns:p188="http://schemas.microsoft.com/office/powerpoint/2018/8/main">
  <p188:cm id="{36E65E91-B77F-441E-BC29-020842152235}" authorId="{3B225371-A5D4-6CE3-9D5C-58AB0B77C653}" created="2022-02-16T00:17:44.084">
    <ac:txMkLst xmlns:ac="http://schemas.microsoft.com/office/drawing/2013/main/command">
      <pc:docMk xmlns:pc="http://schemas.microsoft.com/office/powerpoint/2013/main/command"/>
      <pc:sldMk xmlns:pc="http://schemas.microsoft.com/office/powerpoint/2013/main/command" cId="0" sldId="262"/>
      <ac:spMk id="271" creationId="{00000000-0000-0000-0000-000000000000}"/>
      <ac:txMk cp="231" len="7">
        <ac:context len="327" hash="1141260336"/>
      </ac:txMk>
    </ac:txMkLst>
    <p188:pos x="6681100" y="3467576"/>
    <p188:replyLst>
      <p188:reply id="{7A07BA36-6DB7-4D9C-8AF8-D2E1FFF5C8DC}" authorId="{9C36AD01-230D-76DC-CC71-BD5B4388A65D}" created="2022-02-22T12:21:36.609">
        <p188:txBody>
          <a:bodyPr/>
          <a:lstStyle/>
          <a:p>
            <a:r>
              <a:rPr lang="fr-FR"/>
              <a:t>ok to be better understood</a:t>
            </a:r>
          </a:p>
        </p188:txBody>
      </p188:reply>
    </p188:replyLst>
    <p188:txBody>
      <a:bodyPr/>
      <a:lstStyle/>
      <a:p>
        <a:r>
          <a:rPr lang="en-CA"/>
          <a:t>Could there be a word missing after "at-risk"?</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6" name="Google Shape;29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Some children are at greater risk of being excluded from accessing education: children living in rural areas; children living in urban slums; children living and working on the streets; adolescent girls, particularly those facing harmful practices such as child marriage; children who are trafficked (for labour or sexual exploitation); children who are refugee, internally displaced or migrant; children living in conflict set- tings; children who were out of school before the emergency or crisis; children associated with armed forces and armed groups; children in vulnerable households. </a:t>
            </a:r>
            <a:endParaRPr/>
          </a:p>
          <a:p>
            <a:pPr marL="0" lvl="0" indent="0" algn="l" rtl="0">
              <a:lnSpc>
                <a:spcPct val="100000"/>
              </a:lnSpc>
              <a:spcBef>
                <a:spcPts val="0"/>
              </a:spcBef>
              <a:spcAft>
                <a:spcPts val="0"/>
              </a:spcAft>
              <a:buSzPts val="1400"/>
              <a:buNone/>
            </a:pPr>
            <a:endParaRPr/>
          </a:p>
        </p:txBody>
      </p:sp>
      <p:sp>
        <p:nvSpPr>
          <p:cNvPr id="304" name="Google Shape;30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1" name="Google Shape;31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Adapt/write slides to local quick fire presentations </a:t>
            </a:r>
            <a:endParaRPr/>
          </a:p>
        </p:txBody>
      </p:sp>
      <p:sp>
        <p:nvSpPr>
          <p:cNvPr id="317" name="Google Shape;31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5" name="Google Shape;32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6" name="Google Shape;33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4" name="Google Shape;34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a:t>Engage with  community-level structures:</a:t>
            </a:r>
            <a:endParaRPr sz="1200"/>
          </a:p>
          <a:p>
            <a:pPr marL="0" lvl="0" indent="0" algn="l" rtl="0">
              <a:lnSpc>
                <a:spcPct val="100000"/>
              </a:lnSpc>
              <a:spcBef>
                <a:spcPts val="0"/>
              </a:spcBef>
              <a:spcAft>
                <a:spcPts val="0"/>
              </a:spcAft>
              <a:buSzPts val="1400"/>
              <a:buNone/>
            </a:pPr>
            <a:r>
              <a:rPr lang="en-GB" sz="1200"/>
              <a:t>Assess &amp; monitor education access for working children (Risks, barriers)</a:t>
            </a:r>
            <a:endParaRPr/>
          </a:p>
          <a:p>
            <a:pPr marL="0" lvl="0" indent="0" algn="l" rtl="0">
              <a:lnSpc>
                <a:spcPct val="100000"/>
              </a:lnSpc>
              <a:spcBef>
                <a:spcPts val="0"/>
              </a:spcBef>
              <a:spcAft>
                <a:spcPts val="0"/>
              </a:spcAft>
              <a:buSzPts val="1400"/>
              <a:buNone/>
            </a:pPr>
            <a:r>
              <a:rPr lang="en-GB" sz="1200"/>
              <a:t>Action planning </a:t>
            </a:r>
            <a:endParaRPr/>
          </a:p>
          <a:p>
            <a:pPr marL="0" lvl="0" indent="0" algn="l" rtl="0">
              <a:lnSpc>
                <a:spcPct val="100000"/>
              </a:lnSpc>
              <a:spcBef>
                <a:spcPts val="0"/>
              </a:spcBef>
              <a:spcAft>
                <a:spcPts val="0"/>
              </a:spcAft>
              <a:buSzPts val="1400"/>
              <a:buNone/>
            </a:pPr>
            <a:r>
              <a:rPr lang="en-GB" sz="1200"/>
              <a:t>Integrate child labour</a:t>
            </a:r>
            <a:endParaRPr/>
          </a:p>
          <a:p>
            <a:pPr marL="0" lvl="0" indent="0" algn="l" rtl="0">
              <a:lnSpc>
                <a:spcPct val="100000"/>
              </a:lnSpc>
              <a:spcBef>
                <a:spcPts val="0"/>
              </a:spcBef>
              <a:spcAft>
                <a:spcPts val="0"/>
              </a:spcAft>
              <a:buSzPts val="1400"/>
              <a:buNone/>
            </a:pPr>
            <a:r>
              <a:rPr lang="en-GB" sz="1200"/>
              <a:t>Mobilise resources</a:t>
            </a:r>
            <a:endParaRPr/>
          </a:p>
          <a:p>
            <a:pPr marL="0" lvl="0" indent="0" algn="l" rtl="0">
              <a:lnSpc>
                <a:spcPct val="100000"/>
              </a:lnSpc>
              <a:spcBef>
                <a:spcPts val="0"/>
              </a:spcBef>
              <a:spcAft>
                <a:spcPts val="0"/>
              </a:spcAft>
              <a:buSzPts val="1400"/>
              <a:buNone/>
            </a:pPr>
            <a:r>
              <a:rPr lang="en-GB" sz="1200"/>
              <a:t>At-risk groups &amp; working children</a:t>
            </a:r>
            <a:endParaRPr/>
          </a:p>
          <a:p>
            <a:pPr marL="0" lvl="0" indent="0" algn="l" rtl="0">
              <a:lnSpc>
                <a:spcPct val="100000"/>
              </a:lnSpc>
              <a:spcBef>
                <a:spcPts val="0"/>
              </a:spcBef>
              <a:spcAft>
                <a:spcPts val="0"/>
              </a:spcAft>
              <a:buSzPts val="1400"/>
              <a:buNone/>
            </a:pPr>
            <a:r>
              <a:rPr lang="en-GB" sz="1200"/>
              <a:t>Awareness &amp; advocacy </a:t>
            </a:r>
            <a:endParaRPr/>
          </a:p>
          <a:p>
            <a:pPr marL="0" lvl="0" indent="0" algn="l" rtl="0">
              <a:lnSpc>
                <a:spcPct val="100000"/>
              </a:lnSpc>
              <a:spcBef>
                <a:spcPts val="0"/>
              </a:spcBef>
              <a:spcAft>
                <a:spcPts val="0"/>
              </a:spcAft>
              <a:buClr>
                <a:schemeClr val="dk1"/>
              </a:buClr>
              <a:buSzPts val="1200"/>
              <a:buFont typeface="Calibri"/>
              <a:buNone/>
            </a:pPr>
            <a:endParaRPr sz="1200"/>
          </a:p>
          <a:p>
            <a:pPr marL="0" lvl="0" indent="0" algn="l" rtl="0">
              <a:lnSpc>
                <a:spcPct val="100000"/>
              </a:lnSpc>
              <a:spcBef>
                <a:spcPts val="0"/>
              </a:spcBef>
              <a:spcAft>
                <a:spcPts val="0"/>
              </a:spcAft>
              <a:buClr>
                <a:schemeClr val="dk1"/>
              </a:buClr>
              <a:buSzPts val="1200"/>
              <a:buFont typeface="Calibri"/>
              <a:buNone/>
            </a:pPr>
            <a:r>
              <a:rPr lang="en-GB" sz="1200"/>
              <a:t>Support community-led initiatives for children:</a:t>
            </a:r>
            <a:endParaRPr/>
          </a:p>
          <a:p>
            <a:pPr marL="0" lvl="0" indent="0" algn="l" rtl="0">
              <a:lnSpc>
                <a:spcPct val="100000"/>
              </a:lnSpc>
              <a:spcBef>
                <a:spcPts val="0"/>
              </a:spcBef>
              <a:spcAft>
                <a:spcPts val="0"/>
              </a:spcAft>
              <a:buSzPts val="1400"/>
              <a:buNone/>
            </a:pPr>
            <a:r>
              <a:rPr lang="en-GB" sz="1200"/>
              <a:t>Dialogue to promote education </a:t>
            </a:r>
            <a:endParaRPr/>
          </a:p>
          <a:p>
            <a:pPr marL="0" lvl="0" indent="0" algn="l" rtl="0">
              <a:lnSpc>
                <a:spcPct val="100000"/>
              </a:lnSpc>
              <a:spcBef>
                <a:spcPts val="0"/>
              </a:spcBef>
              <a:spcAft>
                <a:spcPts val="0"/>
              </a:spcAft>
              <a:buSzPts val="1400"/>
              <a:buNone/>
            </a:pPr>
            <a:r>
              <a:rPr lang="en-GB" sz="1200"/>
              <a:t>Awareness campaigns for children</a:t>
            </a:r>
            <a:endParaRPr/>
          </a:p>
          <a:p>
            <a:pPr marL="0" lvl="0" indent="0" algn="l" rtl="0">
              <a:lnSpc>
                <a:spcPct val="100000"/>
              </a:lnSpc>
              <a:spcBef>
                <a:spcPts val="0"/>
              </a:spcBef>
              <a:spcAft>
                <a:spcPts val="0"/>
              </a:spcAft>
              <a:buSzPts val="1400"/>
              <a:buNone/>
            </a:pPr>
            <a:r>
              <a:rPr lang="en-GB" sz="1200"/>
              <a:t>After school and pastoral activities to support education outcomes </a:t>
            </a:r>
            <a:endParaRPr/>
          </a:p>
          <a:p>
            <a:pPr marL="0" lvl="0" indent="0" algn="l" rtl="0">
              <a:lnSpc>
                <a:spcPct val="100000"/>
              </a:lnSpc>
              <a:spcBef>
                <a:spcPts val="0"/>
              </a:spcBef>
              <a:spcAft>
                <a:spcPts val="0"/>
              </a:spcAft>
              <a:buSzPts val="1400"/>
              <a:buNone/>
            </a:pPr>
            <a:r>
              <a:rPr lang="en-GB" sz="1200"/>
              <a:t>Local apprenticeships &amp; training opportunities</a:t>
            </a:r>
            <a:endParaRPr/>
          </a:p>
          <a:p>
            <a:pPr marL="0" lvl="0" indent="0" algn="l" rtl="0">
              <a:lnSpc>
                <a:spcPct val="100000"/>
              </a:lnSpc>
              <a:spcBef>
                <a:spcPts val="0"/>
              </a:spcBef>
              <a:spcAft>
                <a:spcPts val="0"/>
              </a:spcAft>
              <a:buSzPts val="1400"/>
              <a:buNone/>
            </a:pPr>
            <a:r>
              <a:rPr lang="en-GB" sz="1200"/>
              <a:t>Early childhood development for at-risk</a:t>
            </a:r>
            <a:endParaRPr/>
          </a:p>
          <a:p>
            <a:pPr marL="0" lvl="0" indent="0" algn="l" rtl="0">
              <a:lnSpc>
                <a:spcPct val="100000"/>
              </a:lnSpc>
              <a:spcBef>
                <a:spcPts val="0"/>
              </a:spcBef>
              <a:spcAft>
                <a:spcPts val="0"/>
              </a:spcAft>
              <a:buClr>
                <a:schemeClr val="dk1"/>
              </a:buClr>
              <a:buSzPts val="1200"/>
              <a:buFont typeface="Calibri"/>
              <a:buNone/>
            </a:pPr>
            <a:endParaRPr sz="1200"/>
          </a:p>
          <a:p>
            <a:pPr marL="0" lvl="0" indent="0" algn="l" rtl="0">
              <a:lnSpc>
                <a:spcPct val="100000"/>
              </a:lnSpc>
              <a:spcBef>
                <a:spcPts val="0"/>
              </a:spcBef>
              <a:spcAft>
                <a:spcPts val="0"/>
              </a:spcAft>
              <a:buClr>
                <a:schemeClr val="dk1"/>
              </a:buClr>
              <a:buSzPts val="1200"/>
              <a:buFont typeface="Calibri"/>
              <a:buNone/>
            </a:pPr>
            <a:r>
              <a:rPr lang="en-GB" sz="1200"/>
              <a:t>Engage children in community-level initiatives:</a:t>
            </a:r>
            <a:endParaRPr/>
          </a:p>
          <a:p>
            <a:pPr marL="0" lvl="0" indent="0" algn="l" rtl="0">
              <a:lnSpc>
                <a:spcPct val="100000"/>
              </a:lnSpc>
              <a:spcBef>
                <a:spcPts val="0"/>
              </a:spcBef>
              <a:spcAft>
                <a:spcPts val="0"/>
              </a:spcAft>
              <a:buSzPts val="1400"/>
              <a:buNone/>
            </a:pPr>
            <a:r>
              <a:rPr lang="en-GB" sz="1200"/>
              <a:t>Integrate child labour prevention in school-based participation activities (councils/groups/ activities) </a:t>
            </a:r>
            <a:endParaRPr/>
          </a:p>
          <a:p>
            <a:pPr marL="0" lvl="0" indent="0" algn="l" rtl="0">
              <a:lnSpc>
                <a:spcPct val="100000"/>
              </a:lnSpc>
              <a:spcBef>
                <a:spcPts val="0"/>
              </a:spcBef>
              <a:spcAft>
                <a:spcPts val="0"/>
              </a:spcAft>
              <a:buSzPts val="1400"/>
              <a:buNone/>
            </a:pPr>
            <a:r>
              <a:rPr lang="en-GB" sz="1200"/>
              <a:t>Support peer educators to develop and convey messages</a:t>
            </a:r>
            <a:endParaRPr/>
          </a:p>
          <a:p>
            <a:pPr marL="0" lvl="0" indent="0" algn="l" rtl="0">
              <a:lnSpc>
                <a:spcPct val="100000"/>
              </a:lnSpc>
              <a:spcBef>
                <a:spcPts val="0"/>
              </a:spcBef>
              <a:spcAft>
                <a:spcPts val="0"/>
              </a:spcAft>
              <a:buClr>
                <a:schemeClr val="dk1"/>
              </a:buClr>
              <a:buSzPts val="1200"/>
              <a:buFont typeface="Calibri"/>
              <a:buNone/>
            </a:pPr>
            <a:r>
              <a:rPr lang="en-GB" sz="1200"/>
              <a:t>Strengthen community- level education child labour monitoring systems</a:t>
            </a:r>
            <a:endParaRPr/>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GB" sz="1200"/>
              <a:t>Identify &amp; track children at-risk of drop-out or who are in child labour </a:t>
            </a:r>
            <a:endParaRPr/>
          </a:p>
          <a:p>
            <a:pPr marL="0" lvl="0" indent="0" algn="l" rtl="0">
              <a:lnSpc>
                <a:spcPct val="100000"/>
              </a:lnSpc>
              <a:spcBef>
                <a:spcPts val="0"/>
              </a:spcBef>
              <a:spcAft>
                <a:spcPts val="0"/>
              </a:spcAft>
              <a:buSzPts val="1400"/>
              <a:buNone/>
            </a:pPr>
            <a:r>
              <a:rPr lang="en-GB" sz="1200"/>
              <a:t>At-risk groups:</a:t>
            </a:r>
            <a:endParaRPr/>
          </a:p>
          <a:p>
            <a:pPr marL="604838" lvl="0" indent="-317498" algn="l" rtl="0">
              <a:lnSpc>
                <a:spcPct val="100000"/>
              </a:lnSpc>
              <a:spcBef>
                <a:spcPts val="0"/>
              </a:spcBef>
              <a:spcAft>
                <a:spcPts val="0"/>
              </a:spcAft>
              <a:buClr>
                <a:schemeClr val="dk1"/>
              </a:buClr>
              <a:buSzPts val="1050"/>
              <a:buFont typeface="Courier New"/>
              <a:buChar char="o"/>
            </a:pPr>
            <a:r>
              <a:rPr lang="en-GB" sz="1050"/>
              <a:t>Irregular attendance, poor performance, </a:t>
            </a:r>
            <a:endParaRPr/>
          </a:p>
          <a:p>
            <a:pPr marL="604838" lvl="0" indent="-317498" algn="l" rtl="0">
              <a:lnSpc>
                <a:spcPct val="100000"/>
              </a:lnSpc>
              <a:spcBef>
                <a:spcPts val="0"/>
              </a:spcBef>
              <a:spcAft>
                <a:spcPts val="0"/>
              </a:spcAft>
              <a:buClr>
                <a:schemeClr val="dk1"/>
              </a:buClr>
              <a:buSzPts val="1050"/>
              <a:buFont typeface="Courier New"/>
              <a:buChar char="o"/>
            </a:pPr>
            <a:r>
              <a:rPr lang="en-GB" sz="1050"/>
              <a:t>Not attending/dropped out</a:t>
            </a:r>
            <a:endParaRPr/>
          </a:p>
          <a:p>
            <a:pPr marL="604838" lvl="0" indent="-317498" algn="l" rtl="0">
              <a:lnSpc>
                <a:spcPct val="100000"/>
              </a:lnSpc>
              <a:spcBef>
                <a:spcPts val="0"/>
              </a:spcBef>
              <a:spcAft>
                <a:spcPts val="0"/>
              </a:spcAft>
              <a:buClr>
                <a:schemeClr val="dk1"/>
              </a:buClr>
              <a:buSzPts val="1050"/>
              <a:buFont typeface="Courier New"/>
              <a:buChar char="o"/>
            </a:pPr>
            <a:r>
              <a:rPr lang="en-GB" sz="1050"/>
              <a:t>Combining school and work</a:t>
            </a:r>
            <a:endParaRPr/>
          </a:p>
          <a:p>
            <a:pPr marL="604838" lvl="0" indent="-317498" algn="l" rtl="0">
              <a:lnSpc>
                <a:spcPct val="100000"/>
              </a:lnSpc>
              <a:spcBef>
                <a:spcPts val="0"/>
              </a:spcBef>
              <a:spcAft>
                <a:spcPts val="0"/>
              </a:spcAft>
              <a:buClr>
                <a:schemeClr val="dk1"/>
              </a:buClr>
              <a:buSzPts val="1050"/>
              <a:buFont typeface="Courier New"/>
              <a:buChar char="o"/>
            </a:pPr>
            <a:r>
              <a:rPr lang="en-GB" sz="1050"/>
              <a:t>Vulnerable households &amp; at-risk groups</a:t>
            </a:r>
            <a:endParaRPr sz="1200"/>
          </a:p>
          <a:p>
            <a:pPr marL="0" lvl="0" indent="0" algn="l" rtl="0">
              <a:lnSpc>
                <a:spcPct val="100000"/>
              </a:lnSpc>
              <a:spcBef>
                <a:spcPts val="0"/>
              </a:spcBef>
              <a:spcAft>
                <a:spcPts val="0"/>
              </a:spcAft>
              <a:buSzPts val="1400"/>
              <a:buNone/>
            </a:pPr>
            <a:r>
              <a:rPr lang="en-GB" sz="1200"/>
              <a:t>School-based child labour monitoring systems </a:t>
            </a:r>
            <a:endParaRPr/>
          </a:p>
          <a:p>
            <a:pPr marL="0" lvl="0" indent="0" algn="l" rtl="0">
              <a:lnSpc>
                <a:spcPct val="100000"/>
              </a:lnSpc>
              <a:spcBef>
                <a:spcPts val="0"/>
              </a:spcBef>
              <a:spcAft>
                <a:spcPts val="0"/>
              </a:spcAft>
              <a:buClr>
                <a:schemeClr val="dk1"/>
              </a:buClr>
              <a:buSzPts val="1200"/>
              <a:buFont typeface="Calibri"/>
              <a:buNone/>
            </a:pPr>
            <a:endParaRPr sz="1200"/>
          </a:p>
          <a:p>
            <a:pPr marL="0" lvl="0" indent="0" algn="l" rtl="0">
              <a:lnSpc>
                <a:spcPct val="100000"/>
              </a:lnSpc>
              <a:spcBef>
                <a:spcPts val="0"/>
              </a:spcBef>
              <a:spcAft>
                <a:spcPts val="0"/>
              </a:spcAft>
              <a:buClr>
                <a:schemeClr val="dk1"/>
              </a:buClr>
              <a:buSzPts val="1200"/>
              <a:buFont typeface="Calibri"/>
              <a:buNone/>
            </a:pPr>
            <a:r>
              <a:rPr lang="en-GB" sz="1200"/>
              <a:t>Strengthen referral mechanisms between community and formal services</a:t>
            </a:r>
            <a:endParaRPr/>
          </a:p>
          <a:p>
            <a:pPr marL="0" lvl="0" indent="0" algn="l" rtl="0">
              <a:lnSpc>
                <a:spcPct val="100000"/>
              </a:lnSpc>
              <a:spcBef>
                <a:spcPts val="0"/>
              </a:spcBef>
              <a:spcAft>
                <a:spcPts val="0"/>
              </a:spcAft>
              <a:buSzPts val="1400"/>
              <a:buNone/>
            </a:pPr>
            <a:r>
              <a:rPr lang="en-GB" sz="1200"/>
              <a:t>Link identified at-risk children, adolescents, families to essential services (education, child protection, basic needs, FSL, economic strengthening) </a:t>
            </a:r>
            <a:endParaRPr/>
          </a:p>
          <a:p>
            <a:pPr marL="0" lvl="0" indent="0" algn="l" rtl="0">
              <a:lnSpc>
                <a:spcPct val="100000"/>
              </a:lnSpc>
              <a:spcBef>
                <a:spcPts val="0"/>
              </a:spcBef>
              <a:spcAft>
                <a:spcPts val="0"/>
              </a:spcAft>
              <a:buSzPts val="1400"/>
              <a:buNone/>
            </a:pPr>
            <a:r>
              <a:rPr lang="en-GB" sz="1200"/>
              <a:t>Training, confidentiality, mapping etc. </a:t>
            </a:r>
            <a:endParaRPr/>
          </a:p>
          <a:p>
            <a:pPr marL="0" lvl="0" indent="0" algn="l" rtl="0">
              <a:lnSpc>
                <a:spcPct val="100000"/>
              </a:lnSpc>
              <a:spcBef>
                <a:spcPts val="0"/>
              </a:spcBef>
              <a:spcAft>
                <a:spcPts val="0"/>
              </a:spcAft>
              <a:buSzPts val="1400"/>
              <a:buNone/>
            </a:pPr>
            <a:endParaRPr/>
          </a:p>
        </p:txBody>
      </p:sp>
      <p:sp>
        <p:nvSpPr>
          <p:cNvPr id="352" name="Google Shape;35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0" name="Google Shape;400;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74650" lvl="0" indent="-292100" algn="l" rtl="0">
              <a:lnSpc>
                <a:spcPct val="90000"/>
              </a:lnSpc>
              <a:spcBef>
                <a:spcPts val="0"/>
              </a:spcBef>
              <a:spcAft>
                <a:spcPts val="0"/>
              </a:spcAft>
              <a:buClr>
                <a:srgbClr val="02628C"/>
              </a:buClr>
              <a:buSzPts val="1100"/>
              <a:buChar char="•"/>
            </a:pPr>
            <a:r>
              <a:rPr lang="en-GB" sz="1100">
                <a:solidFill>
                  <a:srgbClr val="545554"/>
                </a:solidFill>
                <a:latin typeface="Helvetica Neue"/>
                <a:ea typeface="Helvetica Neue"/>
                <a:cs typeface="Helvetica Neue"/>
                <a:sym typeface="Helvetica Neue"/>
              </a:rPr>
              <a:t>Integrate child labour in education assessments. Focus on dynamics between education &amp; child labour and barriers to education</a:t>
            </a:r>
            <a:endParaRPr sz="1500">
              <a:solidFill>
                <a:srgbClr val="545554"/>
              </a:solidFill>
              <a:latin typeface="Helvetica Neue"/>
              <a:ea typeface="Helvetica Neue"/>
              <a:cs typeface="Helvetica Neue"/>
              <a:sym typeface="Helvetica Neue"/>
            </a:endParaRPr>
          </a:p>
          <a:p>
            <a:pPr marL="374650" lvl="0" indent="-292100" algn="l" rtl="0">
              <a:lnSpc>
                <a:spcPct val="90000"/>
              </a:lnSpc>
              <a:spcBef>
                <a:spcPts val="1000"/>
              </a:spcBef>
              <a:spcAft>
                <a:spcPts val="0"/>
              </a:spcAft>
              <a:buClr>
                <a:srgbClr val="02628C"/>
              </a:buClr>
              <a:buSzPts val="1100"/>
              <a:buChar char="•"/>
            </a:pPr>
            <a:r>
              <a:rPr lang="en-GB" sz="1100">
                <a:solidFill>
                  <a:srgbClr val="545554"/>
                </a:solidFill>
                <a:latin typeface="Helvetica Neue"/>
                <a:ea typeface="Helvetica Neue"/>
                <a:cs typeface="Helvetica Neue"/>
                <a:sym typeface="Helvetica Neue"/>
              </a:rPr>
              <a:t>Promote sex- and-age-disaggregated data (age brackets for compulsory education age and minimum age for work) </a:t>
            </a:r>
            <a:endParaRPr sz="1500">
              <a:solidFill>
                <a:srgbClr val="545554"/>
              </a:solidFill>
              <a:latin typeface="Helvetica Neue"/>
              <a:ea typeface="Helvetica Neue"/>
              <a:cs typeface="Helvetica Neue"/>
              <a:sym typeface="Helvetica Neue"/>
            </a:endParaRPr>
          </a:p>
          <a:p>
            <a:pPr marL="374650" lvl="0" indent="-292100" algn="l" rtl="0">
              <a:lnSpc>
                <a:spcPct val="90000"/>
              </a:lnSpc>
              <a:spcBef>
                <a:spcPts val="1000"/>
              </a:spcBef>
              <a:spcAft>
                <a:spcPts val="0"/>
              </a:spcAft>
              <a:buClr>
                <a:srgbClr val="02628C"/>
              </a:buClr>
              <a:buSzPts val="1100"/>
              <a:buChar char="•"/>
            </a:pPr>
            <a:r>
              <a:rPr lang="en-GB" sz="1100">
                <a:solidFill>
                  <a:srgbClr val="545554"/>
                </a:solidFill>
                <a:latin typeface="Helvetica Neue"/>
                <a:ea typeface="Helvetica Neue"/>
                <a:cs typeface="Helvetica Neue"/>
                <a:sym typeface="Helvetica Neue"/>
              </a:rPr>
              <a:t>Involve other sectors in education needs analysis and response planning for children out-of-school, combining work, in child labour and WFCL</a:t>
            </a:r>
            <a:endParaRPr sz="1500">
              <a:solidFill>
                <a:srgbClr val="545554"/>
              </a:solidFill>
              <a:latin typeface="Helvetica Neue"/>
              <a:ea typeface="Helvetica Neue"/>
              <a:cs typeface="Helvetica Neue"/>
              <a:sym typeface="Helvetica Neue"/>
            </a:endParaRPr>
          </a:p>
          <a:p>
            <a:pPr marL="374650" lvl="0" indent="-292100" algn="l" rtl="0">
              <a:lnSpc>
                <a:spcPct val="90000"/>
              </a:lnSpc>
              <a:spcBef>
                <a:spcPts val="1000"/>
              </a:spcBef>
              <a:spcAft>
                <a:spcPts val="0"/>
              </a:spcAft>
              <a:buClr>
                <a:srgbClr val="02628C"/>
              </a:buClr>
              <a:buSzPts val="1100"/>
              <a:buChar char="•"/>
            </a:pPr>
            <a:r>
              <a:rPr lang="en-GB" sz="1100">
                <a:solidFill>
                  <a:srgbClr val="545554"/>
                </a:solidFill>
                <a:latin typeface="Helvetica Neue"/>
                <a:ea typeface="Helvetica Neue"/>
                <a:cs typeface="Helvetica Neue"/>
                <a:sym typeface="Helvetica Neue"/>
              </a:rPr>
              <a:t>Consider extending CLM in schools (Prevalence?)</a:t>
            </a:r>
            <a:endParaRPr sz="1500">
              <a:solidFill>
                <a:srgbClr val="545554"/>
              </a:solidFill>
              <a:latin typeface="Helvetica Neue"/>
              <a:ea typeface="Helvetica Neue"/>
              <a:cs typeface="Helvetica Neue"/>
              <a:sym typeface="Helvetica Neue"/>
            </a:endParaRPr>
          </a:p>
          <a:p>
            <a:pPr marL="374650" lvl="0" indent="-292100" algn="l" rtl="0">
              <a:lnSpc>
                <a:spcPct val="90000"/>
              </a:lnSpc>
              <a:spcBef>
                <a:spcPts val="1000"/>
              </a:spcBef>
              <a:spcAft>
                <a:spcPts val="0"/>
              </a:spcAft>
              <a:buClr>
                <a:srgbClr val="02628C"/>
              </a:buClr>
              <a:buSzPts val="1100"/>
              <a:buChar char="•"/>
            </a:pPr>
            <a:r>
              <a:rPr lang="en-GB" sz="1100">
                <a:solidFill>
                  <a:srgbClr val="545554"/>
                </a:solidFill>
                <a:latin typeface="Helvetica Neue"/>
                <a:ea typeface="Helvetica Neue"/>
                <a:cs typeface="Helvetica Neue"/>
                <a:sym typeface="Helvetica Neue"/>
              </a:rPr>
              <a:t>Strengthen national/sub-national education monitoring systems identify &amp; track children at-risk/in child labour. Including to function during crisis.</a:t>
            </a:r>
            <a:endParaRPr sz="1500">
              <a:solidFill>
                <a:srgbClr val="545554"/>
              </a:solidFill>
              <a:latin typeface="Helvetica Neue"/>
              <a:ea typeface="Helvetica Neue"/>
              <a:cs typeface="Helvetica Neue"/>
              <a:sym typeface="Helvetica Neue"/>
            </a:endParaRPr>
          </a:p>
          <a:p>
            <a:pPr marL="374650" lvl="0" indent="-292100" algn="l" rtl="0">
              <a:lnSpc>
                <a:spcPct val="90000"/>
              </a:lnSpc>
              <a:spcBef>
                <a:spcPts val="1000"/>
              </a:spcBef>
              <a:spcAft>
                <a:spcPts val="0"/>
              </a:spcAft>
              <a:buClr>
                <a:srgbClr val="02628C"/>
              </a:buClr>
              <a:buSzPts val="1100"/>
              <a:buChar char="•"/>
            </a:pPr>
            <a:r>
              <a:rPr lang="en-GB" sz="1100">
                <a:solidFill>
                  <a:srgbClr val="545554"/>
                </a:solidFill>
                <a:latin typeface="Helvetica Neue"/>
                <a:ea typeface="Helvetica Neue"/>
                <a:cs typeface="Helvetica Neue"/>
                <a:sym typeface="Helvetica Neue"/>
              </a:rPr>
              <a:t>Include child labour indicators in evaluations </a:t>
            </a:r>
            <a:endParaRPr sz="800"/>
          </a:p>
        </p:txBody>
      </p:sp>
      <p:sp>
        <p:nvSpPr>
          <p:cNvPr id="415" name="Google Shape;415;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232" name="Google Shape;23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3" name="Google Shape;423;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sz="1200" b="1">
                <a:solidFill>
                  <a:schemeClr val="dk1"/>
                </a:solidFill>
                <a:latin typeface="Calibri"/>
                <a:ea typeface="Calibri"/>
                <a:cs typeface="Calibri"/>
                <a:sym typeface="Calibri"/>
              </a:rPr>
              <a:t>KEY ACTIONS FOR FACILITIES AND SERVICES</a:t>
            </a:r>
            <a:br>
              <a:rPr lang="en-GB" sz="1200" b="1">
                <a:solidFill>
                  <a:schemeClr val="dk1"/>
                </a:solidFill>
                <a:latin typeface="Calibri"/>
                <a:ea typeface="Calibri"/>
                <a:cs typeface="Calibri"/>
                <a:sym typeface="Calibri"/>
              </a:rPr>
            </a:br>
            <a:r>
              <a:rPr lang="en-GB" sz="1200">
                <a:solidFill>
                  <a:schemeClr val="dk1"/>
                </a:solidFill>
                <a:latin typeface="Calibri"/>
                <a:ea typeface="Calibri"/>
                <a:cs typeface="Calibri"/>
                <a:sym typeface="Calibri"/>
              </a:rPr>
              <a:t>{ </a:t>
            </a:r>
            <a:r>
              <a:rPr lang="en-GB" sz="1200" b="1">
                <a:solidFill>
                  <a:schemeClr val="dk1"/>
                </a:solidFill>
                <a:latin typeface="Calibri"/>
                <a:ea typeface="Calibri"/>
                <a:cs typeface="Calibri"/>
                <a:sym typeface="Calibri"/>
              </a:rPr>
              <a:t>Promote safety and accessibility of education facilities for all learners to prevent school dropout and </a:t>
            </a:r>
            <a:endParaRPr/>
          </a:p>
          <a:p>
            <a:pPr marL="0" lvl="0" indent="0" algn="l" rtl="0">
              <a:lnSpc>
                <a:spcPct val="100000"/>
              </a:lnSpc>
              <a:spcBef>
                <a:spcPts val="0"/>
              </a:spcBef>
              <a:spcAft>
                <a:spcPts val="0"/>
              </a:spcAft>
              <a:buSzPts val="1400"/>
              <a:buNone/>
            </a:pPr>
            <a:r>
              <a:rPr lang="en-GB" sz="1200" b="1">
                <a:solidFill>
                  <a:schemeClr val="dk1"/>
                </a:solidFill>
                <a:latin typeface="Calibri"/>
                <a:ea typeface="Calibri"/>
                <a:cs typeface="Calibri"/>
                <a:sym typeface="Calibri"/>
              </a:rPr>
              <a:t>child labour. </a:t>
            </a:r>
            <a:r>
              <a:rPr lang="en-GB" sz="1200">
                <a:solidFill>
                  <a:schemeClr val="dk1"/>
                </a:solidFill>
                <a:latin typeface="Calibri"/>
                <a:ea typeface="Calibri"/>
                <a:cs typeface="Calibri"/>
                <a:sym typeface="Calibri"/>
              </a:rPr>
              <a:t>Consider: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secure and disaster-resilient learning structures;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sufficient teaching materials;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learning aids for learners with special needs;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adequate teacher–student ratios;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adequate classroom space–student ratios;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adequate WASH facilities including safe drinking water, sex-separated bathrooms and hand-washing facilities;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menstrual hygiene management (MHM) facilities in schools including dedicated changing/ washrooms and sanitary products.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a:t>
            </a:r>
            <a:r>
              <a:rPr lang="en-GB" sz="1200" b="1">
                <a:solidFill>
                  <a:schemeClr val="dk1"/>
                </a:solidFill>
                <a:latin typeface="Calibri"/>
                <a:ea typeface="Calibri"/>
                <a:cs typeface="Calibri"/>
                <a:sym typeface="Calibri"/>
              </a:rPr>
              <a:t>Promote multi-sectoral services </a:t>
            </a:r>
            <a:r>
              <a:rPr lang="en-GB" sz="1200">
                <a:solidFill>
                  <a:schemeClr val="dk1"/>
                </a:solidFill>
                <a:latin typeface="Calibri"/>
                <a:ea typeface="Calibri"/>
                <a:cs typeface="Calibri"/>
                <a:sym typeface="Calibri"/>
              </a:rPr>
              <a:t>that equip children who were (formerly) working or in child labour with essential skills and help to reduce barriers to education such as: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health and vaccination programmes;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nutrition and school feeding programmes;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recreational and sport programmes;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peer group activities and life skills programmes.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79" name="Google Shape;47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sz="1200" b="1">
                <a:solidFill>
                  <a:schemeClr val="dk1"/>
                </a:solidFill>
                <a:latin typeface="Calibri"/>
                <a:ea typeface="Calibri"/>
                <a:cs typeface="Calibri"/>
                <a:sym typeface="Calibri"/>
              </a:rPr>
              <a:t>KEY ACTIONS FOR FACILITIES AND SERVICES</a:t>
            </a:r>
            <a:br>
              <a:rPr lang="en-GB" sz="1200" b="1">
                <a:solidFill>
                  <a:schemeClr val="dk1"/>
                </a:solidFill>
                <a:latin typeface="Calibri"/>
                <a:ea typeface="Calibri"/>
                <a:cs typeface="Calibri"/>
                <a:sym typeface="Calibri"/>
              </a:rPr>
            </a:br>
            <a:r>
              <a:rPr lang="en-GB" sz="1200">
                <a:solidFill>
                  <a:schemeClr val="dk1"/>
                </a:solidFill>
                <a:latin typeface="Calibri"/>
                <a:ea typeface="Calibri"/>
                <a:cs typeface="Calibri"/>
                <a:sym typeface="Calibri"/>
              </a:rPr>
              <a:t>{ </a:t>
            </a:r>
            <a:r>
              <a:rPr lang="en-GB" sz="1200" b="1">
                <a:solidFill>
                  <a:schemeClr val="dk1"/>
                </a:solidFill>
                <a:latin typeface="Calibri"/>
                <a:ea typeface="Calibri"/>
                <a:cs typeface="Calibri"/>
                <a:sym typeface="Calibri"/>
              </a:rPr>
              <a:t>Promote safety and accessibility of education facilities for all learners to prevent school dropout and </a:t>
            </a:r>
            <a:endParaRPr/>
          </a:p>
          <a:p>
            <a:pPr marL="0" lvl="0" indent="0" algn="l" rtl="0">
              <a:lnSpc>
                <a:spcPct val="100000"/>
              </a:lnSpc>
              <a:spcBef>
                <a:spcPts val="0"/>
              </a:spcBef>
              <a:spcAft>
                <a:spcPts val="0"/>
              </a:spcAft>
              <a:buSzPts val="1400"/>
              <a:buNone/>
            </a:pPr>
            <a:r>
              <a:rPr lang="en-GB" sz="1200" b="1">
                <a:solidFill>
                  <a:schemeClr val="dk1"/>
                </a:solidFill>
                <a:latin typeface="Calibri"/>
                <a:ea typeface="Calibri"/>
                <a:cs typeface="Calibri"/>
                <a:sym typeface="Calibri"/>
              </a:rPr>
              <a:t>child labour. </a:t>
            </a:r>
            <a:r>
              <a:rPr lang="en-GB" sz="1200">
                <a:solidFill>
                  <a:schemeClr val="dk1"/>
                </a:solidFill>
                <a:latin typeface="Calibri"/>
                <a:ea typeface="Calibri"/>
                <a:cs typeface="Calibri"/>
                <a:sym typeface="Calibri"/>
              </a:rPr>
              <a:t>Consider: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secure and disaster-resilient learning structures;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sufficient teaching materials;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learning aids for learners with special needs;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adequate teacher–student ratios;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adequate classroom space–student ratios;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adequate WASH facilities including safe drinking water, sex-separated bathrooms and hand-washing facilities;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menstrual hygiene management (MHM) facilities in schools including dedicated changing/ washrooms and sanitary products.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a:t>
            </a:r>
            <a:r>
              <a:rPr lang="en-GB" sz="1200" b="1">
                <a:solidFill>
                  <a:schemeClr val="dk1"/>
                </a:solidFill>
                <a:latin typeface="Calibri"/>
                <a:ea typeface="Calibri"/>
                <a:cs typeface="Calibri"/>
                <a:sym typeface="Calibri"/>
              </a:rPr>
              <a:t>Promote multi-sectoral services </a:t>
            </a:r>
            <a:r>
              <a:rPr lang="en-GB" sz="1200">
                <a:solidFill>
                  <a:schemeClr val="dk1"/>
                </a:solidFill>
                <a:latin typeface="Calibri"/>
                <a:ea typeface="Calibri"/>
                <a:cs typeface="Calibri"/>
                <a:sym typeface="Calibri"/>
              </a:rPr>
              <a:t>that equip children who were (formerly) working or in child labour with essential skills and help to reduce barriers to education such as: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health and vaccination programmes;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nutrition and school feeding programmes;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recreational and sport programmes;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peer group activities and life skills programmes.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92" name="Google Shape;49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sz="1200" b="1">
                <a:solidFill>
                  <a:schemeClr val="dk1"/>
                </a:solidFill>
                <a:latin typeface="Calibri"/>
                <a:ea typeface="Calibri"/>
                <a:cs typeface="Calibri"/>
                <a:sym typeface="Calibri"/>
              </a:rPr>
              <a:t>KEY ACTIONS FOR FACILITIES AND SERVICES</a:t>
            </a:r>
            <a:br>
              <a:rPr lang="en-GB" sz="1200" b="1">
                <a:solidFill>
                  <a:schemeClr val="dk1"/>
                </a:solidFill>
                <a:latin typeface="Calibri"/>
                <a:ea typeface="Calibri"/>
                <a:cs typeface="Calibri"/>
                <a:sym typeface="Calibri"/>
              </a:rPr>
            </a:br>
            <a:r>
              <a:rPr lang="en-GB" sz="1200">
                <a:solidFill>
                  <a:schemeClr val="dk1"/>
                </a:solidFill>
                <a:latin typeface="Calibri"/>
                <a:ea typeface="Calibri"/>
                <a:cs typeface="Calibri"/>
                <a:sym typeface="Calibri"/>
              </a:rPr>
              <a:t>{ </a:t>
            </a:r>
            <a:r>
              <a:rPr lang="en-GB" sz="1200" b="1">
                <a:solidFill>
                  <a:schemeClr val="dk1"/>
                </a:solidFill>
                <a:latin typeface="Calibri"/>
                <a:ea typeface="Calibri"/>
                <a:cs typeface="Calibri"/>
                <a:sym typeface="Calibri"/>
              </a:rPr>
              <a:t>Promote safety and accessibility of education facilities for all learners to prevent school dropout and </a:t>
            </a:r>
            <a:endParaRPr/>
          </a:p>
          <a:p>
            <a:pPr marL="0" lvl="0" indent="0" algn="l" rtl="0">
              <a:lnSpc>
                <a:spcPct val="100000"/>
              </a:lnSpc>
              <a:spcBef>
                <a:spcPts val="0"/>
              </a:spcBef>
              <a:spcAft>
                <a:spcPts val="0"/>
              </a:spcAft>
              <a:buSzPts val="1400"/>
              <a:buNone/>
            </a:pPr>
            <a:r>
              <a:rPr lang="en-GB" sz="1200" b="1">
                <a:solidFill>
                  <a:schemeClr val="dk1"/>
                </a:solidFill>
                <a:latin typeface="Calibri"/>
                <a:ea typeface="Calibri"/>
                <a:cs typeface="Calibri"/>
                <a:sym typeface="Calibri"/>
              </a:rPr>
              <a:t>child labour. </a:t>
            </a:r>
            <a:r>
              <a:rPr lang="en-GB" sz="1200">
                <a:solidFill>
                  <a:schemeClr val="dk1"/>
                </a:solidFill>
                <a:latin typeface="Calibri"/>
                <a:ea typeface="Calibri"/>
                <a:cs typeface="Calibri"/>
                <a:sym typeface="Calibri"/>
              </a:rPr>
              <a:t>Consider: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secure and disaster-resilient learning structures;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sufficient teaching materials;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learning aids for learners with special needs;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adequate teacher–student ratios;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adequate classroom space–student ratios;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adequate WASH facilities including safe drinking water, sex-separated bathrooms and hand-washing facilities;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menstrual hygiene management (MHM) facilities in schools including dedicated changing/ washrooms and sanitary products.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a:t>
            </a:r>
            <a:r>
              <a:rPr lang="en-GB" sz="1200" b="1">
                <a:solidFill>
                  <a:schemeClr val="dk1"/>
                </a:solidFill>
                <a:latin typeface="Calibri"/>
                <a:ea typeface="Calibri"/>
                <a:cs typeface="Calibri"/>
                <a:sym typeface="Calibri"/>
              </a:rPr>
              <a:t>Promote multi-sectoral services </a:t>
            </a:r>
            <a:r>
              <a:rPr lang="en-GB" sz="1200">
                <a:solidFill>
                  <a:schemeClr val="dk1"/>
                </a:solidFill>
                <a:latin typeface="Calibri"/>
                <a:ea typeface="Calibri"/>
                <a:cs typeface="Calibri"/>
                <a:sym typeface="Calibri"/>
              </a:rPr>
              <a:t>that equip children who were (formerly) working or in child labour with essential skills and help to reduce barriers to education such as: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health and vaccination programmes;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nutrition and school feeding programmes;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recreational and sport programmes;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peer group activities and life skills programmes.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505" name="Google Shape;505;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sz="1200" b="1">
                <a:solidFill>
                  <a:schemeClr val="dk1"/>
                </a:solidFill>
                <a:latin typeface="Calibri"/>
                <a:ea typeface="Calibri"/>
                <a:cs typeface="Calibri"/>
                <a:sym typeface="Calibri"/>
              </a:rPr>
              <a:t>KEY ACTIONS FOR FACILITIES AND SERVICES</a:t>
            </a:r>
            <a:br>
              <a:rPr lang="en-GB" sz="1200" b="1">
                <a:solidFill>
                  <a:schemeClr val="dk1"/>
                </a:solidFill>
                <a:latin typeface="Calibri"/>
                <a:ea typeface="Calibri"/>
                <a:cs typeface="Calibri"/>
                <a:sym typeface="Calibri"/>
              </a:rPr>
            </a:br>
            <a:r>
              <a:rPr lang="en-GB" sz="1200">
                <a:solidFill>
                  <a:schemeClr val="dk1"/>
                </a:solidFill>
                <a:latin typeface="Calibri"/>
                <a:ea typeface="Calibri"/>
                <a:cs typeface="Calibri"/>
                <a:sym typeface="Calibri"/>
              </a:rPr>
              <a:t>{ </a:t>
            </a:r>
            <a:r>
              <a:rPr lang="en-GB" sz="1200" b="1">
                <a:solidFill>
                  <a:schemeClr val="dk1"/>
                </a:solidFill>
                <a:latin typeface="Calibri"/>
                <a:ea typeface="Calibri"/>
                <a:cs typeface="Calibri"/>
                <a:sym typeface="Calibri"/>
              </a:rPr>
              <a:t>Promote safety and accessibility of education facilities for all learners to prevent school dropout and </a:t>
            </a:r>
            <a:endParaRPr/>
          </a:p>
          <a:p>
            <a:pPr marL="0" lvl="0" indent="0" algn="l" rtl="0">
              <a:lnSpc>
                <a:spcPct val="100000"/>
              </a:lnSpc>
              <a:spcBef>
                <a:spcPts val="0"/>
              </a:spcBef>
              <a:spcAft>
                <a:spcPts val="0"/>
              </a:spcAft>
              <a:buSzPts val="1400"/>
              <a:buNone/>
            </a:pPr>
            <a:r>
              <a:rPr lang="en-GB" sz="1200" b="1">
                <a:solidFill>
                  <a:schemeClr val="dk1"/>
                </a:solidFill>
                <a:latin typeface="Calibri"/>
                <a:ea typeface="Calibri"/>
                <a:cs typeface="Calibri"/>
                <a:sym typeface="Calibri"/>
              </a:rPr>
              <a:t>child labour. </a:t>
            </a:r>
            <a:r>
              <a:rPr lang="en-GB" sz="1200">
                <a:solidFill>
                  <a:schemeClr val="dk1"/>
                </a:solidFill>
                <a:latin typeface="Calibri"/>
                <a:ea typeface="Calibri"/>
                <a:cs typeface="Calibri"/>
                <a:sym typeface="Calibri"/>
              </a:rPr>
              <a:t>Consider: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secure and disaster-resilient learning structures;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sufficient teaching materials;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learning aids for learners with special needs;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adequate teacher–student ratios;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adequate classroom space–student ratios;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adequate WASH facilities including safe drinking water, sex-separated bathrooms and hand-washing facilities;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menstrual hygiene management (MHM) facilities in schools including dedicated changing/ washrooms and sanitary products.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a:t>
            </a:r>
            <a:r>
              <a:rPr lang="en-GB" sz="1200" b="1">
                <a:solidFill>
                  <a:schemeClr val="dk1"/>
                </a:solidFill>
                <a:latin typeface="Calibri"/>
                <a:ea typeface="Calibri"/>
                <a:cs typeface="Calibri"/>
                <a:sym typeface="Calibri"/>
              </a:rPr>
              <a:t>Promote multi-sectoral services </a:t>
            </a:r>
            <a:r>
              <a:rPr lang="en-GB" sz="1200">
                <a:solidFill>
                  <a:schemeClr val="dk1"/>
                </a:solidFill>
                <a:latin typeface="Calibri"/>
                <a:ea typeface="Calibri"/>
                <a:cs typeface="Calibri"/>
                <a:sym typeface="Calibri"/>
              </a:rPr>
              <a:t>that equip children who were (formerly) working or in child labour with essential skills and help to reduce barriers to education such as: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health and vaccination programmes;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nutrition and school feeding programmes;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recreational and sport programmes;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peer group activities and life skills programmes.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518" name="Google Shape;51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531" name="Google Shape;531;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6" name="Google Shape;586;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7" name="Google Shape;587;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5" name="Google Shape;595;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0" name="Google Shape;600;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1" name="Google Shape;601;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609" name="Google Shape;609;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sz="1200"/>
          </a:p>
        </p:txBody>
      </p:sp>
      <p:sp>
        <p:nvSpPr>
          <p:cNvPr id="239" name="Google Shape;23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8" name="Google Shape;648;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4" name="Google Shape;654;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1" name="Google Shape;661;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2" name="Google Shape;662;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7" name="Google Shape;717;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5" name="Google Shape;725;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6" name="Google Shape;24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2" name="Google Shape;25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1200" b="1">
                <a:solidFill>
                  <a:schemeClr val="dk1"/>
                </a:solidFill>
                <a:latin typeface="Calibri"/>
                <a:ea typeface="Calibri"/>
                <a:cs typeface="Calibri"/>
                <a:sym typeface="Calibri"/>
              </a:rPr>
              <a:t>Daniel</a:t>
            </a:r>
            <a:r>
              <a:rPr lang="en-GB" sz="1200">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Daniel, 13 lives with his family in a small rural village, before the outbreak he attended school, following long periods of school closure during the Covid-19 outbreak, Daniel starting working. “There was nothing to do at home, and my family was very poor, my parents used to have a small business, but they lost a lot of customers during the lockdown and had to borrow money, I didn’t want to sit and do nothing, my brothers and sisters were so hungry. We used to get some food at school, but this stopped when the school closed. If I don’t work, life will be harder, and we will never have the money to return to school, even when school opens.”</a:t>
            </a:r>
            <a:endParaRPr/>
          </a:p>
          <a:p>
            <a:pPr marL="0" lvl="0" indent="0" algn="l" rtl="0">
              <a:lnSpc>
                <a:spcPct val="100000"/>
              </a:lnSpc>
              <a:spcBef>
                <a:spcPts val="0"/>
              </a:spcBef>
              <a:spcAft>
                <a:spcPts val="0"/>
              </a:spcAft>
              <a:buSzPts val="1400"/>
              <a:buNone/>
            </a:pPr>
            <a:r>
              <a:rPr lang="en-GB" sz="1200" b="1">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b="1">
                <a:solidFill>
                  <a:schemeClr val="dk1"/>
                </a:solidFill>
                <a:latin typeface="Calibri"/>
                <a:ea typeface="Calibri"/>
                <a:cs typeface="Calibri"/>
                <a:sym typeface="Calibri"/>
              </a:rPr>
              <a:t>Risks </a:t>
            </a:r>
            <a:endParaRPr sz="1200">
              <a:solidFill>
                <a:schemeClr val="dk1"/>
              </a:solidFill>
              <a:latin typeface="Calibri"/>
              <a:ea typeface="Calibri"/>
              <a:cs typeface="Calibri"/>
              <a:sym typeface="Calibri"/>
            </a:endParaRPr>
          </a:p>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Schools were closed for long periods of time,  </a:t>
            </a:r>
            <a:endParaRPr/>
          </a:p>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Lacked access to the internet and technology, unable to participate in remote learning. </a:t>
            </a:r>
            <a:endParaRPr/>
          </a:p>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Periods out of school lead to higher child labour risks</a:t>
            </a:r>
            <a:endParaRPr/>
          </a:p>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Restricted freedom of movement reduces follow-up and support available from schools (and outside of school from community leaders/CSOs/CLM teams etc.) for at-risk children. Reduced government capacity to support vulnerable children</a:t>
            </a:r>
            <a:endParaRPr/>
          </a:p>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Lockdown reduces social support such as free meal programs, health services, childcare services, and other social service provisions.</a:t>
            </a:r>
            <a:endParaRPr/>
          </a:p>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Teacher absenteeism, rapid turnover of staff affects support to at-risk children. </a:t>
            </a:r>
            <a:endParaRPr/>
          </a:p>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Decisions to drop out of school permanently.</a:t>
            </a:r>
            <a:endParaRPr/>
          </a:p>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Economic impact makes it difficult for families to support education and pay for school fees, supplies, and uniforms or compels children to work, or continue working after school opens.</a:t>
            </a:r>
            <a:endParaRPr/>
          </a:p>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Difficult to manage work hours, keep up with schoolwork, or attend regularly, because of work demands. </a:t>
            </a:r>
            <a:endParaRPr/>
          </a:p>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Despite free education, many families still need to pay tuition fees and additional costs.</a:t>
            </a:r>
            <a:endParaRPr/>
          </a:p>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children may not be interested in returning to school once they have started earning at work and learning practical work-based skills – see school as irrelevant curricula.</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(Photo https://blogs.worldbank.org/education/educational-challenges-and-opportunities-covid-19-pandemic)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a:t>
            </a:r>
            <a:endParaRPr/>
          </a:p>
        </p:txBody>
      </p:sp>
      <p:sp>
        <p:nvSpPr>
          <p:cNvPr id="260" name="Google Shape;26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1200" b="1" dirty="0">
                <a:solidFill>
                  <a:schemeClr val="dk1"/>
                </a:solidFill>
                <a:latin typeface="Calibri"/>
                <a:ea typeface="Calibri"/>
                <a:cs typeface="Calibri"/>
                <a:sym typeface="Calibri"/>
              </a:rPr>
              <a:t>Sana </a:t>
            </a:r>
            <a:r>
              <a:rPr lang="en-GB" sz="1200" dirty="0">
                <a:solidFill>
                  <a:schemeClr val="dk1"/>
                </a:solidFill>
                <a:latin typeface="Calibri"/>
                <a:ea typeface="Calibri"/>
                <a:cs typeface="Calibri"/>
                <a:sym typeface="Calibri"/>
              </a:rPr>
              <a:t> </a:t>
            </a:r>
            <a:r>
              <a:rPr lang="en-GB" sz="1200" b="1"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Sana is 15, she was in school when the earthquake hit, while her classroom remained standing, some of the classes were badly damaged and children were injured and killed when the walls and ceilings collapsed. Sana lives with her father, elderly grandparents, and younger siblings. The school was closed for a period as temporary classrooms were set up alongside the less damaged classrooms. “My parents were happy when the school was closed, they were very busy and needed me to collect water and do the housework. Now school has opened, I was looking forward to returning to school, but learning is not fun anymore, the classes are noisy, and it doesn’t feel safe. I am trying to catch up at home and prepare for my exams, but my parents want me to help them all the time, sometimes they ask me to go to school just to register and then come home to help take care of my grandparents, some days I just don’t go… it feels pointless if I am not going to pass my exams.” </a:t>
            </a:r>
            <a:endParaRPr dirty="0"/>
          </a:p>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 </a:t>
            </a:r>
            <a:endParaRPr dirty="0"/>
          </a:p>
          <a:p>
            <a:pPr marL="0" lvl="0" indent="0" algn="l" rtl="0">
              <a:lnSpc>
                <a:spcPct val="100000"/>
              </a:lnSpc>
              <a:spcBef>
                <a:spcPts val="0"/>
              </a:spcBef>
              <a:spcAft>
                <a:spcPts val="0"/>
              </a:spcAft>
              <a:buSzPts val="1400"/>
              <a:buNone/>
            </a:pPr>
            <a:r>
              <a:rPr lang="en-GB" sz="1200" dirty="0">
                <a:solidFill>
                  <a:schemeClr val="dk1"/>
                </a:solidFill>
                <a:latin typeface="Calibri"/>
                <a:ea typeface="Calibri"/>
                <a:cs typeface="Calibri"/>
                <a:sym typeface="Calibri"/>
              </a:rPr>
              <a:t>Risks </a:t>
            </a:r>
            <a:endParaRPr dirty="0"/>
          </a:p>
          <a:p>
            <a:pPr marL="171450" lvl="0" indent="-171450" algn="l" rtl="0">
              <a:lnSpc>
                <a:spcPct val="100000"/>
              </a:lnSpc>
              <a:spcBef>
                <a:spcPts val="0"/>
              </a:spcBef>
              <a:spcAft>
                <a:spcPts val="0"/>
              </a:spcAft>
              <a:buClr>
                <a:schemeClr val="dk1"/>
              </a:buClr>
              <a:buSzPts val="1200"/>
              <a:buFont typeface="Arial"/>
              <a:buChar char="•"/>
            </a:pPr>
            <a:r>
              <a:rPr lang="en-GB" sz="1200" dirty="0">
                <a:solidFill>
                  <a:schemeClr val="dk1"/>
                </a:solidFill>
                <a:latin typeface="Calibri"/>
                <a:ea typeface="Calibri"/>
                <a:cs typeface="Calibri"/>
                <a:sym typeface="Calibri"/>
              </a:rPr>
              <a:t>Refocus of priorities from quality education, teaching capacity, access for all etc., to the construction of temporary/permanent school buildings and developing safe and supportive learning environment.</a:t>
            </a:r>
            <a:endParaRPr dirty="0"/>
          </a:p>
          <a:p>
            <a:pPr marL="171450" lvl="0" indent="-171450" algn="l" rtl="0">
              <a:lnSpc>
                <a:spcPct val="100000"/>
              </a:lnSpc>
              <a:spcBef>
                <a:spcPts val="0"/>
              </a:spcBef>
              <a:spcAft>
                <a:spcPts val="0"/>
              </a:spcAft>
              <a:buClr>
                <a:schemeClr val="dk1"/>
              </a:buClr>
              <a:buSzPts val="1200"/>
              <a:buFont typeface="Arial"/>
              <a:buChar char="•"/>
            </a:pPr>
            <a:r>
              <a:rPr lang="en-GB" sz="1200" dirty="0">
                <a:solidFill>
                  <a:schemeClr val="dk1"/>
                </a:solidFill>
                <a:latin typeface="Calibri"/>
                <a:ea typeface="Calibri"/>
                <a:cs typeface="Calibri"/>
                <a:sym typeface="Calibri"/>
              </a:rPr>
              <a:t>Ability to concentrate in school might be hampered by experiences during the earthquake, learning in an unsafe school, or psychosocial distress </a:t>
            </a:r>
            <a:endParaRPr dirty="0"/>
          </a:p>
          <a:p>
            <a:pPr marL="171450" lvl="0" indent="-171450" algn="l" rtl="0">
              <a:lnSpc>
                <a:spcPct val="100000"/>
              </a:lnSpc>
              <a:spcBef>
                <a:spcPts val="0"/>
              </a:spcBef>
              <a:spcAft>
                <a:spcPts val="0"/>
              </a:spcAft>
              <a:buClr>
                <a:schemeClr val="dk1"/>
              </a:buClr>
              <a:buSzPts val="1200"/>
              <a:buFont typeface="Arial"/>
              <a:buChar char="•"/>
            </a:pPr>
            <a:r>
              <a:rPr lang="en-GB" sz="1200" dirty="0">
                <a:solidFill>
                  <a:schemeClr val="dk1"/>
                </a:solidFill>
                <a:latin typeface="Calibri"/>
                <a:ea typeface="Calibri"/>
                <a:cs typeface="Calibri"/>
                <a:sym typeface="Calibri"/>
              </a:rPr>
              <a:t>Poor access to adequate water and sanitation in school due to pre-existing issues and earthquake damage</a:t>
            </a:r>
            <a:endParaRPr dirty="0"/>
          </a:p>
          <a:p>
            <a:pPr marL="171450" lvl="0" indent="-171450" algn="l" rtl="0">
              <a:lnSpc>
                <a:spcPct val="100000"/>
              </a:lnSpc>
              <a:spcBef>
                <a:spcPts val="0"/>
              </a:spcBef>
              <a:spcAft>
                <a:spcPts val="0"/>
              </a:spcAft>
              <a:buClr>
                <a:schemeClr val="dk1"/>
              </a:buClr>
              <a:buSzPts val="1200"/>
              <a:buFont typeface="Arial"/>
              <a:buChar char="•"/>
            </a:pPr>
            <a:r>
              <a:rPr lang="en-GB" sz="1200" dirty="0">
                <a:solidFill>
                  <a:schemeClr val="dk1"/>
                </a:solidFill>
                <a:latin typeface="Calibri"/>
                <a:ea typeface="Calibri"/>
                <a:cs typeface="Calibri"/>
                <a:sym typeface="Calibri"/>
              </a:rPr>
              <a:t>Economic impact of earthquake hampers children’s attendance in favour of work. </a:t>
            </a:r>
            <a:endParaRPr dirty="0"/>
          </a:p>
          <a:p>
            <a:pPr marL="171450" lvl="0" indent="-171450" algn="l" rtl="0">
              <a:lnSpc>
                <a:spcPct val="100000"/>
              </a:lnSpc>
              <a:spcBef>
                <a:spcPts val="0"/>
              </a:spcBef>
              <a:spcAft>
                <a:spcPts val="0"/>
              </a:spcAft>
              <a:buClr>
                <a:schemeClr val="dk1"/>
              </a:buClr>
              <a:buSzPts val="1200"/>
              <a:buFont typeface="Arial"/>
              <a:buChar char="•"/>
            </a:pPr>
            <a:r>
              <a:rPr lang="en-GB" sz="1200" dirty="0">
                <a:solidFill>
                  <a:schemeClr val="dk1"/>
                </a:solidFill>
                <a:latin typeface="Calibri"/>
                <a:ea typeface="Calibri"/>
                <a:cs typeface="Calibri"/>
                <a:sym typeface="Calibri"/>
              </a:rPr>
              <a:t>Increased household workload to meet needs engages more children household work, collecting water, livelihoods activities.  </a:t>
            </a:r>
            <a:endParaRPr dirty="0"/>
          </a:p>
          <a:p>
            <a:pPr marL="171450" lvl="0" indent="-171450" algn="l" rtl="0">
              <a:lnSpc>
                <a:spcPct val="100000"/>
              </a:lnSpc>
              <a:spcBef>
                <a:spcPts val="0"/>
              </a:spcBef>
              <a:spcAft>
                <a:spcPts val="0"/>
              </a:spcAft>
              <a:buClr>
                <a:schemeClr val="dk1"/>
              </a:buClr>
              <a:buSzPts val="1200"/>
              <a:buFont typeface="Arial"/>
              <a:buChar char="•"/>
            </a:pPr>
            <a:r>
              <a:rPr lang="en-GB" sz="1200" dirty="0">
                <a:solidFill>
                  <a:schemeClr val="dk1"/>
                </a:solidFill>
                <a:latin typeface="Calibri"/>
                <a:ea typeface="Calibri"/>
                <a:cs typeface="Calibri"/>
                <a:sym typeface="Calibri"/>
              </a:rPr>
              <a:t>Teacher absenteeism after natural disaster means at-risk children may not be identified.  </a:t>
            </a:r>
            <a:endParaRPr dirty="0"/>
          </a:p>
          <a:p>
            <a:pPr marL="171450" lvl="0" indent="-171450" algn="l" rtl="0">
              <a:lnSpc>
                <a:spcPct val="100000"/>
              </a:lnSpc>
              <a:spcBef>
                <a:spcPts val="0"/>
              </a:spcBef>
              <a:spcAft>
                <a:spcPts val="0"/>
              </a:spcAft>
              <a:buClr>
                <a:schemeClr val="dk1"/>
              </a:buClr>
              <a:buSzPts val="1200"/>
              <a:buFont typeface="Arial"/>
              <a:buChar char="•"/>
            </a:pPr>
            <a:r>
              <a:rPr lang="en-GB" sz="1200" dirty="0">
                <a:solidFill>
                  <a:schemeClr val="dk1"/>
                </a:solidFill>
                <a:latin typeface="Calibri"/>
                <a:ea typeface="Calibri"/>
                <a:cs typeface="Calibri"/>
                <a:sym typeface="Calibri"/>
              </a:rPr>
              <a:t>Continued erosion of accessible and quality education makes school less attractive (safety school environments, safety travelling to and from school/poor learning environments, overcrowding, </a:t>
            </a:r>
            <a:endParaRPr dirty="0"/>
          </a:p>
          <a:p>
            <a:pPr marL="171450" lvl="0" indent="-95250" algn="l" rtl="0">
              <a:lnSpc>
                <a:spcPct val="100000"/>
              </a:lnSpc>
              <a:spcBef>
                <a:spcPts val="0"/>
              </a:spcBef>
              <a:spcAft>
                <a:spcPts val="0"/>
              </a:spcAft>
              <a:buClr>
                <a:schemeClr val="dk1"/>
              </a:buClr>
              <a:buSzPts val="1200"/>
              <a:buFont typeface="Arial"/>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Calibri"/>
              <a:buNone/>
            </a:pPr>
            <a:r>
              <a:rPr lang="en-GB" sz="1200" dirty="0">
                <a:solidFill>
                  <a:schemeClr val="dk1"/>
                </a:solidFill>
                <a:latin typeface="Calibri"/>
                <a:ea typeface="Calibri"/>
                <a:cs typeface="Calibri"/>
                <a:sym typeface="Calibri"/>
              </a:rPr>
              <a:t>Photo credit: https://plan-international.org/press-releases/nepal-earthquake-urgent-need-rebuild-and-repair-schools</a:t>
            </a:r>
            <a:endParaRPr dirty="0"/>
          </a:p>
        </p:txBody>
      </p:sp>
      <p:sp>
        <p:nvSpPr>
          <p:cNvPr id="269" name="Google Shape;26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1200" b="1">
                <a:solidFill>
                  <a:schemeClr val="dk1"/>
                </a:solidFill>
                <a:latin typeface="Calibri"/>
                <a:ea typeface="Calibri"/>
                <a:cs typeface="Calibri"/>
                <a:sym typeface="Calibri"/>
              </a:rPr>
              <a:t>Eila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“The past few years have been very difficult for my family. The rains have been really heavy and have flooded large parts of our village, sometimes there are landslides which close the roads. Every time this happens, we must relocate to the school which is also the emergency shelter, we have difficulty studying, and our books and uniforms are damaged. Normally in the dry season we can recover from the rains but this year it has been so hot and so dry, there has been water shortages, fires and wild animals coming into the village to find food and water. It’s all very disruptive. My family’s farm has done very badly. When it floods, all we can do is sit and wait for the water to subside, and during the droughts, there is not enough water to drink and bathe, and there is nothing we can do to stop our crops failing. My father died when I was small, and now my mother is talking about either me or her moving away to find work, she doesn’t want to as she wants me to continue school, but we cannot afford it at the moment. My mum has used a local moneylender to send my younger brothers to school but there is not enough money for me, instead I am working to help my mother on the farm and in her small sewing business.”</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r>
              <a:rPr lang="en-GB" sz="1200" b="1">
                <a:solidFill>
                  <a:schemeClr val="dk1"/>
                </a:solidFill>
                <a:latin typeface="Calibri"/>
                <a:ea typeface="Calibri"/>
                <a:cs typeface="Calibri"/>
                <a:sym typeface="Calibri"/>
              </a:rPr>
              <a:t>Risks</a:t>
            </a:r>
            <a:endParaRPr sz="1200">
              <a:solidFill>
                <a:schemeClr val="dk1"/>
              </a:solidFill>
              <a:latin typeface="Calibri"/>
              <a:ea typeface="Calibri"/>
              <a:cs typeface="Calibri"/>
              <a:sym typeface="Calibri"/>
            </a:endParaRPr>
          </a:p>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Increased severity and frequency of drought, floods and landslides leads to both short-term and long-term impacts which heighten parental poverty and negative coping strategies which entail different forms of paid/unpaid child labour, including:</a:t>
            </a:r>
            <a:endParaRPr/>
          </a:p>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Daily disruption (of education and other services), negative impact on quality education, deprivation of education (temporary closures, and/or intermittent school attendance), create environment for temporary or permanent school dropouts and risk children take up temporary or permanent employment/child labour, longer absences from school increase likelihood of full drop-out.</a:t>
            </a:r>
            <a:endParaRPr/>
          </a:p>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Repetitive relocation, family displacements, loss of livelihoods, and other push children to labour market to help families and increase drop out. </a:t>
            </a:r>
            <a:endParaRPr/>
          </a:p>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Aggravate poverty conditions and pre-existing socio-economic marginalization and vulnerability (single headed families, caring for elderly, agricultural livelihoods etc.)</a:t>
            </a:r>
            <a:endParaRPr/>
          </a:p>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Parental migration can lead to inadequate supervision and care, reduced school attendance, increased likelihood of school drop-out, neglect, abuse etc. Remittances might create disincentive for education (e.g., progression for adolescent boys, buy mobile phones, earn money, engage in daily labour work). </a:t>
            </a:r>
            <a:endParaRPr/>
          </a:p>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Increased poverty, hardship, cycles of debt, impact ability to provide necessities for children to attend school (clothes, shoes, transport, school fees, washing soap, food in and before school, replacing damaged uniforms and school supplies).</a:t>
            </a:r>
            <a:endParaRPr/>
          </a:p>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Psychosocial impact – fear of floods and landslides, inability to sleep, reduced concentration, school safety</a:t>
            </a:r>
            <a:endParaRPr/>
          </a:p>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School infrastructure destruction, overcrowding, two shift classes, loss of learning materials </a:t>
            </a:r>
            <a:endParaRPr/>
          </a:p>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Drought increases presence of wild animals, prevents children attending important supports for working children (tuition, evening or catch-up classes), and/or obliges them to finish classes early. </a:t>
            </a:r>
            <a:endParaRPr/>
          </a:p>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Other issues which push children into child labour (in extreme heat/drought) might include lack of water, drinking water, difficulties in bathing and washing, girls seek privacy for bathing further from home making them late for/not attend school, difficulty concentrating in hot classrooms, vulnerability to diseases, helping family collect water takes longer/walk further – late attendance. </a:t>
            </a:r>
            <a:endParaRPr/>
          </a:p>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DRR, preparedness, mitigation? </a:t>
            </a:r>
            <a:endParaRPr/>
          </a:p>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Availability of secondary school classes in rural villages, to continue education older children must travel long distances, and pay travel costs all are a further disincentive to continue schooling</a:t>
            </a:r>
            <a:endParaRPr/>
          </a:p>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Arial"/>
              <a:buNone/>
            </a:pPr>
            <a:r>
              <a:rPr lang="en-GB" sz="1200">
                <a:solidFill>
                  <a:schemeClr val="dk1"/>
                </a:solidFill>
                <a:latin typeface="Calibri"/>
                <a:ea typeface="Calibri"/>
                <a:cs typeface="Calibri"/>
                <a:sym typeface="Calibri"/>
              </a:rPr>
              <a:t>Photo: https://www.ilo.org/wcmsp5/groups/public/---ed_norm/---ipec/documents/publication/wcms_651800.pdf</a:t>
            </a:r>
            <a:endParaRPr/>
          </a:p>
        </p:txBody>
      </p:sp>
      <p:sp>
        <p:nvSpPr>
          <p:cNvPr id="278" name="Google Shape;27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1200" b="1">
                <a:solidFill>
                  <a:schemeClr val="dk1"/>
                </a:solidFill>
                <a:latin typeface="Calibri"/>
                <a:ea typeface="Calibri"/>
                <a:cs typeface="Calibri"/>
                <a:sym typeface="Calibri"/>
              </a:rPr>
              <a:t>Tahir</a:t>
            </a:r>
            <a:r>
              <a:rPr lang="en-GB" sz="1200">
                <a:solidFill>
                  <a:schemeClr val="dk1"/>
                </a:solidFill>
                <a:latin typeface="Calibri"/>
                <a:ea typeface="Calibri"/>
                <a:cs typeface="Calibri"/>
                <a:sym typeface="Calibri"/>
              </a:rPr>
              <a:t> </a:t>
            </a:r>
            <a:r>
              <a:rPr lang="en-GB" sz="1200" b="1">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Tahir is 12 years old; he was in school until it was damaged in the fighting and occupied by an armed group. Nobody goes to school there anymore, and now the closest school is a 45-minute walk away. After his father was badly injured in an air strike, he is now the only breadwinner, and works long days in a workshop using dangerous machinery that puts his health, safety and future at risk. “I have two sister and two brothers. I had no choice, I had to leave school and work because there is no one to support us. If I don’t help my family, we will not eat and none of brothers and sisters will go to school. Anyway, my days are too long, and I have no time to study. One day I want to open my own workshop and business instead of having a boss who is unkind to me. Then my brother can join me, their school is no good anyway, the teachers never come, the classrooms don’t have any windows or doors, they are over-crowded, and the journey is unsafe. It is sad that education has been so badly affected by the war, I used to enjoy classes.”</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Risks</a:t>
            </a:r>
            <a:endParaRPr/>
          </a:p>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Lack of educational opportunities and school closures increases opportunities for children to engage in labour. If children out-of-school or dropped out recently are not properly supported, they may never return to school in favour of work. </a:t>
            </a:r>
            <a:endParaRPr/>
          </a:p>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Economic marginalisation pushes Tahir to work. </a:t>
            </a:r>
            <a:endParaRPr/>
          </a:p>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Cost and impact of injuries and disabilities of father </a:t>
            </a:r>
            <a:endParaRPr/>
          </a:p>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There is also growing concern that </a:t>
            </a:r>
            <a:endParaRPr/>
          </a:p>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Risk that siblings will gradually be pulled into work. </a:t>
            </a:r>
            <a:endParaRPr/>
          </a:p>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School safety </a:t>
            </a:r>
            <a:endParaRPr/>
          </a:p>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Elements of forced labour? </a:t>
            </a:r>
            <a:endParaRPr/>
          </a:p>
          <a:p>
            <a:pPr marL="17145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Risk of recruitment into armed forces who occupy school? </a:t>
            </a:r>
            <a:endParaRPr/>
          </a:p>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Photo credit: UNICEF from https://theirworld.org/news/shocking-rise-children-killed-maimed-attacks-on-schools-child-soldiers-un-report </a:t>
            </a:r>
            <a:endParaRPr/>
          </a:p>
          <a:p>
            <a:pPr marL="0" lvl="0" indent="0" algn="l" rtl="0">
              <a:lnSpc>
                <a:spcPct val="100000"/>
              </a:lnSpc>
              <a:spcBef>
                <a:spcPts val="0"/>
              </a:spcBef>
              <a:spcAft>
                <a:spcPts val="0"/>
              </a:spcAft>
              <a:buSzPts val="1400"/>
              <a:buNone/>
            </a:pPr>
            <a:r>
              <a:rPr lang="en-GB" sz="1200">
                <a:solidFill>
                  <a:schemeClr val="dk1"/>
                </a:solidFill>
                <a:latin typeface="Calibri"/>
                <a:ea typeface="Calibri"/>
                <a:cs typeface="Calibri"/>
                <a:sym typeface="Calibri"/>
              </a:rPr>
              <a:t> </a:t>
            </a:r>
            <a:endParaRPr/>
          </a:p>
        </p:txBody>
      </p:sp>
      <p:sp>
        <p:nvSpPr>
          <p:cNvPr id="287" name="Google Shape;28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sp>
        <p:nvSpPr>
          <p:cNvPr id="13" name="Google Shape;13;p36"/>
          <p:cNvSpPr txBox="1">
            <a:spLocks noGrp="1"/>
          </p:cNvSpPr>
          <p:nvPr>
            <p:ph type="title"/>
          </p:nvPr>
        </p:nvSpPr>
        <p:spPr>
          <a:xfrm>
            <a:off x="6712238" y="4570639"/>
            <a:ext cx="488921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05E79"/>
              </a:buClr>
              <a:buSzPts val="4000"/>
              <a:buFont typeface="Helvetica Neue"/>
              <a:buNone/>
              <a:defRPr sz="4000" b="1">
                <a:solidFill>
                  <a:srgbClr val="405E7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4" name="Google Shape;14;p36"/>
          <p:cNvPicPr preferRelativeResize="0"/>
          <p:nvPr/>
        </p:nvPicPr>
        <p:blipFill rotWithShape="1">
          <a:blip r:embed="rId2">
            <a:alphaModFix/>
          </a:blip>
          <a:srcRect l="30622" t="-2" r="34584"/>
          <a:stretch/>
        </p:blipFill>
        <p:spPr>
          <a:xfrm>
            <a:off x="0" y="14990"/>
            <a:ext cx="4242216" cy="6858000"/>
          </a:xfrm>
          <a:prstGeom prst="rect">
            <a:avLst/>
          </a:prstGeom>
          <a:noFill/>
          <a:ln>
            <a:noFill/>
          </a:ln>
        </p:spPr>
      </p:pic>
      <p:cxnSp>
        <p:nvCxnSpPr>
          <p:cNvPr id="15" name="Google Shape;15;p36"/>
          <p:cNvCxnSpPr/>
          <p:nvPr/>
        </p:nvCxnSpPr>
        <p:spPr>
          <a:xfrm>
            <a:off x="4737140" y="6016980"/>
            <a:ext cx="7454860" cy="0"/>
          </a:xfrm>
          <a:prstGeom prst="straightConnector1">
            <a:avLst/>
          </a:prstGeom>
          <a:noFill/>
          <a:ln w="9525" cap="flat" cmpd="sng">
            <a:solidFill>
              <a:srgbClr val="405E79"/>
            </a:solidFill>
            <a:prstDash val="solid"/>
            <a:miter lim="800000"/>
            <a:headEnd type="none" w="sm" len="sm"/>
            <a:tailEnd type="none" w="sm" len="sm"/>
          </a:ln>
        </p:spPr>
      </p:cxnSp>
      <p:pic>
        <p:nvPicPr>
          <p:cNvPr id="16" name="Google Shape;16;p36"/>
          <p:cNvPicPr preferRelativeResize="0"/>
          <p:nvPr/>
        </p:nvPicPr>
        <p:blipFill rotWithShape="1">
          <a:blip r:embed="rId3">
            <a:alphaModFix/>
          </a:blip>
          <a:srcRect/>
          <a:stretch/>
        </p:blipFill>
        <p:spPr>
          <a:xfrm>
            <a:off x="4603790" y="3746756"/>
            <a:ext cx="1956048" cy="202866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mp; Two Column - Purple">
  <p:cSld name="Title &amp; Two Column - Purple">
    <p:spTree>
      <p:nvGrpSpPr>
        <p:cNvPr id="1" name="Shape 66"/>
        <p:cNvGrpSpPr/>
        <p:nvPr/>
      </p:nvGrpSpPr>
      <p:grpSpPr>
        <a:xfrm>
          <a:off x="0" y="0"/>
          <a:ext cx="0" cy="0"/>
          <a:chOff x="0" y="0"/>
          <a:chExt cx="0" cy="0"/>
        </a:xfrm>
      </p:grpSpPr>
      <p:sp>
        <p:nvSpPr>
          <p:cNvPr id="67" name="Google Shape;67;p45"/>
          <p:cNvSpPr/>
          <p:nvPr/>
        </p:nvSpPr>
        <p:spPr>
          <a:xfrm>
            <a:off x="0" y="0"/>
            <a:ext cx="12192000" cy="160934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68" name="Google Shape;68;p45"/>
          <p:cNvGrpSpPr/>
          <p:nvPr/>
        </p:nvGrpSpPr>
        <p:grpSpPr>
          <a:xfrm>
            <a:off x="-208789" y="0"/>
            <a:ext cx="12609576" cy="2174490"/>
            <a:chOff x="-1" y="5043119"/>
            <a:chExt cx="12192000" cy="1814883"/>
          </a:xfrm>
        </p:grpSpPr>
        <p:pic>
          <p:nvPicPr>
            <p:cNvPr id="69" name="Google Shape;69;p45"/>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70" name="Google Shape;70;p45"/>
            <p:cNvPicPr preferRelativeResize="0"/>
            <p:nvPr/>
          </p:nvPicPr>
          <p:blipFill rotWithShape="1">
            <a:blip r:embed="rId2">
              <a:alphaModFix amt="20000"/>
            </a:blip>
            <a:srcRect l="54597" t="31445" r="16825" b="9028"/>
            <a:stretch/>
          </p:blipFill>
          <p:spPr>
            <a:xfrm rot="5400000">
              <a:off x="8435259" y="3077812"/>
              <a:ext cx="1791433" cy="5722047"/>
            </a:xfrm>
            <a:prstGeom prst="rect">
              <a:avLst/>
            </a:prstGeom>
            <a:noFill/>
            <a:ln>
              <a:noFill/>
            </a:ln>
          </p:spPr>
        </p:pic>
      </p:grpSp>
      <p:sp>
        <p:nvSpPr>
          <p:cNvPr id="71" name="Google Shape;71;p45"/>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5"/>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45"/>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45"/>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400"/>
              <a:buNone/>
              <a:defRPr sz="2400" b="1">
                <a:solidFill>
                  <a:schemeClr val="accen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5"/>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1"/>
              </a:buClr>
              <a:buSzPts val="2400"/>
              <a:buChar char="•"/>
              <a:defRPr sz="2400">
                <a:solidFill>
                  <a:schemeClr val="dk1"/>
                </a:solidFill>
              </a:defRPr>
            </a:lvl1pPr>
            <a:lvl2pPr marL="914400" lvl="1" indent="-381000" algn="l">
              <a:lnSpc>
                <a:spcPct val="90000"/>
              </a:lnSpc>
              <a:spcBef>
                <a:spcPts val="500"/>
              </a:spcBef>
              <a:spcAft>
                <a:spcPts val="0"/>
              </a:spcAft>
              <a:buClr>
                <a:schemeClr val="accent1"/>
              </a:buClr>
              <a:buSzPts val="2400"/>
              <a:buChar char="•"/>
              <a:defRPr sz="2400">
                <a:solidFill>
                  <a:schemeClr val="dk1"/>
                </a:solidFill>
              </a:defRPr>
            </a:lvl2pPr>
            <a:lvl3pPr marL="1371600" lvl="2" indent="-381000" algn="l">
              <a:lnSpc>
                <a:spcPct val="90000"/>
              </a:lnSpc>
              <a:spcBef>
                <a:spcPts val="500"/>
              </a:spcBef>
              <a:spcAft>
                <a:spcPts val="0"/>
              </a:spcAft>
              <a:buClr>
                <a:schemeClr val="accent1"/>
              </a:buClr>
              <a:buSzPts val="2400"/>
              <a:buChar char="•"/>
              <a:defRPr sz="2400">
                <a:solidFill>
                  <a:schemeClr val="dk1"/>
                </a:solidFill>
              </a:defRPr>
            </a:lvl3pPr>
            <a:lvl4pPr marL="1828800" lvl="3" indent="-381000" algn="l">
              <a:lnSpc>
                <a:spcPct val="90000"/>
              </a:lnSpc>
              <a:spcBef>
                <a:spcPts val="500"/>
              </a:spcBef>
              <a:spcAft>
                <a:spcPts val="0"/>
              </a:spcAft>
              <a:buClr>
                <a:schemeClr val="accent1"/>
              </a:buClr>
              <a:buSzPts val="2400"/>
              <a:buChar char="•"/>
              <a:defRPr sz="2400">
                <a:solidFill>
                  <a:schemeClr val="dk1"/>
                </a:solidFill>
              </a:defRPr>
            </a:lvl4pPr>
            <a:lvl5pPr marL="2286000" lvl="4" indent="-381000" algn="l">
              <a:lnSpc>
                <a:spcPct val="90000"/>
              </a:lnSpc>
              <a:spcBef>
                <a:spcPts val="500"/>
              </a:spcBef>
              <a:spcAft>
                <a:spcPts val="0"/>
              </a:spcAft>
              <a:buClr>
                <a:schemeClr val="accent1"/>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45"/>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400"/>
              <a:buNone/>
              <a:defRPr sz="2400" b="1">
                <a:solidFill>
                  <a:schemeClr val="accen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45"/>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1"/>
              </a:buClr>
              <a:buSzPts val="2400"/>
              <a:buChar char="•"/>
              <a:defRPr sz="2400">
                <a:solidFill>
                  <a:schemeClr val="dk1"/>
                </a:solidFill>
              </a:defRPr>
            </a:lvl1pPr>
            <a:lvl2pPr marL="914400" lvl="1" indent="-381000" algn="l">
              <a:lnSpc>
                <a:spcPct val="90000"/>
              </a:lnSpc>
              <a:spcBef>
                <a:spcPts val="500"/>
              </a:spcBef>
              <a:spcAft>
                <a:spcPts val="0"/>
              </a:spcAft>
              <a:buClr>
                <a:schemeClr val="accent1"/>
              </a:buClr>
              <a:buSzPts val="2400"/>
              <a:buChar char="•"/>
              <a:defRPr sz="2400">
                <a:solidFill>
                  <a:schemeClr val="dk1"/>
                </a:solidFill>
              </a:defRPr>
            </a:lvl2pPr>
            <a:lvl3pPr marL="1371600" lvl="2" indent="-381000" algn="l">
              <a:lnSpc>
                <a:spcPct val="90000"/>
              </a:lnSpc>
              <a:spcBef>
                <a:spcPts val="500"/>
              </a:spcBef>
              <a:spcAft>
                <a:spcPts val="0"/>
              </a:spcAft>
              <a:buClr>
                <a:schemeClr val="accent1"/>
              </a:buClr>
              <a:buSzPts val="2400"/>
              <a:buChar char="•"/>
              <a:defRPr sz="2400">
                <a:solidFill>
                  <a:schemeClr val="dk1"/>
                </a:solidFill>
              </a:defRPr>
            </a:lvl3pPr>
            <a:lvl4pPr marL="1828800" lvl="3" indent="-381000" algn="l">
              <a:lnSpc>
                <a:spcPct val="90000"/>
              </a:lnSpc>
              <a:spcBef>
                <a:spcPts val="500"/>
              </a:spcBef>
              <a:spcAft>
                <a:spcPts val="0"/>
              </a:spcAft>
              <a:buClr>
                <a:schemeClr val="accent1"/>
              </a:buClr>
              <a:buSzPts val="2400"/>
              <a:buChar char="•"/>
              <a:defRPr sz="2400">
                <a:solidFill>
                  <a:schemeClr val="dk1"/>
                </a:solidFill>
              </a:defRPr>
            </a:lvl4pPr>
            <a:lvl5pPr marL="2286000" lvl="4" indent="-381000" algn="l">
              <a:lnSpc>
                <a:spcPct val="90000"/>
              </a:lnSpc>
              <a:spcBef>
                <a:spcPts val="500"/>
              </a:spcBef>
              <a:spcAft>
                <a:spcPts val="0"/>
              </a:spcAft>
              <a:buClr>
                <a:schemeClr val="accent1"/>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 Colored Background - Green">
  <p:cSld name="Title on Colored Background - Green">
    <p:spTree>
      <p:nvGrpSpPr>
        <p:cNvPr id="1" name="Shape 78"/>
        <p:cNvGrpSpPr/>
        <p:nvPr/>
      </p:nvGrpSpPr>
      <p:grpSpPr>
        <a:xfrm>
          <a:off x="0" y="0"/>
          <a:ext cx="0" cy="0"/>
          <a:chOff x="0" y="0"/>
          <a:chExt cx="0" cy="0"/>
        </a:xfrm>
      </p:grpSpPr>
      <p:sp>
        <p:nvSpPr>
          <p:cNvPr id="79" name="Google Shape;79;p46"/>
          <p:cNvSpPr/>
          <p:nvPr/>
        </p:nvSpPr>
        <p:spPr>
          <a:xfrm>
            <a:off x="0" y="3541"/>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 name="Google Shape;80;p46"/>
          <p:cNvSpPr/>
          <p:nvPr/>
        </p:nvSpPr>
        <p:spPr>
          <a:xfrm>
            <a:off x="1941095" y="2837119"/>
            <a:ext cx="8293768" cy="1094802"/>
          </a:xfrm>
          <a:prstGeom prst="rect">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 name="Google Shape;81;p46"/>
          <p:cNvSpPr/>
          <p:nvPr/>
        </p:nvSpPr>
        <p:spPr>
          <a:xfrm>
            <a:off x="2610678" y="2502568"/>
            <a:ext cx="6997148" cy="80210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2" name="Google Shape;82;p46"/>
          <p:cNvPicPr preferRelativeResize="0"/>
          <p:nvPr/>
        </p:nvPicPr>
        <p:blipFill rotWithShape="1">
          <a:blip r:embed="rId2">
            <a:alphaModFix amt="20000"/>
          </a:blip>
          <a:srcRect l="60398" t="16294" r="3320" b="6458"/>
          <a:stretch/>
        </p:blipFill>
        <p:spPr>
          <a:xfrm rot="5400000">
            <a:off x="4171319" y="95874"/>
            <a:ext cx="3849350" cy="12192003"/>
          </a:xfrm>
          <a:prstGeom prst="rect">
            <a:avLst/>
          </a:prstGeom>
          <a:noFill/>
          <a:ln>
            <a:noFill/>
          </a:ln>
        </p:spPr>
      </p:pic>
      <p:sp>
        <p:nvSpPr>
          <p:cNvPr id="83" name="Google Shape;83;p46"/>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46"/>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plit - Green">
  <p:cSld name="Split - Green">
    <p:spTree>
      <p:nvGrpSpPr>
        <p:cNvPr id="1" name="Shape 85"/>
        <p:cNvGrpSpPr/>
        <p:nvPr/>
      </p:nvGrpSpPr>
      <p:grpSpPr>
        <a:xfrm>
          <a:off x="0" y="0"/>
          <a:ext cx="0" cy="0"/>
          <a:chOff x="0" y="0"/>
          <a:chExt cx="0" cy="0"/>
        </a:xfrm>
      </p:grpSpPr>
      <p:sp>
        <p:nvSpPr>
          <p:cNvPr id="86" name="Google Shape;86;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7" name="Google Shape;87;p47"/>
          <p:cNvSpPr/>
          <p:nvPr/>
        </p:nvSpPr>
        <p:spPr>
          <a:xfrm>
            <a:off x="0" y="0"/>
            <a:ext cx="357254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16794"/>
              </a:solidFill>
              <a:latin typeface="Calibri"/>
              <a:ea typeface="Calibri"/>
              <a:cs typeface="Calibri"/>
              <a:sym typeface="Calibri"/>
            </a:endParaRPr>
          </a:p>
        </p:txBody>
      </p:sp>
      <p:pic>
        <p:nvPicPr>
          <p:cNvPr id="88" name="Google Shape;88;p47"/>
          <p:cNvPicPr preferRelativeResize="0"/>
          <p:nvPr/>
        </p:nvPicPr>
        <p:blipFill rotWithShape="1">
          <a:blip r:embed="rId2">
            <a:alphaModFix amt="20000"/>
          </a:blip>
          <a:srcRect l="4826" t="9031" r="39371" b="9029"/>
          <a:stretch/>
        </p:blipFill>
        <p:spPr>
          <a:xfrm>
            <a:off x="0" y="0"/>
            <a:ext cx="3572540" cy="6858000"/>
          </a:xfrm>
          <a:prstGeom prst="rect">
            <a:avLst/>
          </a:prstGeom>
          <a:noFill/>
          <a:ln>
            <a:noFill/>
          </a:ln>
        </p:spPr>
      </p:pic>
      <p:sp>
        <p:nvSpPr>
          <p:cNvPr id="89" name="Google Shape;89;p47"/>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3200"/>
              <a:buNone/>
              <a:defRPr sz="3200" b="1">
                <a:solidFill>
                  <a:schemeClr val="accent2"/>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47"/>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4"/>
              </a:buClr>
              <a:buSzPts val="2800"/>
              <a:buChar char="•"/>
              <a:defRPr>
                <a:solidFill>
                  <a:schemeClr val="dk1"/>
                </a:solidFill>
              </a:defRPr>
            </a:lvl1pPr>
            <a:lvl2pPr marL="914400" lvl="1" indent="-381000" algn="l">
              <a:lnSpc>
                <a:spcPct val="90000"/>
              </a:lnSpc>
              <a:spcBef>
                <a:spcPts val="500"/>
              </a:spcBef>
              <a:spcAft>
                <a:spcPts val="0"/>
              </a:spcAft>
              <a:buClr>
                <a:schemeClr val="accent4"/>
              </a:buClr>
              <a:buSzPts val="2400"/>
              <a:buChar char="•"/>
              <a:defRPr>
                <a:solidFill>
                  <a:schemeClr val="dk1"/>
                </a:solidFill>
              </a:defRPr>
            </a:lvl2pPr>
            <a:lvl3pPr marL="1371600" lvl="2" indent="-355600" algn="l">
              <a:lnSpc>
                <a:spcPct val="90000"/>
              </a:lnSpc>
              <a:spcBef>
                <a:spcPts val="500"/>
              </a:spcBef>
              <a:spcAft>
                <a:spcPts val="0"/>
              </a:spcAft>
              <a:buClr>
                <a:schemeClr val="accent4"/>
              </a:buClr>
              <a:buSzPts val="2000"/>
              <a:buChar char="•"/>
              <a:defRPr>
                <a:solidFill>
                  <a:schemeClr val="dk1"/>
                </a:solidFill>
              </a:defRPr>
            </a:lvl3pPr>
            <a:lvl4pPr marL="1828800" lvl="3" indent="-342900" algn="l">
              <a:lnSpc>
                <a:spcPct val="90000"/>
              </a:lnSpc>
              <a:spcBef>
                <a:spcPts val="500"/>
              </a:spcBef>
              <a:spcAft>
                <a:spcPts val="0"/>
              </a:spcAft>
              <a:buClr>
                <a:schemeClr val="accent4"/>
              </a:buClr>
              <a:buSzPts val="1800"/>
              <a:buChar char="•"/>
              <a:defRPr>
                <a:solidFill>
                  <a:schemeClr val="dk1"/>
                </a:solidFill>
              </a:defRPr>
            </a:lvl4pPr>
            <a:lvl5pPr marL="2286000" lvl="4" indent="-342900" algn="l">
              <a:lnSpc>
                <a:spcPct val="90000"/>
              </a:lnSpc>
              <a:spcBef>
                <a:spcPts val="500"/>
              </a:spcBef>
              <a:spcAft>
                <a:spcPts val="0"/>
              </a:spcAft>
              <a:buClr>
                <a:schemeClr val="accent4"/>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47"/>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Text - Green">
  <p:cSld name="Title &amp; Text - Green">
    <p:spTree>
      <p:nvGrpSpPr>
        <p:cNvPr id="1" name="Shape 92"/>
        <p:cNvGrpSpPr/>
        <p:nvPr/>
      </p:nvGrpSpPr>
      <p:grpSpPr>
        <a:xfrm>
          <a:off x="0" y="0"/>
          <a:ext cx="0" cy="0"/>
          <a:chOff x="0" y="0"/>
          <a:chExt cx="0" cy="0"/>
        </a:xfrm>
      </p:grpSpPr>
      <p:sp>
        <p:nvSpPr>
          <p:cNvPr id="93" name="Google Shape;93;p48"/>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600"/>
              <a:buFont typeface="Helvetica Neue"/>
              <a:buNone/>
              <a:defRPr sz="3600" b="1">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94" name="Google Shape;94;p48"/>
          <p:cNvCxnSpPr/>
          <p:nvPr/>
        </p:nvCxnSpPr>
        <p:spPr>
          <a:xfrm rot="10800000" flipH="1">
            <a:off x="656024" y="1635973"/>
            <a:ext cx="10820189" cy="33878"/>
          </a:xfrm>
          <a:prstGeom prst="straightConnector1">
            <a:avLst/>
          </a:prstGeom>
          <a:noFill/>
          <a:ln w="9525" cap="flat" cmpd="sng">
            <a:solidFill>
              <a:schemeClr val="accent4"/>
            </a:solidFill>
            <a:prstDash val="solid"/>
            <a:miter lim="800000"/>
            <a:headEnd type="none" w="sm" len="sm"/>
            <a:tailEnd type="none" w="sm" len="sm"/>
          </a:ln>
        </p:spPr>
      </p:cxnSp>
      <p:sp>
        <p:nvSpPr>
          <p:cNvPr id="95" name="Google Shape;95;p48"/>
          <p:cNvSpPr/>
          <p:nvPr/>
        </p:nvSpPr>
        <p:spPr>
          <a:xfrm>
            <a:off x="7858954" y="1589835"/>
            <a:ext cx="3617259" cy="92275"/>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 name="Google Shape;96;p48"/>
          <p:cNvSpPr txBox="1">
            <a:spLocks noGrp="1"/>
          </p:cNvSpPr>
          <p:nvPr>
            <p:ph type="body" idx="1"/>
          </p:nvPr>
        </p:nvSpPr>
        <p:spPr>
          <a:xfrm>
            <a:off x="656022" y="1971675"/>
            <a:ext cx="10820015" cy="4286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2"/>
              </a:buClr>
              <a:buSzPts val="2400"/>
              <a:buChar char="•"/>
              <a:defRPr/>
            </a:lvl2pPr>
            <a:lvl3pPr marL="1371600" lvl="2" indent="-355600" algn="l">
              <a:lnSpc>
                <a:spcPct val="90000"/>
              </a:lnSpc>
              <a:spcBef>
                <a:spcPts val="500"/>
              </a:spcBef>
              <a:spcAft>
                <a:spcPts val="0"/>
              </a:spcAft>
              <a:buClr>
                <a:schemeClr val="accent2"/>
              </a:buClr>
              <a:buSzPts val="2000"/>
              <a:buChar char="•"/>
              <a:defRPr/>
            </a:lvl3pPr>
            <a:lvl4pPr marL="1828800" lvl="3" indent="-342900" algn="l">
              <a:lnSpc>
                <a:spcPct val="90000"/>
              </a:lnSpc>
              <a:spcBef>
                <a:spcPts val="500"/>
              </a:spcBef>
              <a:spcAft>
                <a:spcPts val="0"/>
              </a:spcAft>
              <a:buClr>
                <a:schemeClr val="accent2"/>
              </a:buClr>
              <a:buSzPts val="1800"/>
              <a:buChar char="•"/>
              <a:defRPr/>
            </a:lvl4pPr>
            <a:lvl5pPr marL="2286000" lvl="4" indent="-342900" algn="l">
              <a:lnSpc>
                <a:spcPct val="90000"/>
              </a:lnSpc>
              <a:spcBef>
                <a:spcPts val="500"/>
              </a:spcBef>
              <a:spcAft>
                <a:spcPts val="0"/>
              </a:spcAft>
              <a:buClr>
                <a:schemeClr val="accent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48"/>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2"/>
              </a:buClr>
              <a:buSzPts val="2800"/>
              <a:buChar char="•"/>
              <a:defRPr>
                <a:solidFill>
                  <a:schemeClr val="dk1"/>
                </a:solidFill>
              </a:defRPr>
            </a:lvl1pPr>
            <a:lvl2pPr marL="914400" lvl="1" indent="-381000" algn="l">
              <a:lnSpc>
                <a:spcPct val="90000"/>
              </a:lnSpc>
              <a:spcBef>
                <a:spcPts val="500"/>
              </a:spcBef>
              <a:spcAft>
                <a:spcPts val="0"/>
              </a:spcAft>
              <a:buClr>
                <a:schemeClr val="accent2"/>
              </a:buClr>
              <a:buSzPts val="2400"/>
              <a:buChar char="•"/>
              <a:defRPr>
                <a:solidFill>
                  <a:schemeClr val="dk1"/>
                </a:solidFill>
              </a:defRPr>
            </a:lvl2pPr>
            <a:lvl3pPr marL="1371600" lvl="2" indent="-355600" algn="l">
              <a:lnSpc>
                <a:spcPct val="90000"/>
              </a:lnSpc>
              <a:spcBef>
                <a:spcPts val="500"/>
              </a:spcBef>
              <a:spcAft>
                <a:spcPts val="0"/>
              </a:spcAft>
              <a:buClr>
                <a:schemeClr val="accent2"/>
              </a:buClr>
              <a:buSzPts val="2000"/>
              <a:buChar char="•"/>
              <a:defRPr>
                <a:solidFill>
                  <a:schemeClr val="dk1"/>
                </a:solidFill>
              </a:defRPr>
            </a:lvl3pPr>
            <a:lvl4pPr marL="1828800" lvl="3" indent="-342900" algn="l">
              <a:lnSpc>
                <a:spcPct val="90000"/>
              </a:lnSpc>
              <a:spcBef>
                <a:spcPts val="500"/>
              </a:spcBef>
              <a:spcAft>
                <a:spcPts val="0"/>
              </a:spcAft>
              <a:buClr>
                <a:schemeClr val="accent2"/>
              </a:buClr>
              <a:buSzPts val="1800"/>
              <a:buChar char="•"/>
              <a:defRPr>
                <a:solidFill>
                  <a:schemeClr val="dk1"/>
                </a:solidFill>
              </a:defRPr>
            </a:lvl4pPr>
            <a:lvl5pPr marL="2286000" lvl="4" indent="-342900" algn="l">
              <a:lnSpc>
                <a:spcPct val="90000"/>
              </a:lnSpc>
              <a:spcBef>
                <a:spcPts val="500"/>
              </a:spcBef>
              <a:spcAft>
                <a:spcPts val="0"/>
              </a:spcAft>
              <a:buClr>
                <a:schemeClr val="accent2"/>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plit - Purple">
  <p:cSld name="Split - Purple">
    <p:spTree>
      <p:nvGrpSpPr>
        <p:cNvPr id="1" name="Shape 98"/>
        <p:cNvGrpSpPr/>
        <p:nvPr/>
      </p:nvGrpSpPr>
      <p:grpSpPr>
        <a:xfrm>
          <a:off x="0" y="0"/>
          <a:ext cx="0" cy="0"/>
          <a:chOff x="0" y="0"/>
          <a:chExt cx="0" cy="0"/>
        </a:xfrm>
      </p:grpSpPr>
      <p:sp>
        <p:nvSpPr>
          <p:cNvPr id="99" name="Google Shape;99;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0" name="Google Shape;100;p49"/>
          <p:cNvSpPr/>
          <p:nvPr/>
        </p:nvSpPr>
        <p:spPr>
          <a:xfrm>
            <a:off x="0" y="0"/>
            <a:ext cx="3572540" cy="6858000"/>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16794"/>
              </a:solidFill>
              <a:latin typeface="Calibri"/>
              <a:ea typeface="Calibri"/>
              <a:cs typeface="Calibri"/>
              <a:sym typeface="Calibri"/>
            </a:endParaRPr>
          </a:p>
        </p:txBody>
      </p:sp>
      <p:pic>
        <p:nvPicPr>
          <p:cNvPr id="101" name="Google Shape;101;p49"/>
          <p:cNvPicPr preferRelativeResize="0"/>
          <p:nvPr/>
        </p:nvPicPr>
        <p:blipFill rotWithShape="1">
          <a:blip r:embed="rId2">
            <a:alphaModFix amt="20000"/>
          </a:blip>
          <a:srcRect l="4826" t="9031" r="39371" b="9029"/>
          <a:stretch/>
        </p:blipFill>
        <p:spPr>
          <a:xfrm>
            <a:off x="0" y="0"/>
            <a:ext cx="3572540" cy="6858000"/>
          </a:xfrm>
          <a:prstGeom prst="rect">
            <a:avLst/>
          </a:prstGeom>
          <a:noFill/>
          <a:ln>
            <a:noFill/>
          </a:ln>
        </p:spPr>
      </p:pic>
      <p:sp>
        <p:nvSpPr>
          <p:cNvPr id="102" name="Google Shape;102;p49"/>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6794"/>
              </a:buClr>
              <a:buSzPts val="3200"/>
              <a:buNone/>
              <a:defRPr sz="3200" b="1">
                <a:solidFill>
                  <a:srgbClr val="026794"/>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49"/>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49"/>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ver - Teal Background">
  <p:cSld name="Cover - Teal Background">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50"/>
          <p:cNvSpPr/>
          <p:nvPr/>
        </p:nvSpPr>
        <p:spPr>
          <a:xfrm>
            <a:off x="0" y="0"/>
            <a:ext cx="12192000" cy="6858000"/>
          </a:xfrm>
          <a:prstGeom prst="rect">
            <a:avLst/>
          </a:prstGeom>
          <a:solidFill>
            <a:srgbClr val="35B2B4">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7" name="Google Shape;107;p50"/>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50"/>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50"/>
          <p:cNvSpPr/>
          <p:nvPr/>
        </p:nvSpPr>
        <p:spPr>
          <a:xfrm>
            <a:off x="5083215" y="2704632"/>
            <a:ext cx="2025570" cy="11913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05E79"/>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ver - Green Background">
  <p:cSld name="Cover - Green Background">
    <p:bg>
      <p:bgPr>
        <a:blipFill>
          <a:blip r:embed="rId2">
            <a:alphaModFix/>
          </a:blip>
          <a:stretch>
            <a:fillRect/>
          </a:stretch>
        </a:blipFill>
        <a:effectLst/>
      </p:bgPr>
    </p:bg>
    <p:spTree>
      <p:nvGrpSpPr>
        <p:cNvPr id="1" name="Shape 110"/>
        <p:cNvGrpSpPr/>
        <p:nvPr/>
      </p:nvGrpSpPr>
      <p:grpSpPr>
        <a:xfrm>
          <a:off x="0" y="0"/>
          <a:ext cx="0" cy="0"/>
          <a:chOff x="0" y="0"/>
          <a:chExt cx="0" cy="0"/>
        </a:xfrm>
      </p:grpSpPr>
      <p:sp>
        <p:nvSpPr>
          <p:cNvPr id="111" name="Google Shape;111;p51"/>
          <p:cNvSpPr/>
          <p:nvPr/>
        </p:nvSpPr>
        <p:spPr>
          <a:xfrm>
            <a:off x="0" y="0"/>
            <a:ext cx="12192000" cy="6858000"/>
          </a:xfrm>
          <a:prstGeom prst="rect">
            <a:avLst/>
          </a:prstGeom>
          <a:solidFill>
            <a:srgbClr val="95CD7A">
              <a:alpha val="7254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2" name="Google Shape;112;p51"/>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51"/>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51"/>
          <p:cNvSpPr/>
          <p:nvPr/>
        </p:nvSpPr>
        <p:spPr>
          <a:xfrm>
            <a:off x="5083215" y="2704632"/>
            <a:ext cx="2025570" cy="11913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05E79"/>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plit - Teal">
  <p:cSld name="Split - Teal">
    <p:spTree>
      <p:nvGrpSpPr>
        <p:cNvPr id="1" name="Shape 115"/>
        <p:cNvGrpSpPr/>
        <p:nvPr/>
      </p:nvGrpSpPr>
      <p:grpSpPr>
        <a:xfrm>
          <a:off x="0" y="0"/>
          <a:ext cx="0" cy="0"/>
          <a:chOff x="0" y="0"/>
          <a:chExt cx="0" cy="0"/>
        </a:xfrm>
      </p:grpSpPr>
      <p:sp>
        <p:nvSpPr>
          <p:cNvPr id="116" name="Google Shape;116;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7" name="Google Shape;117;p52"/>
          <p:cNvSpPr/>
          <p:nvPr/>
        </p:nvSpPr>
        <p:spPr>
          <a:xfrm>
            <a:off x="0" y="0"/>
            <a:ext cx="357254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16794"/>
              </a:solidFill>
              <a:latin typeface="Calibri"/>
              <a:ea typeface="Calibri"/>
              <a:cs typeface="Calibri"/>
              <a:sym typeface="Calibri"/>
            </a:endParaRPr>
          </a:p>
        </p:txBody>
      </p:sp>
      <p:pic>
        <p:nvPicPr>
          <p:cNvPr id="118" name="Google Shape;118;p52"/>
          <p:cNvPicPr preferRelativeResize="0"/>
          <p:nvPr/>
        </p:nvPicPr>
        <p:blipFill rotWithShape="1">
          <a:blip r:embed="rId2">
            <a:alphaModFix amt="20000"/>
          </a:blip>
          <a:srcRect l="4826" t="9031" r="39371" b="9029"/>
          <a:stretch/>
        </p:blipFill>
        <p:spPr>
          <a:xfrm>
            <a:off x="0" y="0"/>
            <a:ext cx="3572540" cy="6858000"/>
          </a:xfrm>
          <a:prstGeom prst="rect">
            <a:avLst/>
          </a:prstGeom>
          <a:noFill/>
          <a:ln>
            <a:noFill/>
          </a:ln>
        </p:spPr>
      </p:pic>
      <p:sp>
        <p:nvSpPr>
          <p:cNvPr id="119" name="Google Shape;119;p52"/>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3200"/>
              <a:buNone/>
              <a:defRPr sz="3200" b="1">
                <a:solidFill>
                  <a:schemeClr val="accent6"/>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52"/>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5"/>
              </a:buClr>
              <a:buSzPts val="2800"/>
              <a:buChar char="•"/>
              <a:defRPr>
                <a:solidFill>
                  <a:schemeClr val="dk1"/>
                </a:solidFill>
              </a:defRPr>
            </a:lvl1pPr>
            <a:lvl2pPr marL="914400" lvl="1" indent="-381000" algn="l">
              <a:lnSpc>
                <a:spcPct val="90000"/>
              </a:lnSpc>
              <a:spcBef>
                <a:spcPts val="500"/>
              </a:spcBef>
              <a:spcAft>
                <a:spcPts val="0"/>
              </a:spcAft>
              <a:buClr>
                <a:schemeClr val="accent5"/>
              </a:buClr>
              <a:buSzPts val="2400"/>
              <a:buChar char="•"/>
              <a:defRPr>
                <a:solidFill>
                  <a:schemeClr val="dk1"/>
                </a:solidFill>
              </a:defRPr>
            </a:lvl2pPr>
            <a:lvl3pPr marL="1371600" lvl="2" indent="-355600" algn="l">
              <a:lnSpc>
                <a:spcPct val="90000"/>
              </a:lnSpc>
              <a:spcBef>
                <a:spcPts val="500"/>
              </a:spcBef>
              <a:spcAft>
                <a:spcPts val="0"/>
              </a:spcAft>
              <a:buClr>
                <a:schemeClr val="accent5"/>
              </a:buClr>
              <a:buSzPts val="2000"/>
              <a:buChar char="•"/>
              <a:defRPr>
                <a:solidFill>
                  <a:schemeClr val="dk1"/>
                </a:solidFill>
              </a:defRPr>
            </a:lvl3pPr>
            <a:lvl4pPr marL="1828800" lvl="3" indent="-342900" algn="l">
              <a:lnSpc>
                <a:spcPct val="90000"/>
              </a:lnSpc>
              <a:spcBef>
                <a:spcPts val="500"/>
              </a:spcBef>
              <a:spcAft>
                <a:spcPts val="0"/>
              </a:spcAft>
              <a:buClr>
                <a:schemeClr val="accent5"/>
              </a:buClr>
              <a:buSzPts val="1800"/>
              <a:buChar char="•"/>
              <a:defRPr>
                <a:solidFill>
                  <a:schemeClr val="dk1"/>
                </a:solidFill>
              </a:defRPr>
            </a:lvl4pPr>
            <a:lvl5pPr marL="2286000" lvl="4" indent="-342900" algn="l">
              <a:lnSpc>
                <a:spcPct val="90000"/>
              </a:lnSpc>
              <a:spcBef>
                <a:spcPts val="500"/>
              </a:spcBef>
              <a:spcAft>
                <a:spcPts val="0"/>
              </a:spcAft>
              <a:buClr>
                <a:schemeClr val="accent5"/>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52"/>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mp; Text - Blue">
  <p:cSld name="Title &amp; Text - Blue">
    <p:spTree>
      <p:nvGrpSpPr>
        <p:cNvPr id="1" name="Shape 122"/>
        <p:cNvGrpSpPr/>
        <p:nvPr/>
      </p:nvGrpSpPr>
      <p:grpSpPr>
        <a:xfrm>
          <a:off x="0" y="0"/>
          <a:ext cx="0" cy="0"/>
          <a:chOff x="0" y="0"/>
          <a:chExt cx="0" cy="0"/>
        </a:xfrm>
      </p:grpSpPr>
      <p:sp>
        <p:nvSpPr>
          <p:cNvPr id="123" name="Google Shape;123;p53"/>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3600"/>
              <a:buFont typeface="Helvetica Neue"/>
              <a:buNone/>
              <a:defRPr sz="36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24" name="Google Shape;124;p53"/>
          <p:cNvCxnSpPr/>
          <p:nvPr/>
        </p:nvCxnSpPr>
        <p:spPr>
          <a:xfrm rot="10800000" flipH="1">
            <a:off x="656024" y="1635973"/>
            <a:ext cx="10820189" cy="33878"/>
          </a:xfrm>
          <a:prstGeom prst="straightConnector1">
            <a:avLst/>
          </a:prstGeom>
          <a:noFill/>
          <a:ln w="9525" cap="flat" cmpd="sng">
            <a:solidFill>
              <a:srgbClr val="036794"/>
            </a:solidFill>
            <a:prstDash val="solid"/>
            <a:miter lim="800000"/>
            <a:headEnd type="none" w="sm" len="sm"/>
            <a:tailEnd type="none" w="sm" len="sm"/>
          </a:ln>
        </p:spPr>
      </p:cxnSp>
      <p:sp>
        <p:nvSpPr>
          <p:cNvPr id="125" name="Google Shape;125;p53"/>
          <p:cNvSpPr/>
          <p:nvPr/>
        </p:nvSpPr>
        <p:spPr>
          <a:xfrm>
            <a:off x="7858954" y="1589835"/>
            <a:ext cx="3617259" cy="92275"/>
          </a:xfrm>
          <a:prstGeom prst="rect">
            <a:avLst/>
          </a:prstGeom>
          <a:solidFill>
            <a:srgbClr val="0367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p53"/>
          <p:cNvSpPr txBox="1">
            <a:spLocks noGrp="1"/>
          </p:cNvSpPr>
          <p:nvPr>
            <p:ph type="body" idx="1"/>
          </p:nvPr>
        </p:nvSpPr>
        <p:spPr>
          <a:xfrm>
            <a:off x="656022" y="1971675"/>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800"/>
              <a:buNone/>
              <a:defRPr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53"/>
          <p:cNvSpPr txBox="1">
            <a:spLocks noGrp="1"/>
          </p:cNvSpPr>
          <p:nvPr>
            <p:ph type="body" idx="2"/>
          </p:nvPr>
        </p:nvSpPr>
        <p:spPr>
          <a:xfrm>
            <a:off x="656021" y="2614613"/>
            <a:ext cx="10820015" cy="3771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mp; Text with Dots - Blue">
  <p:cSld name="Title &amp; Text with Dots - Blue">
    <p:spTree>
      <p:nvGrpSpPr>
        <p:cNvPr id="1" name="Shape 128"/>
        <p:cNvGrpSpPr/>
        <p:nvPr/>
      </p:nvGrpSpPr>
      <p:grpSpPr>
        <a:xfrm>
          <a:off x="0" y="0"/>
          <a:ext cx="0" cy="0"/>
          <a:chOff x="0" y="0"/>
          <a:chExt cx="0" cy="0"/>
        </a:xfrm>
      </p:grpSpPr>
      <p:grpSp>
        <p:nvGrpSpPr>
          <p:cNvPr id="129" name="Google Shape;129;p54"/>
          <p:cNvGrpSpPr/>
          <p:nvPr/>
        </p:nvGrpSpPr>
        <p:grpSpPr>
          <a:xfrm>
            <a:off x="0" y="5303520"/>
            <a:ext cx="12191999" cy="1639827"/>
            <a:chOff x="0" y="5303520"/>
            <a:chExt cx="12191999" cy="1639827"/>
          </a:xfrm>
        </p:grpSpPr>
        <p:pic>
          <p:nvPicPr>
            <p:cNvPr id="130" name="Google Shape;130;p54"/>
            <p:cNvPicPr preferRelativeResize="0"/>
            <p:nvPr/>
          </p:nvPicPr>
          <p:blipFill rotWithShape="1">
            <a:blip r:embed="rId2">
              <a:alphaModFix amt="20000"/>
            </a:blip>
            <a:srcRect l="59835" t="10673" r="12104" b="6770"/>
            <a:stretch/>
          </p:blipFill>
          <p:spPr>
            <a:xfrm rot="5400000">
              <a:off x="2302155" y="3001365"/>
              <a:ext cx="1639827" cy="6244138"/>
            </a:xfrm>
            <a:prstGeom prst="rect">
              <a:avLst/>
            </a:prstGeom>
            <a:noFill/>
            <a:ln>
              <a:noFill/>
            </a:ln>
          </p:spPr>
        </p:pic>
        <p:pic>
          <p:nvPicPr>
            <p:cNvPr id="131" name="Google Shape;131;p54"/>
            <p:cNvPicPr preferRelativeResize="0"/>
            <p:nvPr/>
          </p:nvPicPr>
          <p:blipFill rotWithShape="1">
            <a:blip r:embed="rId2">
              <a:alphaModFix amt="20000"/>
            </a:blip>
            <a:srcRect l="60063" t="10673" r="11952" b="6770"/>
            <a:stretch/>
          </p:blipFill>
          <p:spPr>
            <a:xfrm rot="5400000">
              <a:off x="8439135" y="3108523"/>
              <a:ext cx="1557867" cy="5947862"/>
            </a:xfrm>
            <a:prstGeom prst="rect">
              <a:avLst/>
            </a:prstGeom>
            <a:noFill/>
            <a:ln>
              <a:noFill/>
            </a:ln>
          </p:spPr>
        </p:pic>
      </p:grpSp>
      <p:sp>
        <p:nvSpPr>
          <p:cNvPr id="132" name="Google Shape;132;p54"/>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3600"/>
              <a:buFont typeface="Helvetica Neue"/>
              <a:buNone/>
              <a:defRPr sz="36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54"/>
          <p:cNvSpPr txBox="1">
            <a:spLocks noGrp="1"/>
          </p:cNvSpPr>
          <p:nvPr>
            <p:ph type="body" idx="1"/>
          </p:nvPr>
        </p:nvSpPr>
        <p:spPr>
          <a:xfrm>
            <a:off x="656023" y="1690688"/>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800"/>
              <a:buNone/>
              <a:defRPr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54"/>
          <p:cNvSpPr txBox="1">
            <a:spLocks noGrp="1"/>
          </p:cNvSpPr>
          <p:nvPr>
            <p:ph type="body" idx="2"/>
          </p:nvPr>
        </p:nvSpPr>
        <p:spPr>
          <a:xfrm>
            <a:off x="656022" y="2333626"/>
            <a:ext cx="10820015" cy="3771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 Blue Background">
  <p:cSld name="Cover - Blue Background">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37"/>
          <p:cNvSpPr/>
          <p:nvPr/>
        </p:nvSpPr>
        <p:spPr>
          <a:xfrm>
            <a:off x="0" y="0"/>
            <a:ext cx="12192000" cy="6858000"/>
          </a:xfrm>
          <a:prstGeom prst="rect">
            <a:avLst/>
          </a:prstGeom>
          <a:solidFill>
            <a:srgbClr val="026794">
              <a:alpha val="7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 name="Google Shape;19;p37"/>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7"/>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37"/>
          <p:cNvSpPr/>
          <p:nvPr/>
        </p:nvSpPr>
        <p:spPr>
          <a:xfrm>
            <a:off x="5083215" y="2704632"/>
            <a:ext cx="2025570" cy="119131"/>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05E79"/>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mp; Text with Dots - Purple">
  <p:cSld name="Title &amp; Text with Dots - Purple">
    <p:spTree>
      <p:nvGrpSpPr>
        <p:cNvPr id="1" name="Shape 135"/>
        <p:cNvGrpSpPr/>
        <p:nvPr/>
      </p:nvGrpSpPr>
      <p:grpSpPr>
        <a:xfrm>
          <a:off x="0" y="0"/>
          <a:ext cx="0" cy="0"/>
          <a:chOff x="0" y="0"/>
          <a:chExt cx="0" cy="0"/>
        </a:xfrm>
      </p:grpSpPr>
      <p:grpSp>
        <p:nvGrpSpPr>
          <p:cNvPr id="136" name="Google Shape;136;p55"/>
          <p:cNvGrpSpPr/>
          <p:nvPr/>
        </p:nvGrpSpPr>
        <p:grpSpPr>
          <a:xfrm>
            <a:off x="0" y="5303520"/>
            <a:ext cx="12191999" cy="1639827"/>
            <a:chOff x="0" y="5303520"/>
            <a:chExt cx="12191999" cy="1639827"/>
          </a:xfrm>
        </p:grpSpPr>
        <p:pic>
          <p:nvPicPr>
            <p:cNvPr id="137" name="Google Shape;137;p55"/>
            <p:cNvPicPr preferRelativeResize="0"/>
            <p:nvPr/>
          </p:nvPicPr>
          <p:blipFill rotWithShape="1">
            <a:blip r:embed="rId2">
              <a:alphaModFix amt="20000"/>
            </a:blip>
            <a:srcRect l="59835" t="10673" r="12104" b="6770"/>
            <a:stretch/>
          </p:blipFill>
          <p:spPr>
            <a:xfrm rot="5400000">
              <a:off x="2302155" y="3001365"/>
              <a:ext cx="1639827" cy="6244138"/>
            </a:xfrm>
            <a:prstGeom prst="rect">
              <a:avLst/>
            </a:prstGeom>
            <a:noFill/>
            <a:ln>
              <a:noFill/>
            </a:ln>
          </p:spPr>
        </p:pic>
        <p:pic>
          <p:nvPicPr>
            <p:cNvPr id="138" name="Google Shape;138;p55"/>
            <p:cNvPicPr preferRelativeResize="0"/>
            <p:nvPr/>
          </p:nvPicPr>
          <p:blipFill rotWithShape="1">
            <a:blip r:embed="rId2">
              <a:alphaModFix amt="20000"/>
            </a:blip>
            <a:srcRect l="60063" t="10673" r="11952" b="6770"/>
            <a:stretch/>
          </p:blipFill>
          <p:spPr>
            <a:xfrm rot="5400000">
              <a:off x="8439135" y="3108523"/>
              <a:ext cx="1557867" cy="5947862"/>
            </a:xfrm>
            <a:prstGeom prst="rect">
              <a:avLst/>
            </a:prstGeom>
            <a:noFill/>
            <a:ln>
              <a:noFill/>
            </a:ln>
          </p:spPr>
        </p:pic>
      </p:grpSp>
      <p:sp>
        <p:nvSpPr>
          <p:cNvPr id="139" name="Google Shape;139;p55"/>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55"/>
          <p:cNvSpPr txBox="1">
            <a:spLocks noGrp="1"/>
          </p:cNvSpPr>
          <p:nvPr>
            <p:ph type="body" idx="1"/>
          </p:nvPr>
        </p:nvSpPr>
        <p:spPr>
          <a:xfrm>
            <a:off x="656022" y="1690688"/>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 name="Google Shape;141;p55"/>
          <p:cNvSpPr txBox="1">
            <a:spLocks noGrp="1"/>
          </p:cNvSpPr>
          <p:nvPr>
            <p:ph type="body" idx="2"/>
          </p:nvPr>
        </p:nvSpPr>
        <p:spPr>
          <a:xfrm>
            <a:off x="656021" y="2333625"/>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mp; Text with Dots - Teal">
  <p:cSld name="Title &amp; Text with Dots - Teal">
    <p:spTree>
      <p:nvGrpSpPr>
        <p:cNvPr id="1" name="Shape 142"/>
        <p:cNvGrpSpPr/>
        <p:nvPr/>
      </p:nvGrpSpPr>
      <p:grpSpPr>
        <a:xfrm>
          <a:off x="0" y="0"/>
          <a:ext cx="0" cy="0"/>
          <a:chOff x="0" y="0"/>
          <a:chExt cx="0" cy="0"/>
        </a:xfrm>
      </p:grpSpPr>
      <p:sp>
        <p:nvSpPr>
          <p:cNvPr id="143" name="Google Shape;143;p56"/>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600"/>
              <a:buFont typeface="Helvetica Neue"/>
              <a:buNone/>
              <a:defRPr sz="3600" b="1">
                <a:solidFill>
                  <a:schemeClr val="accent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56"/>
          <p:cNvSpPr txBox="1">
            <a:spLocks noGrp="1"/>
          </p:cNvSpPr>
          <p:nvPr>
            <p:ph type="body" idx="1"/>
          </p:nvPr>
        </p:nvSpPr>
        <p:spPr>
          <a:xfrm>
            <a:off x="656022" y="1690688"/>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56"/>
          <p:cNvSpPr txBox="1">
            <a:spLocks noGrp="1"/>
          </p:cNvSpPr>
          <p:nvPr>
            <p:ph type="body" idx="2"/>
          </p:nvPr>
        </p:nvSpPr>
        <p:spPr>
          <a:xfrm>
            <a:off x="656021" y="2333624"/>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46" name="Google Shape;146;p56"/>
          <p:cNvGrpSpPr/>
          <p:nvPr/>
        </p:nvGrpSpPr>
        <p:grpSpPr>
          <a:xfrm>
            <a:off x="0" y="5303520"/>
            <a:ext cx="12191999" cy="1639827"/>
            <a:chOff x="0" y="5303520"/>
            <a:chExt cx="12191999" cy="1639827"/>
          </a:xfrm>
        </p:grpSpPr>
        <p:pic>
          <p:nvPicPr>
            <p:cNvPr id="147" name="Google Shape;147;p56"/>
            <p:cNvPicPr preferRelativeResize="0"/>
            <p:nvPr/>
          </p:nvPicPr>
          <p:blipFill rotWithShape="1">
            <a:blip r:embed="rId2">
              <a:alphaModFix amt="20000"/>
            </a:blip>
            <a:srcRect l="59835" t="10673" r="12104" b="6770"/>
            <a:stretch/>
          </p:blipFill>
          <p:spPr>
            <a:xfrm rot="5400000">
              <a:off x="2302155" y="3001365"/>
              <a:ext cx="1639827" cy="6244138"/>
            </a:xfrm>
            <a:prstGeom prst="rect">
              <a:avLst/>
            </a:prstGeom>
            <a:noFill/>
            <a:ln>
              <a:noFill/>
            </a:ln>
          </p:spPr>
        </p:pic>
        <p:pic>
          <p:nvPicPr>
            <p:cNvPr id="148" name="Google Shape;148;p56"/>
            <p:cNvPicPr preferRelativeResize="0"/>
            <p:nvPr/>
          </p:nvPicPr>
          <p:blipFill rotWithShape="1">
            <a:blip r:embed="rId2">
              <a:alphaModFix amt="20000"/>
            </a:blip>
            <a:srcRect l="60063" t="10673" r="11952" b="6770"/>
            <a:stretch/>
          </p:blipFill>
          <p:spPr>
            <a:xfrm rot="5400000">
              <a:off x="8439135" y="3108523"/>
              <a:ext cx="1557867" cy="5947862"/>
            </a:xfrm>
            <a:prstGeom prst="rect">
              <a:avLst/>
            </a:prstGeom>
            <a:noFill/>
            <a:ln>
              <a:noFill/>
            </a:ln>
          </p:spPr>
        </p:pic>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mp; Text with Dots- Green">
  <p:cSld name="Title &amp; Text with Dots- Green">
    <p:spTree>
      <p:nvGrpSpPr>
        <p:cNvPr id="1" name="Shape 149"/>
        <p:cNvGrpSpPr/>
        <p:nvPr/>
      </p:nvGrpSpPr>
      <p:grpSpPr>
        <a:xfrm>
          <a:off x="0" y="0"/>
          <a:ext cx="0" cy="0"/>
          <a:chOff x="0" y="0"/>
          <a:chExt cx="0" cy="0"/>
        </a:xfrm>
      </p:grpSpPr>
      <p:grpSp>
        <p:nvGrpSpPr>
          <p:cNvPr id="150" name="Google Shape;150;p57"/>
          <p:cNvGrpSpPr/>
          <p:nvPr/>
        </p:nvGrpSpPr>
        <p:grpSpPr>
          <a:xfrm>
            <a:off x="0" y="5303520"/>
            <a:ext cx="12191999" cy="1639827"/>
            <a:chOff x="0" y="5303520"/>
            <a:chExt cx="12191999" cy="1639827"/>
          </a:xfrm>
        </p:grpSpPr>
        <p:pic>
          <p:nvPicPr>
            <p:cNvPr id="151" name="Google Shape;151;p57"/>
            <p:cNvPicPr preferRelativeResize="0"/>
            <p:nvPr/>
          </p:nvPicPr>
          <p:blipFill rotWithShape="1">
            <a:blip r:embed="rId2">
              <a:alphaModFix amt="20000"/>
            </a:blip>
            <a:srcRect l="59835" t="10673" r="12104" b="6770"/>
            <a:stretch/>
          </p:blipFill>
          <p:spPr>
            <a:xfrm rot="5400000">
              <a:off x="2302155" y="3001365"/>
              <a:ext cx="1639827" cy="6244138"/>
            </a:xfrm>
            <a:prstGeom prst="rect">
              <a:avLst/>
            </a:prstGeom>
            <a:noFill/>
            <a:ln>
              <a:noFill/>
            </a:ln>
          </p:spPr>
        </p:pic>
        <p:pic>
          <p:nvPicPr>
            <p:cNvPr id="152" name="Google Shape;152;p57"/>
            <p:cNvPicPr preferRelativeResize="0"/>
            <p:nvPr/>
          </p:nvPicPr>
          <p:blipFill rotWithShape="1">
            <a:blip r:embed="rId2">
              <a:alphaModFix amt="20000"/>
            </a:blip>
            <a:srcRect l="60063" t="10673" r="11952" b="6770"/>
            <a:stretch/>
          </p:blipFill>
          <p:spPr>
            <a:xfrm rot="5400000">
              <a:off x="8439135" y="3108523"/>
              <a:ext cx="1557867" cy="5947862"/>
            </a:xfrm>
            <a:prstGeom prst="rect">
              <a:avLst/>
            </a:prstGeom>
            <a:noFill/>
            <a:ln>
              <a:noFill/>
            </a:ln>
          </p:spPr>
        </p:pic>
      </p:grpSp>
      <p:sp>
        <p:nvSpPr>
          <p:cNvPr id="153" name="Google Shape;153;p57"/>
          <p:cNvSpPr txBox="1">
            <a:spLocks noGrp="1"/>
          </p:cNvSpPr>
          <p:nvPr>
            <p:ph type="title"/>
          </p:nvPr>
        </p:nvSpPr>
        <p:spPr>
          <a:xfrm>
            <a:off x="656022" y="365125"/>
            <a:ext cx="10820013"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600"/>
              <a:buFont typeface="Helvetica Neue"/>
              <a:buNone/>
              <a:defRPr sz="3600" b="1">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57"/>
          <p:cNvSpPr txBox="1">
            <a:spLocks noGrp="1"/>
          </p:cNvSpPr>
          <p:nvPr>
            <p:ph type="body" idx="1"/>
          </p:nvPr>
        </p:nvSpPr>
        <p:spPr>
          <a:xfrm>
            <a:off x="656022" y="1690688"/>
            <a:ext cx="10820015" cy="4286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2"/>
              </a:buClr>
              <a:buSzPts val="2400"/>
              <a:buChar char="•"/>
              <a:defRPr/>
            </a:lvl2pPr>
            <a:lvl3pPr marL="1371600" lvl="2" indent="-355600" algn="l">
              <a:lnSpc>
                <a:spcPct val="90000"/>
              </a:lnSpc>
              <a:spcBef>
                <a:spcPts val="500"/>
              </a:spcBef>
              <a:spcAft>
                <a:spcPts val="0"/>
              </a:spcAft>
              <a:buClr>
                <a:schemeClr val="accent2"/>
              </a:buClr>
              <a:buSzPts val="2000"/>
              <a:buChar char="•"/>
              <a:defRPr/>
            </a:lvl3pPr>
            <a:lvl4pPr marL="1828800" lvl="3" indent="-342900" algn="l">
              <a:lnSpc>
                <a:spcPct val="90000"/>
              </a:lnSpc>
              <a:spcBef>
                <a:spcPts val="500"/>
              </a:spcBef>
              <a:spcAft>
                <a:spcPts val="0"/>
              </a:spcAft>
              <a:buClr>
                <a:schemeClr val="accent2"/>
              </a:buClr>
              <a:buSzPts val="1800"/>
              <a:buChar char="•"/>
              <a:defRPr/>
            </a:lvl4pPr>
            <a:lvl5pPr marL="2286000" lvl="4" indent="-342900" algn="l">
              <a:lnSpc>
                <a:spcPct val="90000"/>
              </a:lnSpc>
              <a:spcBef>
                <a:spcPts val="500"/>
              </a:spcBef>
              <a:spcAft>
                <a:spcPts val="0"/>
              </a:spcAft>
              <a:buClr>
                <a:schemeClr val="accent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57"/>
          <p:cNvSpPr txBox="1">
            <a:spLocks noGrp="1"/>
          </p:cNvSpPr>
          <p:nvPr>
            <p:ph type="body" idx="2"/>
          </p:nvPr>
        </p:nvSpPr>
        <p:spPr>
          <a:xfrm>
            <a:off x="656021" y="2333625"/>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2"/>
              </a:buClr>
              <a:buSzPts val="2800"/>
              <a:buChar char="•"/>
              <a:defRPr>
                <a:solidFill>
                  <a:schemeClr val="dk1"/>
                </a:solidFill>
              </a:defRPr>
            </a:lvl1pPr>
            <a:lvl2pPr marL="914400" lvl="1" indent="-381000" algn="l">
              <a:lnSpc>
                <a:spcPct val="90000"/>
              </a:lnSpc>
              <a:spcBef>
                <a:spcPts val="500"/>
              </a:spcBef>
              <a:spcAft>
                <a:spcPts val="0"/>
              </a:spcAft>
              <a:buClr>
                <a:schemeClr val="accent2"/>
              </a:buClr>
              <a:buSzPts val="2400"/>
              <a:buChar char="•"/>
              <a:defRPr>
                <a:solidFill>
                  <a:schemeClr val="dk1"/>
                </a:solidFill>
              </a:defRPr>
            </a:lvl2pPr>
            <a:lvl3pPr marL="1371600" lvl="2" indent="-355600" algn="l">
              <a:lnSpc>
                <a:spcPct val="90000"/>
              </a:lnSpc>
              <a:spcBef>
                <a:spcPts val="500"/>
              </a:spcBef>
              <a:spcAft>
                <a:spcPts val="0"/>
              </a:spcAft>
              <a:buClr>
                <a:schemeClr val="accent2"/>
              </a:buClr>
              <a:buSzPts val="2000"/>
              <a:buChar char="•"/>
              <a:defRPr>
                <a:solidFill>
                  <a:schemeClr val="dk1"/>
                </a:solidFill>
              </a:defRPr>
            </a:lvl3pPr>
            <a:lvl4pPr marL="1828800" lvl="3" indent="-342900" algn="l">
              <a:lnSpc>
                <a:spcPct val="90000"/>
              </a:lnSpc>
              <a:spcBef>
                <a:spcPts val="500"/>
              </a:spcBef>
              <a:spcAft>
                <a:spcPts val="0"/>
              </a:spcAft>
              <a:buClr>
                <a:schemeClr val="accent2"/>
              </a:buClr>
              <a:buSzPts val="1800"/>
              <a:buChar char="•"/>
              <a:defRPr>
                <a:solidFill>
                  <a:schemeClr val="dk1"/>
                </a:solidFill>
              </a:defRPr>
            </a:lvl4pPr>
            <a:lvl5pPr marL="2286000" lvl="4" indent="-342900" algn="l">
              <a:lnSpc>
                <a:spcPct val="90000"/>
              </a:lnSpc>
              <a:spcBef>
                <a:spcPts val="500"/>
              </a:spcBef>
              <a:spcAft>
                <a:spcPts val="0"/>
              </a:spcAft>
              <a:buClr>
                <a:schemeClr val="accent2"/>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Image &amp; Text - Purple">
  <p:cSld name="Image &amp; Text - Purple">
    <p:spTree>
      <p:nvGrpSpPr>
        <p:cNvPr id="1" name="Shape 156"/>
        <p:cNvGrpSpPr/>
        <p:nvPr/>
      </p:nvGrpSpPr>
      <p:grpSpPr>
        <a:xfrm>
          <a:off x="0" y="0"/>
          <a:ext cx="0" cy="0"/>
          <a:chOff x="0" y="0"/>
          <a:chExt cx="0" cy="0"/>
        </a:xfrm>
      </p:grpSpPr>
      <p:sp>
        <p:nvSpPr>
          <p:cNvPr id="157" name="Google Shape;157;p58"/>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200"/>
              <a:buFont typeface="Helvetica Neue"/>
              <a:buNone/>
              <a:defRPr sz="3200" b="1">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58" name="Google Shape;158;p58"/>
          <p:cNvCxnSpPr/>
          <p:nvPr/>
        </p:nvCxnSpPr>
        <p:spPr>
          <a:xfrm rot="10800000" flipH="1">
            <a:off x="5027117" y="1509236"/>
            <a:ext cx="6806284" cy="17612"/>
          </a:xfrm>
          <a:prstGeom prst="straightConnector1">
            <a:avLst/>
          </a:prstGeom>
          <a:noFill/>
          <a:ln w="9525" cap="flat" cmpd="sng">
            <a:solidFill>
              <a:schemeClr val="accent1"/>
            </a:solidFill>
            <a:prstDash val="solid"/>
            <a:miter lim="800000"/>
            <a:headEnd type="none" w="sm" len="sm"/>
            <a:tailEnd type="none" w="sm" len="sm"/>
          </a:ln>
        </p:spPr>
      </p:cxnSp>
      <p:sp>
        <p:nvSpPr>
          <p:cNvPr id="159" name="Google Shape;159;p58"/>
          <p:cNvSpPr/>
          <p:nvPr/>
        </p:nvSpPr>
        <p:spPr>
          <a:xfrm>
            <a:off x="9351335" y="1467293"/>
            <a:ext cx="2482066" cy="78223"/>
          </a:xfrm>
          <a:prstGeom prst="rect">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0" name="Google Shape;160;p58"/>
          <p:cNvSpPr>
            <a:spLocks noGrp="1"/>
          </p:cNvSpPr>
          <p:nvPr>
            <p:ph type="pic" idx="2"/>
          </p:nvPr>
        </p:nvSpPr>
        <p:spPr>
          <a:xfrm>
            <a:off x="0" y="0"/>
            <a:ext cx="4340225" cy="6858000"/>
          </a:xfrm>
          <a:prstGeom prst="rect">
            <a:avLst/>
          </a:prstGeom>
          <a:noFill/>
          <a:ln>
            <a:noFill/>
          </a:ln>
        </p:spPr>
      </p:sp>
      <p:sp>
        <p:nvSpPr>
          <p:cNvPr id="161" name="Google Shape;161;p58"/>
          <p:cNvSpPr txBox="1">
            <a:spLocks noGrp="1"/>
          </p:cNvSpPr>
          <p:nvPr>
            <p:ph type="body" idx="1"/>
          </p:nvPr>
        </p:nvSpPr>
        <p:spPr>
          <a:xfrm>
            <a:off x="4890100" y="1907476"/>
            <a:ext cx="6943302" cy="449332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Image &amp; Text - Teal">
  <p:cSld name="Image &amp; Text - Teal">
    <p:spTree>
      <p:nvGrpSpPr>
        <p:cNvPr id="1" name="Shape 162"/>
        <p:cNvGrpSpPr/>
        <p:nvPr/>
      </p:nvGrpSpPr>
      <p:grpSpPr>
        <a:xfrm>
          <a:off x="0" y="0"/>
          <a:ext cx="0" cy="0"/>
          <a:chOff x="0" y="0"/>
          <a:chExt cx="0" cy="0"/>
        </a:xfrm>
      </p:grpSpPr>
      <p:sp>
        <p:nvSpPr>
          <p:cNvPr id="163" name="Google Shape;163;p59"/>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200"/>
              <a:buFont typeface="Helvetica Neue"/>
              <a:buNone/>
              <a:defRPr sz="3200" b="1">
                <a:solidFill>
                  <a:schemeClr val="accent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64" name="Google Shape;164;p59"/>
          <p:cNvCxnSpPr/>
          <p:nvPr/>
        </p:nvCxnSpPr>
        <p:spPr>
          <a:xfrm rot="10800000" flipH="1">
            <a:off x="5027117" y="1509236"/>
            <a:ext cx="6806284" cy="17612"/>
          </a:xfrm>
          <a:prstGeom prst="straightConnector1">
            <a:avLst/>
          </a:prstGeom>
          <a:noFill/>
          <a:ln w="9525" cap="flat" cmpd="sng">
            <a:solidFill>
              <a:schemeClr val="accent6"/>
            </a:solidFill>
            <a:prstDash val="solid"/>
            <a:miter lim="800000"/>
            <a:headEnd type="none" w="sm" len="sm"/>
            <a:tailEnd type="none" w="sm" len="sm"/>
          </a:ln>
        </p:spPr>
      </p:cxnSp>
      <p:sp>
        <p:nvSpPr>
          <p:cNvPr id="165" name="Google Shape;165;p59"/>
          <p:cNvSpPr/>
          <p:nvPr/>
        </p:nvSpPr>
        <p:spPr>
          <a:xfrm>
            <a:off x="9351335" y="1467293"/>
            <a:ext cx="2482066" cy="78223"/>
          </a:xfrm>
          <a:prstGeom prst="rect">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 name="Google Shape;166;p59"/>
          <p:cNvSpPr>
            <a:spLocks noGrp="1"/>
          </p:cNvSpPr>
          <p:nvPr>
            <p:ph type="pic" idx="2"/>
          </p:nvPr>
        </p:nvSpPr>
        <p:spPr>
          <a:xfrm>
            <a:off x="0" y="0"/>
            <a:ext cx="4340225" cy="6858000"/>
          </a:xfrm>
          <a:prstGeom prst="rect">
            <a:avLst/>
          </a:prstGeom>
          <a:noFill/>
          <a:ln>
            <a:noFill/>
          </a:ln>
        </p:spPr>
      </p:sp>
      <p:sp>
        <p:nvSpPr>
          <p:cNvPr id="167" name="Google Shape;167;p59"/>
          <p:cNvSpPr txBox="1">
            <a:spLocks noGrp="1"/>
          </p:cNvSpPr>
          <p:nvPr>
            <p:ph type="body" idx="1"/>
          </p:nvPr>
        </p:nvSpPr>
        <p:spPr>
          <a:xfrm>
            <a:off x="4890100" y="1907476"/>
            <a:ext cx="6943302" cy="449332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5"/>
              </a:buClr>
              <a:buSzPts val="2800"/>
              <a:buChar char="•"/>
              <a:defRPr>
                <a:solidFill>
                  <a:schemeClr val="dk1"/>
                </a:solidFill>
              </a:defRPr>
            </a:lvl1pPr>
            <a:lvl2pPr marL="914400" lvl="1" indent="-381000" algn="l">
              <a:lnSpc>
                <a:spcPct val="90000"/>
              </a:lnSpc>
              <a:spcBef>
                <a:spcPts val="500"/>
              </a:spcBef>
              <a:spcAft>
                <a:spcPts val="0"/>
              </a:spcAft>
              <a:buClr>
                <a:schemeClr val="accent5"/>
              </a:buClr>
              <a:buSzPts val="2400"/>
              <a:buChar char="•"/>
              <a:defRPr>
                <a:solidFill>
                  <a:schemeClr val="dk1"/>
                </a:solidFill>
              </a:defRPr>
            </a:lvl2pPr>
            <a:lvl3pPr marL="1371600" lvl="2" indent="-355600" algn="l">
              <a:lnSpc>
                <a:spcPct val="90000"/>
              </a:lnSpc>
              <a:spcBef>
                <a:spcPts val="500"/>
              </a:spcBef>
              <a:spcAft>
                <a:spcPts val="0"/>
              </a:spcAft>
              <a:buClr>
                <a:schemeClr val="accent5"/>
              </a:buClr>
              <a:buSzPts val="2000"/>
              <a:buChar char="•"/>
              <a:defRPr>
                <a:solidFill>
                  <a:schemeClr val="dk1"/>
                </a:solidFill>
              </a:defRPr>
            </a:lvl3pPr>
            <a:lvl4pPr marL="1828800" lvl="3" indent="-342900" algn="l">
              <a:lnSpc>
                <a:spcPct val="90000"/>
              </a:lnSpc>
              <a:spcBef>
                <a:spcPts val="500"/>
              </a:spcBef>
              <a:spcAft>
                <a:spcPts val="0"/>
              </a:spcAft>
              <a:buClr>
                <a:schemeClr val="accent5"/>
              </a:buClr>
              <a:buSzPts val="1800"/>
              <a:buChar char="•"/>
              <a:defRPr>
                <a:solidFill>
                  <a:schemeClr val="dk1"/>
                </a:solidFill>
              </a:defRPr>
            </a:lvl4pPr>
            <a:lvl5pPr marL="2286000" lvl="4" indent="-342900" algn="l">
              <a:lnSpc>
                <a:spcPct val="90000"/>
              </a:lnSpc>
              <a:spcBef>
                <a:spcPts val="500"/>
              </a:spcBef>
              <a:spcAft>
                <a:spcPts val="0"/>
              </a:spcAft>
              <a:buClr>
                <a:schemeClr val="accent5"/>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Image &amp; Text - Green">
  <p:cSld name="Image &amp; Text - Green">
    <p:spTree>
      <p:nvGrpSpPr>
        <p:cNvPr id="1" name="Shape 168"/>
        <p:cNvGrpSpPr/>
        <p:nvPr/>
      </p:nvGrpSpPr>
      <p:grpSpPr>
        <a:xfrm>
          <a:off x="0" y="0"/>
          <a:ext cx="0" cy="0"/>
          <a:chOff x="0" y="0"/>
          <a:chExt cx="0" cy="0"/>
        </a:xfrm>
      </p:grpSpPr>
      <p:sp>
        <p:nvSpPr>
          <p:cNvPr id="169" name="Google Shape;169;p60"/>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200"/>
              <a:buFont typeface="Helvetica Neue"/>
              <a:buNone/>
              <a:defRPr sz="3200" b="1">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70" name="Google Shape;170;p60"/>
          <p:cNvCxnSpPr/>
          <p:nvPr/>
        </p:nvCxnSpPr>
        <p:spPr>
          <a:xfrm rot="10800000" flipH="1">
            <a:off x="5027117" y="1509236"/>
            <a:ext cx="6806284" cy="17612"/>
          </a:xfrm>
          <a:prstGeom prst="straightConnector1">
            <a:avLst/>
          </a:prstGeom>
          <a:noFill/>
          <a:ln w="9525" cap="flat" cmpd="sng">
            <a:solidFill>
              <a:schemeClr val="accent4"/>
            </a:solidFill>
            <a:prstDash val="solid"/>
            <a:miter lim="800000"/>
            <a:headEnd type="none" w="sm" len="sm"/>
            <a:tailEnd type="none" w="sm" len="sm"/>
          </a:ln>
        </p:spPr>
      </p:cxnSp>
      <p:sp>
        <p:nvSpPr>
          <p:cNvPr id="171" name="Google Shape;171;p60"/>
          <p:cNvSpPr/>
          <p:nvPr/>
        </p:nvSpPr>
        <p:spPr>
          <a:xfrm>
            <a:off x="9351335" y="1467293"/>
            <a:ext cx="2482066" cy="78223"/>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2" name="Google Shape;172;p60"/>
          <p:cNvSpPr>
            <a:spLocks noGrp="1"/>
          </p:cNvSpPr>
          <p:nvPr>
            <p:ph type="pic" idx="2"/>
          </p:nvPr>
        </p:nvSpPr>
        <p:spPr>
          <a:xfrm>
            <a:off x="0" y="0"/>
            <a:ext cx="4340225" cy="6858000"/>
          </a:xfrm>
          <a:prstGeom prst="rect">
            <a:avLst/>
          </a:prstGeom>
          <a:noFill/>
          <a:ln>
            <a:noFill/>
          </a:ln>
        </p:spPr>
      </p:sp>
      <p:sp>
        <p:nvSpPr>
          <p:cNvPr id="173" name="Google Shape;173;p60"/>
          <p:cNvSpPr txBox="1">
            <a:spLocks noGrp="1"/>
          </p:cNvSpPr>
          <p:nvPr>
            <p:ph type="body" idx="1"/>
          </p:nvPr>
        </p:nvSpPr>
        <p:spPr>
          <a:xfrm>
            <a:off x="4890100" y="1907476"/>
            <a:ext cx="6943302" cy="449332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2"/>
              </a:buClr>
              <a:buSzPts val="2800"/>
              <a:buChar char="•"/>
              <a:defRPr>
                <a:solidFill>
                  <a:schemeClr val="dk1"/>
                </a:solidFill>
              </a:defRPr>
            </a:lvl1pPr>
            <a:lvl2pPr marL="914400" lvl="1" indent="-381000" algn="l">
              <a:lnSpc>
                <a:spcPct val="90000"/>
              </a:lnSpc>
              <a:spcBef>
                <a:spcPts val="500"/>
              </a:spcBef>
              <a:spcAft>
                <a:spcPts val="0"/>
              </a:spcAft>
              <a:buClr>
                <a:schemeClr val="accent2"/>
              </a:buClr>
              <a:buSzPts val="2400"/>
              <a:buChar char="•"/>
              <a:defRPr>
                <a:solidFill>
                  <a:schemeClr val="dk1"/>
                </a:solidFill>
              </a:defRPr>
            </a:lvl2pPr>
            <a:lvl3pPr marL="1371600" lvl="2" indent="-355600" algn="l">
              <a:lnSpc>
                <a:spcPct val="90000"/>
              </a:lnSpc>
              <a:spcBef>
                <a:spcPts val="500"/>
              </a:spcBef>
              <a:spcAft>
                <a:spcPts val="0"/>
              </a:spcAft>
              <a:buClr>
                <a:schemeClr val="accent2"/>
              </a:buClr>
              <a:buSzPts val="2000"/>
              <a:buChar char="•"/>
              <a:defRPr>
                <a:solidFill>
                  <a:schemeClr val="dk1"/>
                </a:solidFill>
              </a:defRPr>
            </a:lvl3pPr>
            <a:lvl4pPr marL="1828800" lvl="3" indent="-342900" algn="l">
              <a:lnSpc>
                <a:spcPct val="90000"/>
              </a:lnSpc>
              <a:spcBef>
                <a:spcPts val="500"/>
              </a:spcBef>
              <a:spcAft>
                <a:spcPts val="0"/>
              </a:spcAft>
              <a:buClr>
                <a:schemeClr val="accent2"/>
              </a:buClr>
              <a:buSzPts val="1800"/>
              <a:buChar char="•"/>
              <a:defRPr>
                <a:solidFill>
                  <a:schemeClr val="dk1"/>
                </a:solidFill>
              </a:defRPr>
            </a:lvl4pPr>
            <a:lvl5pPr marL="2286000" lvl="4" indent="-342900" algn="l">
              <a:lnSpc>
                <a:spcPct val="90000"/>
              </a:lnSpc>
              <a:spcBef>
                <a:spcPts val="500"/>
              </a:spcBef>
              <a:spcAft>
                <a:spcPts val="0"/>
              </a:spcAft>
              <a:buClr>
                <a:schemeClr val="accent2"/>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mp; Two Column - Blue">
  <p:cSld name="Title &amp; Two Column - Blue">
    <p:spTree>
      <p:nvGrpSpPr>
        <p:cNvPr id="1" name="Shape 174"/>
        <p:cNvGrpSpPr/>
        <p:nvPr/>
      </p:nvGrpSpPr>
      <p:grpSpPr>
        <a:xfrm>
          <a:off x="0" y="0"/>
          <a:ext cx="0" cy="0"/>
          <a:chOff x="0" y="0"/>
          <a:chExt cx="0" cy="0"/>
        </a:xfrm>
      </p:grpSpPr>
      <p:sp>
        <p:nvSpPr>
          <p:cNvPr id="175" name="Google Shape;175;p61"/>
          <p:cNvSpPr/>
          <p:nvPr/>
        </p:nvSpPr>
        <p:spPr>
          <a:xfrm>
            <a:off x="0" y="0"/>
            <a:ext cx="12192000" cy="1609344"/>
          </a:xfrm>
          <a:prstGeom prst="rect">
            <a:avLst/>
          </a:prstGeom>
          <a:solidFill>
            <a:srgbClr val="016794"/>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76" name="Google Shape;176;p61"/>
          <p:cNvGrpSpPr/>
          <p:nvPr/>
        </p:nvGrpSpPr>
        <p:grpSpPr>
          <a:xfrm>
            <a:off x="-208789" y="0"/>
            <a:ext cx="12609576" cy="2174490"/>
            <a:chOff x="-1" y="5043119"/>
            <a:chExt cx="12192000" cy="1814883"/>
          </a:xfrm>
        </p:grpSpPr>
        <p:pic>
          <p:nvPicPr>
            <p:cNvPr id="177" name="Google Shape;177;p61"/>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178" name="Google Shape;178;p61"/>
            <p:cNvPicPr preferRelativeResize="0"/>
            <p:nvPr/>
          </p:nvPicPr>
          <p:blipFill rotWithShape="1">
            <a:blip r:embed="rId2">
              <a:alphaModFix amt="20000"/>
            </a:blip>
            <a:srcRect l="54597" t="31445" r="16825" b="9028"/>
            <a:stretch/>
          </p:blipFill>
          <p:spPr>
            <a:xfrm rot="5400000">
              <a:off x="8435259" y="3077812"/>
              <a:ext cx="1791433" cy="5722047"/>
            </a:xfrm>
            <a:prstGeom prst="rect">
              <a:avLst/>
            </a:prstGeom>
            <a:noFill/>
            <a:ln>
              <a:noFill/>
            </a:ln>
          </p:spPr>
        </p:pic>
      </p:grpSp>
      <p:cxnSp>
        <p:nvCxnSpPr>
          <p:cNvPr id="179" name="Google Shape;179;p61"/>
          <p:cNvCxnSpPr/>
          <p:nvPr/>
        </p:nvCxnSpPr>
        <p:spPr>
          <a:xfrm>
            <a:off x="6125488" y="317842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180" name="Google Shape;180;p61"/>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61"/>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800"/>
              <a:buNone/>
              <a:defRPr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61"/>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 name="Google Shape;183;p61"/>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4" name="Google Shape;184;p61"/>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3"/>
              </a:buClr>
              <a:buSzPts val="2400"/>
              <a:buChar char="•"/>
              <a:defRPr sz="2400">
                <a:solidFill>
                  <a:schemeClr val="dk1"/>
                </a:solidFill>
              </a:defRPr>
            </a:lvl1pPr>
            <a:lvl2pPr marL="914400" lvl="1" indent="-381000" algn="l">
              <a:lnSpc>
                <a:spcPct val="90000"/>
              </a:lnSpc>
              <a:spcBef>
                <a:spcPts val="500"/>
              </a:spcBef>
              <a:spcAft>
                <a:spcPts val="0"/>
              </a:spcAft>
              <a:buClr>
                <a:schemeClr val="accent3"/>
              </a:buClr>
              <a:buSzPts val="2400"/>
              <a:buChar char="•"/>
              <a:defRPr sz="2400">
                <a:solidFill>
                  <a:schemeClr val="dk1"/>
                </a:solidFill>
              </a:defRPr>
            </a:lvl2pPr>
            <a:lvl3pPr marL="1371600" lvl="2" indent="-381000" algn="l">
              <a:lnSpc>
                <a:spcPct val="90000"/>
              </a:lnSpc>
              <a:spcBef>
                <a:spcPts val="500"/>
              </a:spcBef>
              <a:spcAft>
                <a:spcPts val="0"/>
              </a:spcAft>
              <a:buClr>
                <a:schemeClr val="accent3"/>
              </a:buClr>
              <a:buSzPts val="2400"/>
              <a:buChar char="•"/>
              <a:defRPr sz="2400">
                <a:solidFill>
                  <a:schemeClr val="dk1"/>
                </a:solidFill>
              </a:defRPr>
            </a:lvl3pPr>
            <a:lvl4pPr marL="1828800" lvl="3" indent="-381000" algn="l">
              <a:lnSpc>
                <a:spcPct val="90000"/>
              </a:lnSpc>
              <a:spcBef>
                <a:spcPts val="500"/>
              </a:spcBef>
              <a:spcAft>
                <a:spcPts val="0"/>
              </a:spcAft>
              <a:buClr>
                <a:schemeClr val="accent3"/>
              </a:buClr>
              <a:buSzPts val="2400"/>
              <a:buChar char="•"/>
              <a:defRPr sz="2400">
                <a:solidFill>
                  <a:schemeClr val="dk1"/>
                </a:solidFill>
              </a:defRPr>
            </a:lvl4pPr>
            <a:lvl5pPr marL="2286000" lvl="4" indent="-381000" algn="l">
              <a:lnSpc>
                <a:spcPct val="90000"/>
              </a:lnSpc>
              <a:spcBef>
                <a:spcPts val="500"/>
              </a:spcBef>
              <a:spcAft>
                <a:spcPts val="0"/>
              </a:spcAft>
              <a:buClr>
                <a:schemeClr val="accent3"/>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 name="Google Shape;185;p61"/>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6" name="Google Shape;186;p61"/>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3"/>
              </a:buClr>
              <a:buSzPts val="2400"/>
              <a:buChar char="•"/>
              <a:defRPr sz="2400">
                <a:solidFill>
                  <a:schemeClr val="dk1"/>
                </a:solidFill>
              </a:defRPr>
            </a:lvl1pPr>
            <a:lvl2pPr marL="914400" lvl="1" indent="-381000" algn="l">
              <a:lnSpc>
                <a:spcPct val="90000"/>
              </a:lnSpc>
              <a:spcBef>
                <a:spcPts val="500"/>
              </a:spcBef>
              <a:spcAft>
                <a:spcPts val="0"/>
              </a:spcAft>
              <a:buClr>
                <a:schemeClr val="accent3"/>
              </a:buClr>
              <a:buSzPts val="2400"/>
              <a:buChar char="•"/>
              <a:defRPr sz="2400">
                <a:solidFill>
                  <a:schemeClr val="dk1"/>
                </a:solidFill>
              </a:defRPr>
            </a:lvl2pPr>
            <a:lvl3pPr marL="1371600" lvl="2" indent="-381000" algn="l">
              <a:lnSpc>
                <a:spcPct val="90000"/>
              </a:lnSpc>
              <a:spcBef>
                <a:spcPts val="500"/>
              </a:spcBef>
              <a:spcAft>
                <a:spcPts val="0"/>
              </a:spcAft>
              <a:buClr>
                <a:schemeClr val="accent3"/>
              </a:buClr>
              <a:buSzPts val="2400"/>
              <a:buChar char="•"/>
              <a:defRPr sz="2400">
                <a:solidFill>
                  <a:schemeClr val="dk1"/>
                </a:solidFill>
              </a:defRPr>
            </a:lvl3pPr>
            <a:lvl4pPr marL="1828800" lvl="3" indent="-381000" algn="l">
              <a:lnSpc>
                <a:spcPct val="90000"/>
              </a:lnSpc>
              <a:spcBef>
                <a:spcPts val="500"/>
              </a:spcBef>
              <a:spcAft>
                <a:spcPts val="0"/>
              </a:spcAft>
              <a:buClr>
                <a:schemeClr val="accent3"/>
              </a:buClr>
              <a:buSzPts val="2400"/>
              <a:buChar char="•"/>
              <a:defRPr sz="2400">
                <a:solidFill>
                  <a:schemeClr val="dk1"/>
                </a:solidFill>
              </a:defRPr>
            </a:lvl4pPr>
            <a:lvl5pPr marL="2286000" lvl="4" indent="-381000" algn="l">
              <a:lnSpc>
                <a:spcPct val="90000"/>
              </a:lnSpc>
              <a:spcBef>
                <a:spcPts val="500"/>
              </a:spcBef>
              <a:spcAft>
                <a:spcPts val="0"/>
              </a:spcAft>
              <a:buClr>
                <a:schemeClr val="accent3"/>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mp; Two Column - Teal">
  <p:cSld name="Title &amp; Two Column - Teal">
    <p:spTree>
      <p:nvGrpSpPr>
        <p:cNvPr id="1" name="Shape 187"/>
        <p:cNvGrpSpPr/>
        <p:nvPr/>
      </p:nvGrpSpPr>
      <p:grpSpPr>
        <a:xfrm>
          <a:off x="0" y="0"/>
          <a:ext cx="0" cy="0"/>
          <a:chOff x="0" y="0"/>
          <a:chExt cx="0" cy="0"/>
        </a:xfrm>
      </p:grpSpPr>
      <p:sp>
        <p:nvSpPr>
          <p:cNvPr id="188" name="Google Shape;188;p62"/>
          <p:cNvSpPr/>
          <p:nvPr/>
        </p:nvSpPr>
        <p:spPr>
          <a:xfrm>
            <a:off x="0" y="0"/>
            <a:ext cx="12192000" cy="1609344"/>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89" name="Google Shape;189;p62"/>
          <p:cNvGrpSpPr/>
          <p:nvPr/>
        </p:nvGrpSpPr>
        <p:grpSpPr>
          <a:xfrm>
            <a:off x="-208789" y="0"/>
            <a:ext cx="12609576" cy="2174490"/>
            <a:chOff x="-1" y="5043119"/>
            <a:chExt cx="12192000" cy="1814883"/>
          </a:xfrm>
        </p:grpSpPr>
        <p:pic>
          <p:nvPicPr>
            <p:cNvPr id="190" name="Google Shape;190;p62"/>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191" name="Google Shape;191;p62"/>
            <p:cNvPicPr preferRelativeResize="0"/>
            <p:nvPr/>
          </p:nvPicPr>
          <p:blipFill rotWithShape="1">
            <a:blip r:embed="rId2">
              <a:alphaModFix amt="20000"/>
            </a:blip>
            <a:srcRect l="54597" t="31445" r="16825" b="9028"/>
            <a:stretch/>
          </p:blipFill>
          <p:spPr>
            <a:xfrm rot="5400000">
              <a:off x="8435259" y="3077812"/>
              <a:ext cx="1791433" cy="5722047"/>
            </a:xfrm>
            <a:prstGeom prst="rect">
              <a:avLst/>
            </a:prstGeom>
            <a:noFill/>
            <a:ln>
              <a:noFill/>
            </a:ln>
          </p:spPr>
        </p:pic>
      </p:grpSp>
      <p:cxnSp>
        <p:nvCxnSpPr>
          <p:cNvPr id="192" name="Google Shape;192;p62"/>
          <p:cNvCxnSpPr/>
          <p:nvPr/>
        </p:nvCxnSpPr>
        <p:spPr>
          <a:xfrm>
            <a:off x="6125488" y="317842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193" name="Google Shape;193;p62"/>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p62"/>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 name="Google Shape;195;p62"/>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6" name="Google Shape;196;p62"/>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400"/>
              <a:buNone/>
              <a:defRPr sz="2400" b="1">
                <a:solidFill>
                  <a:schemeClr val="accent6"/>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7" name="Google Shape;197;p62"/>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6"/>
              </a:buClr>
              <a:buSzPts val="2400"/>
              <a:buChar char="•"/>
              <a:defRPr sz="2400">
                <a:solidFill>
                  <a:schemeClr val="dk1"/>
                </a:solidFill>
              </a:defRPr>
            </a:lvl1pPr>
            <a:lvl2pPr marL="914400" lvl="1" indent="-381000" algn="l">
              <a:lnSpc>
                <a:spcPct val="90000"/>
              </a:lnSpc>
              <a:spcBef>
                <a:spcPts val="500"/>
              </a:spcBef>
              <a:spcAft>
                <a:spcPts val="0"/>
              </a:spcAft>
              <a:buClr>
                <a:schemeClr val="accent6"/>
              </a:buClr>
              <a:buSzPts val="2400"/>
              <a:buChar char="•"/>
              <a:defRPr sz="2400">
                <a:solidFill>
                  <a:schemeClr val="dk1"/>
                </a:solidFill>
              </a:defRPr>
            </a:lvl2pPr>
            <a:lvl3pPr marL="1371600" lvl="2" indent="-381000" algn="l">
              <a:lnSpc>
                <a:spcPct val="90000"/>
              </a:lnSpc>
              <a:spcBef>
                <a:spcPts val="500"/>
              </a:spcBef>
              <a:spcAft>
                <a:spcPts val="0"/>
              </a:spcAft>
              <a:buClr>
                <a:schemeClr val="accent6"/>
              </a:buClr>
              <a:buSzPts val="2400"/>
              <a:buChar char="•"/>
              <a:defRPr sz="2400">
                <a:solidFill>
                  <a:schemeClr val="dk1"/>
                </a:solidFill>
              </a:defRPr>
            </a:lvl3pPr>
            <a:lvl4pPr marL="1828800" lvl="3" indent="-381000" algn="l">
              <a:lnSpc>
                <a:spcPct val="90000"/>
              </a:lnSpc>
              <a:spcBef>
                <a:spcPts val="500"/>
              </a:spcBef>
              <a:spcAft>
                <a:spcPts val="0"/>
              </a:spcAft>
              <a:buClr>
                <a:schemeClr val="accent6"/>
              </a:buClr>
              <a:buSzPts val="2400"/>
              <a:buChar char="•"/>
              <a:defRPr sz="2400">
                <a:solidFill>
                  <a:schemeClr val="dk1"/>
                </a:solidFill>
              </a:defRPr>
            </a:lvl4pPr>
            <a:lvl5pPr marL="2286000" lvl="4" indent="-381000" algn="l">
              <a:lnSpc>
                <a:spcPct val="90000"/>
              </a:lnSpc>
              <a:spcBef>
                <a:spcPts val="500"/>
              </a:spcBef>
              <a:spcAft>
                <a:spcPts val="0"/>
              </a:spcAft>
              <a:buClr>
                <a:schemeClr val="accent6"/>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8" name="Google Shape;198;p62"/>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400"/>
              <a:buNone/>
              <a:defRPr sz="2400" b="1">
                <a:solidFill>
                  <a:schemeClr val="accent6"/>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9" name="Google Shape;199;p62"/>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6"/>
              </a:buClr>
              <a:buSzPts val="2400"/>
              <a:buChar char="•"/>
              <a:defRPr sz="2400">
                <a:solidFill>
                  <a:schemeClr val="dk1"/>
                </a:solidFill>
              </a:defRPr>
            </a:lvl1pPr>
            <a:lvl2pPr marL="914400" lvl="1" indent="-381000" algn="l">
              <a:lnSpc>
                <a:spcPct val="90000"/>
              </a:lnSpc>
              <a:spcBef>
                <a:spcPts val="500"/>
              </a:spcBef>
              <a:spcAft>
                <a:spcPts val="0"/>
              </a:spcAft>
              <a:buClr>
                <a:schemeClr val="accent6"/>
              </a:buClr>
              <a:buSzPts val="2400"/>
              <a:buChar char="•"/>
              <a:defRPr sz="2400">
                <a:solidFill>
                  <a:schemeClr val="dk1"/>
                </a:solidFill>
              </a:defRPr>
            </a:lvl2pPr>
            <a:lvl3pPr marL="1371600" lvl="2" indent="-381000" algn="l">
              <a:lnSpc>
                <a:spcPct val="90000"/>
              </a:lnSpc>
              <a:spcBef>
                <a:spcPts val="500"/>
              </a:spcBef>
              <a:spcAft>
                <a:spcPts val="0"/>
              </a:spcAft>
              <a:buClr>
                <a:schemeClr val="accent6"/>
              </a:buClr>
              <a:buSzPts val="2400"/>
              <a:buChar char="•"/>
              <a:defRPr sz="2400">
                <a:solidFill>
                  <a:schemeClr val="dk1"/>
                </a:solidFill>
              </a:defRPr>
            </a:lvl3pPr>
            <a:lvl4pPr marL="1828800" lvl="3" indent="-381000" algn="l">
              <a:lnSpc>
                <a:spcPct val="90000"/>
              </a:lnSpc>
              <a:spcBef>
                <a:spcPts val="500"/>
              </a:spcBef>
              <a:spcAft>
                <a:spcPts val="0"/>
              </a:spcAft>
              <a:buClr>
                <a:schemeClr val="accent6"/>
              </a:buClr>
              <a:buSzPts val="2400"/>
              <a:buChar char="•"/>
              <a:defRPr sz="2400">
                <a:solidFill>
                  <a:schemeClr val="dk1"/>
                </a:solidFill>
              </a:defRPr>
            </a:lvl4pPr>
            <a:lvl5pPr marL="2286000" lvl="4" indent="-381000" algn="l">
              <a:lnSpc>
                <a:spcPct val="90000"/>
              </a:lnSpc>
              <a:spcBef>
                <a:spcPts val="500"/>
              </a:spcBef>
              <a:spcAft>
                <a:spcPts val="0"/>
              </a:spcAft>
              <a:buClr>
                <a:schemeClr val="accent6"/>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mp; Two Column - Green">
  <p:cSld name="Title &amp; Two Column - Green">
    <p:spTree>
      <p:nvGrpSpPr>
        <p:cNvPr id="1" name="Shape 200"/>
        <p:cNvGrpSpPr/>
        <p:nvPr/>
      </p:nvGrpSpPr>
      <p:grpSpPr>
        <a:xfrm>
          <a:off x="0" y="0"/>
          <a:ext cx="0" cy="0"/>
          <a:chOff x="0" y="0"/>
          <a:chExt cx="0" cy="0"/>
        </a:xfrm>
      </p:grpSpPr>
      <p:sp>
        <p:nvSpPr>
          <p:cNvPr id="201" name="Google Shape;201;p63"/>
          <p:cNvSpPr/>
          <p:nvPr/>
        </p:nvSpPr>
        <p:spPr>
          <a:xfrm>
            <a:off x="0" y="0"/>
            <a:ext cx="12192000" cy="160934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02" name="Google Shape;202;p63"/>
          <p:cNvGrpSpPr/>
          <p:nvPr/>
        </p:nvGrpSpPr>
        <p:grpSpPr>
          <a:xfrm>
            <a:off x="-208789" y="0"/>
            <a:ext cx="12609576" cy="2174490"/>
            <a:chOff x="-1" y="5043119"/>
            <a:chExt cx="12192000" cy="1814883"/>
          </a:xfrm>
        </p:grpSpPr>
        <p:pic>
          <p:nvPicPr>
            <p:cNvPr id="203" name="Google Shape;203;p63"/>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204" name="Google Shape;204;p63"/>
            <p:cNvPicPr preferRelativeResize="0"/>
            <p:nvPr/>
          </p:nvPicPr>
          <p:blipFill rotWithShape="1">
            <a:blip r:embed="rId2">
              <a:alphaModFix amt="20000"/>
            </a:blip>
            <a:srcRect l="54597" t="31445" r="16825" b="9028"/>
            <a:stretch/>
          </p:blipFill>
          <p:spPr>
            <a:xfrm rot="5400000">
              <a:off x="8435259" y="3077812"/>
              <a:ext cx="1791433" cy="5722047"/>
            </a:xfrm>
            <a:prstGeom prst="rect">
              <a:avLst/>
            </a:prstGeom>
            <a:noFill/>
            <a:ln>
              <a:noFill/>
            </a:ln>
          </p:spPr>
        </p:pic>
      </p:grpSp>
      <p:cxnSp>
        <p:nvCxnSpPr>
          <p:cNvPr id="205" name="Google Shape;205;p63"/>
          <p:cNvCxnSpPr/>
          <p:nvPr/>
        </p:nvCxnSpPr>
        <p:spPr>
          <a:xfrm>
            <a:off x="6125488" y="317842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206" name="Google Shape;206;p63"/>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p63"/>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 name="Google Shape;208;p63"/>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9" name="Google Shape;209;p63"/>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p63"/>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1" name="Google Shape;211;p63"/>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2" name="Google Shape;212;p63"/>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 Colored Background - Teal">
  <p:cSld name="Title on Colored Background - Teal">
    <p:spTree>
      <p:nvGrpSpPr>
        <p:cNvPr id="1" name="Shape 213"/>
        <p:cNvGrpSpPr/>
        <p:nvPr/>
      </p:nvGrpSpPr>
      <p:grpSpPr>
        <a:xfrm>
          <a:off x="0" y="0"/>
          <a:ext cx="0" cy="0"/>
          <a:chOff x="0" y="0"/>
          <a:chExt cx="0" cy="0"/>
        </a:xfrm>
      </p:grpSpPr>
      <p:sp>
        <p:nvSpPr>
          <p:cNvPr id="214" name="Google Shape;214;p64"/>
          <p:cNvSpPr/>
          <p:nvPr/>
        </p:nvSpPr>
        <p:spPr>
          <a:xfrm>
            <a:off x="0" y="3541"/>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5" name="Google Shape;215;p64"/>
          <p:cNvSpPr/>
          <p:nvPr/>
        </p:nvSpPr>
        <p:spPr>
          <a:xfrm>
            <a:off x="1941095" y="2837119"/>
            <a:ext cx="8293768" cy="1094802"/>
          </a:xfrm>
          <a:prstGeom prst="rect">
            <a:avLst/>
          </a:prstGeom>
          <a:noFill/>
          <a:ln w="5715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6" name="Google Shape;216;p64"/>
          <p:cNvSpPr/>
          <p:nvPr/>
        </p:nvSpPr>
        <p:spPr>
          <a:xfrm>
            <a:off x="2610678" y="2502568"/>
            <a:ext cx="6997148" cy="80210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7" name="Google Shape;217;p64"/>
          <p:cNvPicPr preferRelativeResize="0"/>
          <p:nvPr/>
        </p:nvPicPr>
        <p:blipFill rotWithShape="1">
          <a:blip r:embed="rId2">
            <a:alphaModFix amt="20000"/>
          </a:blip>
          <a:srcRect l="60398" t="16294" r="3320" b="6458"/>
          <a:stretch/>
        </p:blipFill>
        <p:spPr>
          <a:xfrm rot="5400000">
            <a:off x="4171319" y="95874"/>
            <a:ext cx="3849350" cy="12192003"/>
          </a:xfrm>
          <a:prstGeom prst="rect">
            <a:avLst/>
          </a:prstGeom>
          <a:noFill/>
          <a:ln>
            <a:noFill/>
          </a:ln>
        </p:spPr>
      </p:pic>
      <p:sp>
        <p:nvSpPr>
          <p:cNvPr id="218" name="Google Shape;218;p64"/>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9" name="Google Shape;219;p64"/>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ver - Purple Background">
  <p:cSld name="Cover - Purple Background">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38"/>
          <p:cNvSpPr/>
          <p:nvPr/>
        </p:nvSpPr>
        <p:spPr>
          <a:xfrm>
            <a:off x="0" y="0"/>
            <a:ext cx="12192000" cy="6858000"/>
          </a:xfrm>
          <a:prstGeom prst="rect">
            <a:avLst/>
          </a:prstGeom>
          <a:solidFill>
            <a:srgbClr val="97467D">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 name="Google Shape;24;p38"/>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38"/>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38"/>
          <p:cNvSpPr/>
          <p:nvPr/>
        </p:nvSpPr>
        <p:spPr>
          <a:xfrm>
            <a:off x="5083215" y="2704632"/>
            <a:ext cx="2025570" cy="119131"/>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05E79"/>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2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 Colored Background - Blue">
  <p:cSld name="Title on Colored Background - Blue">
    <p:spTree>
      <p:nvGrpSpPr>
        <p:cNvPr id="1" name="Shape 27"/>
        <p:cNvGrpSpPr/>
        <p:nvPr/>
      </p:nvGrpSpPr>
      <p:grpSpPr>
        <a:xfrm>
          <a:off x="0" y="0"/>
          <a:ext cx="0" cy="0"/>
          <a:chOff x="0" y="0"/>
          <a:chExt cx="0" cy="0"/>
        </a:xfrm>
      </p:grpSpPr>
      <p:sp>
        <p:nvSpPr>
          <p:cNvPr id="28" name="Google Shape;28;p39"/>
          <p:cNvSpPr/>
          <p:nvPr/>
        </p:nvSpPr>
        <p:spPr>
          <a:xfrm>
            <a:off x="0" y="3541"/>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 name="Google Shape;29;p39"/>
          <p:cNvSpPr/>
          <p:nvPr/>
        </p:nvSpPr>
        <p:spPr>
          <a:xfrm>
            <a:off x="1941095" y="2837119"/>
            <a:ext cx="8293768" cy="1094802"/>
          </a:xfrm>
          <a:prstGeom prst="rect">
            <a:avLst/>
          </a:prstGeom>
          <a:noFill/>
          <a:ln w="571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 name="Google Shape;30;p39"/>
          <p:cNvSpPr/>
          <p:nvPr/>
        </p:nvSpPr>
        <p:spPr>
          <a:xfrm>
            <a:off x="2610678" y="2502568"/>
            <a:ext cx="6997148" cy="80210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1" name="Google Shape;31;p39"/>
          <p:cNvPicPr preferRelativeResize="0"/>
          <p:nvPr/>
        </p:nvPicPr>
        <p:blipFill rotWithShape="1">
          <a:blip r:embed="rId2">
            <a:alphaModFix amt="20000"/>
          </a:blip>
          <a:srcRect l="60398" t="16294" r="3320" b="6458"/>
          <a:stretch/>
        </p:blipFill>
        <p:spPr>
          <a:xfrm rot="5400000">
            <a:off x="4171319" y="95874"/>
            <a:ext cx="3849350" cy="12192003"/>
          </a:xfrm>
          <a:prstGeom prst="rect">
            <a:avLst/>
          </a:prstGeom>
          <a:noFill/>
          <a:ln>
            <a:noFill/>
          </a:ln>
        </p:spPr>
      </p:pic>
      <p:sp>
        <p:nvSpPr>
          <p:cNvPr id="32" name="Google Shape;32;p39"/>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9"/>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mp; Text - Teal">
  <p:cSld name="Title &amp; Text - Teal">
    <p:spTree>
      <p:nvGrpSpPr>
        <p:cNvPr id="1" name="Shape 34"/>
        <p:cNvGrpSpPr/>
        <p:nvPr/>
      </p:nvGrpSpPr>
      <p:grpSpPr>
        <a:xfrm>
          <a:off x="0" y="0"/>
          <a:ext cx="0" cy="0"/>
          <a:chOff x="0" y="0"/>
          <a:chExt cx="0" cy="0"/>
        </a:xfrm>
      </p:grpSpPr>
      <p:sp>
        <p:nvSpPr>
          <p:cNvPr id="35" name="Google Shape;35;p40"/>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600"/>
              <a:buFont typeface="Helvetica Neue"/>
              <a:buNone/>
              <a:defRPr sz="3600" b="1">
                <a:solidFill>
                  <a:schemeClr val="accent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36" name="Google Shape;36;p40"/>
          <p:cNvCxnSpPr/>
          <p:nvPr/>
        </p:nvCxnSpPr>
        <p:spPr>
          <a:xfrm rot="10800000" flipH="1">
            <a:off x="656024" y="1635973"/>
            <a:ext cx="10820189" cy="33878"/>
          </a:xfrm>
          <a:prstGeom prst="straightConnector1">
            <a:avLst/>
          </a:prstGeom>
          <a:noFill/>
          <a:ln w="9525" cap="flat" cmpd="sng">
            <a:solidFill>
              <a:schemeClr val="accent5"/>
            </a:solidFill>
            <a:prstDash val="solid"/>
            <a:miter lim="800000"/>
            <a:headEnd type="none" w="sm" len="sm"/>
            <a:tailEnd type="none" w="sm" len="sm"/>
          </a:ln>
        </p:spPr>
      </p:cxnSp>
      <p:sp>
        <p:nvSpPr>
          <p:cNvPr id="37" name="Google Shape;37;p40"/>
          <p:cNvSpPr/>
          <p:nvPr/>
        </p:nvSpPr>
        <p:spPr>
          <a:xfrm>
            <a:off x="7858954" y="1589835"/>
            <a:ext cx="3617259" cy="92275"/>
          </a:xfrm>
          <a:prstGeom prst="rect">
            <a:avLst/>
          </a:prstGeom>
          <a:solidFill>
            <a:schemeClr val="accent5"/>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 name="Google Shape;38;p40"/>
          <p:cNvSpPr txBox="1">
            <a:spLocks noGrp="1"/>
          </p:cNvSpPr>
          <p:nvPr>
            <p:ph type="body" idx="1"/>
          </p:nvPr>
        </p:nvSpPr>
        <p:spPr>
          <a:xfrm>
            <a:off x="656022" y="1971676"/>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mage &amp; Text - Blue">
  <p:cSld name="Image &amp; Text - Blue">
    <p:spTree>
      <p:nvGrpSpPr>
        <p:cNvPr id="1" name="Shape 40"/>
        <p:cNvGrpSpPr/>
        <p:nvPr/>
      </p:nvGrpSpPr>
      <p:grpSpPr>
        <a:xfrm>
          <a:off x="0" y="0"/>
          <a:ext cx="0" cy="0"/>
          <a:chOff x="0" y="0"/>
          <a:chExt cx="0" cy="0"/>
        </a:xfrm>
      </p:grpSpPr>
      <p:sp>
        <p:nvSpPr>
          <p:cNvPr id="41" name="Google Shape;41;p41"/>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3200"/>
              <a:buFont typeface="Helvetica Neue"/>
              <a:buNone/>
              <a:defRPr sz="32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42" name="Google Shape;42;p41"/>
          <p:cNvCxnSpPr/>
          <p:nvPr/>
        </p:nvCxnSpPr>
        <p:spPr>
          <a:xfrm rot="10800000" flipH="1">
            <a:off x="5027117" y="1509236"/>
            <a:ext cx="6806284" cy="17612"/>
          </a:xfrm>
          <a:prstGeom prst="straightConnector1">
            <a:avLst/>
          </a:prstGeom>
          <a:noFill/>
          <a:ln w="9525" cap="flat" cmpd="sng">
            <a:solidFill>
              <a:schemeClr val="accent3"/>
            </a:solidFill>
            <a:prstDash val="solid"/>
            <a:miter lim="800000"/>
            <a:headEnd type="none" w="sm" len="sm"/>
            <a:tailEnd type="none" w="sm" len="sm"/>
          </a:ln>
        </p:spPr>
      </p:cxnSp>
      <p:sp>
        <p:nvSpPr>
          <p:cNvPr id="43" name="Google Shape;43;p41"/>
          <p:cNvSpPr/>
          <p:nvPr/>
        </p:nvSpPr>
        <p:spPr>
          <a:xfrm>
            <a:off x="9351335" y="1467293"/>
            <a:ext cx="2482066" cy="78223"/>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 name="Google Shape;44;p41"/>
          <p:cNvSpPr>
            <a:spLocks noGrp="1"/>
          </p:cNvSpPr>
          <p:nvPr>
            <p:ph type="pic" idx="2"/>
          </p:nvPr>
        </p:nvSpPr>
        <p:spPr>
          <a:xfrm>
            <a:off x="0" y="0"/>
            <a:ext cx="4340225" cy="6858000"/>
          </a:xfrm>
          <a:prstGeom prst="rect">
            <a:avLst/>
          </a:prstGeom>
          <a:noFill/>
          <a:ln>
            <a:noFill/>
          </a:ln>
        </p:spPr>
      </p:sp>
      <p:sp>
        <p:nvSpPr>
          <p:cNvPr id="45" name="Google Shape;45;p41"/>
          <p:cNvSpPr txBox="1">
            <a:spLocks noGrp="1"/>
          </p:cNvSpPr>
          <p:nvPr>
            <p:ph type="body" idx="1"/>
          </p:nvPr>
        </p:nvSpPr>
        <p:spPr>
          <a:xfrm>
            <a:off x="4890100" y="1907476"/>
            <a:ext cx="6943302" cy="449332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plit - Blue">
  <p:cSld name="Split - Blue">
    <p:spTree>
      <p:nvGrpSpPr>
        <p:cNvPr id="1" name="Shape 46"/>
        <p:cNvGrpSpPr/>
        <p:nvPr/>
      </p:nvGrpSpPr>
      <p:grpSpPr>
        <a:xfrm>
          <a:off x="0" y="0"/>
          <a:ext cx="0" cy="0"/>
          <a:chOff x="0" y="0"/>
          <a:chExt cx="0" cy="0"/>
        </a:xfrm>
      </p:grpSpPr>
      <p:sp>
        <p:nvSpPr>
          <p:cNvPr id="47" name="Google Shape;47;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42"/>
          <p:cNvSpPr/>
          <p:nvPr/>
        </p:nvSpPr>
        <p:spPr>
          <a:xfrm>
            <a:off x="0" y="0"/>
            <a:ext cx="357254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16794"/>
              </a:solidFill>
              <a:latin typeface="Calibri"/>
              <a:ea typeface="Calibri"/>
              <a:cs typeface="Calibri"/>
              <a:sym typeface="Calibri"/>
            </a:endParaRPr>
          </a:p>
        </p:txBody>
      </p:sp>
      <p:pic>
        <p:nvPicPr>
          <p:cNvPr id="49" name="Google Shape;49;p42"/>
          <p:cNvPicPr preferRelativeResize="0"/>
          <p:nvPr/>
        </p:nvPicPr>
        <p:blipFill rotWithShape="1">
          <a:blip r:embed="rId2">
            <a:alphaModFix amt="20000"/>
          </a:blip>
          <a:srcRect l="4826" t="9031" r="39371" b="9029"/>
          <a:stretch/>
        </p:blipFill>
        <p:spPr>
          <a:xfrm>
            <a:off x="0" y="0"/>
            <a:ext cx="3572540" cy="6858000"/>
          </a:xfrm>
          <a:prstGeom prst="rect">
            <a:avLst/>
          </a:prstGeom>
          <a:noFill/>
          <a:ln>
            <a:noFill/>
          </a:ln>
        </p:spPr>
      </p:pic>
      <p:sp>
        <p:nvSpPr>
          <p:cNvPr id="50" name="Google Shape;50;p42"/>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6794"/>
              </a:buClr>
              <a:buSzPts val="3200"/>
              <a:buNone/>
              <a:defRPr sz="3200" b="1">
                <a:solidFill>
                  <a:srgbClr val="026794"/>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42"/>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42"/>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 Colored Background - Purple">
  <p:cSld name="Title on Colored Background - Purple">
    <p:spTree>
      <p:nvGrpSpPr>
        <p:cNvPr id="1" name="Shape 53"/>
        <p:cNvGrpSpPr/>
        <p:nvPr/>
      </p:nvGrpSpPr>
      <p:grpSpPr>
        <a:xfrm>
          <a:off x="0" y="0"/>
          <a:ext cx="0" cy="0"/>
          <a:chOff x="0" y="0"/>
          <a:chExt cx="0" cy="0"/>
        </a:xfrm>
      </p:grpSpPr>
      <p:sp>
        <p:nvSpPr>
          <p:cNvPr id="54" name="Google Shape;54;p43"/>
          <p:cNvSpPr/>
          <p:nvPr/>
        </p:nvSpPr>
        <p:spPr>
          <a:xfrm>
            <a:off x="0" y="3541"/>
            <a:ext cx="12192000" cy="6858000"/>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 name="Google Shape;55;p43"/>
          <p:cNvSpPr/>
          <p:nvPr/>
        </p:nvSpPr>
        <p:spPr>
          <a:xfrm>
            <a:off x="1941095" y="2837119"/>
            <a:ext cx="8293768" cy="1094802"/>
          </a:xfrm>
          <a:prstGeom prst="rect">
            <a:avLst/>
          </a:prstGeom>
          <a:noFill/>
          <a:ln w="571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 name="Google Shape;56;p43"/>
          <p:cNvSpPr/>
          <p:nvPr/>
        </p:nvSpPr>
        <p:spPr>
          <a:xfrm>
            <a:off x="2610678" y="2502568"/>
            <a:ext cx="6997148" cy="802106"/>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7" name="Google Shape;57;p43"/>
          <p:cNvPicPr preferRelativeResize="0"/>
          <p:nvPr/>
        </p:nvPicPr>
        <p:blipFill rotWithShape="1">
          <a:blip r:embed="rId2">
            <a:alphaModFix amt="20000"/>
          </a:blip>
          <a:srcRect l="60398" t="16294" r="3320" b="6458"/>
          <a:stretch/>
        </p:blipFill>
        <p:spPr>
          <a:xfrm rot="5400000">
            <a:off x="4171319" y="95874"/>
            <a:ext cx="3849350" cy="12192003"/>
          </a:xfrm>
          <a:prstGeom prst="rect">
            <a:avLst/>
          </a:prstGeom>
          <a:noFill/>
          <a:ln>
            <a:noFill/>
          </a:ln>
        </p:spPr>
      </p:pic>
      <p:sp>
        <p:nvSpPr>
          <p:cNvPr id="58" name="Google Shape;58;p43"/>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3"/>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mp; Text - Purple">
  <p:cSld name="Title &amp; Text - Purple">
    <p:spTree>
      <p:nvGrpSpPr>
        <p:cNvPr id="1" name="Shape 60"/>
        <p:cNvGrpSpPr/>
        <p:nvPr/>
      </p:nvGrpSpPr>
      <p:grpSpPr>
        <a:xfrm>
          <a:off x="0" y="0"/>
          <a:ext cx="0" cy="0"/>
          <a:chOff x="0" y="0"/>
          <a:chExt cx="0" cy="0"/>
        </a:xfrm>
      </p:grpSpPr>
      <p:sp>
        <p:nvSpPr>
          <p:cNvPr id="61" name="Google Shape;61;p44"/>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2" name="Google Shape;62;p44"/>
          <p:cNvCxnSpPr/>
          <p:nvPr/>
        </p:nvCxnSpPr>
        <p:spPr>
          <a:xfrm rot="10800000" flipH="1">
            <a:off x="656024" y="1635973"/>
            <a:ext cx="10820189" cy="33878"/>
          </a:xfrm>
          <a:prstGeom prst="straightConnector1">
            <a:avLst/>
          </a:prstGeom>
          <a:noFill/>
          <a:ln w="9525" cap="flat" cmpd="sng">
            <a:solidFill>
              <a:schemeClr val="accent3"/>
            </a:solidFill>
            <a:prstDash val="solid"/>
            <a:miter lim="800000"/>
            <a:headEnd type="none" w="sm" len="sm"/>
            <a:tailEnd type="none" w="sm" len="sm"/>
          </a:ln>
        </p:spPr>
      </p:cxnSp>
      <p:sp>
        <p:nvSpPr>
          <p:cNvPr id="63" name="Google Shape;63;p44"/>
          <p:cNvSpPr/>
          <p:nvPr/>
        </p:nvSpPr>
        <p:spPr>
          <a:xfrm>
            <a:off x="7858954" y="1589835"/>
            <a:ext cx="3617259" cy="92275"/>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 name="Google Shape;64;p44"/>
          <p:cNvSpPr txBox="1">
            <a:spLocks noGrp="1"/>
          </p:cNvSpPr>
          <p:nvPr>
            <p:ph type="body" idx="1"/>
          </p:nvPr>
        </p:nvSpPr>
        <p:spPr>
          <a:xfrm>
            <a:off x="656022" y="1971675"/>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44"/>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microsoft.com/office/2018/10/relationships/comments" Target="../comments/modernComment_106_0.xml"/><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
          <p:cNvSpPr/>
          <p:nvPr/>
        </p:nvSpPr>
        <p:spPr>
          <a:xfrm>
            <a:off x="4512366" y="3588025"/>
            <a:ext cx="7679634" cy="291133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27" name="Google Shape;227;p1"/>
          <p:cNvPicPr preferRelativeResize="0"/>
          <p:nvPr/>
        </p:nvPicPr>
        <p:blipFill rotWithShape="1">
          <a:blip r:embed="rId3">
            <a:alphaModFix/>
          </a:blip>
          <a:srcRect/>
          <a:stretch/>
        </p:blipFill>
        <p:spPr>
          <a:xfrm>
            <a:off x="4512366" y="4323522"/>
            <a:ext cx="7629434" cy="2175836"/>
          </a:xfrm>
          <a:prstGeom prst="rect">
            <a:avLst/>
          </a:prstGeom>
          <a:noFill/>
          <a:ln>
            <a:noFill/>
          </a:ln>
        </p:spPr>
      </p:pic>
      <p:sp>
        <p:nvSpPr>
          <p:cNvPr id="228" name="Google Shape;228;p1"/>
          <p:cNvSpPr txBox="1"/>
          <p:nvPr/>
        </p:nvSpPr>
        <p:spPr>
          <a:xfrm>
            <a:off x="5036708" y="358642"/>
            <a:ext cx="6580750" cy="2156254"/>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5B2B4"/>
              </a:buClr>
              <a:buSzPts val="4400"/>
              <a:buFont typeface="Arial"/>
              <a:buNone/>
            </a:pPr>
            <a:r>
              <a:rPr lang="en-GB" sz="4400" b="1" i="0" u="none" strike="noStrike" cap="none">
                <a:solidFill>
                  <a:srgbClr val="35B2B4"/>
                </a:solidFill>
                <a:latin typeface="Helvetica Neue"/>
                <a:ea typeface="Helvetica Neue"/>
                <a:cs typeface="Helvetica Neue"/>
                <a:sym typeface="Helvetica Neue"/>
              </a:rPr>
              <a:t>TRAINING PACKAGE </a:t>
            </a:r>
            <a:endParaRPr sz="1400" b="0" i="0" u="none" strike="noStrike" cap="none">
              <a:solidFill>
                <a:srgbClr val="000000"/>
              </a:solidFill>
              <a:latin typeface="Arial"/>
              <a:ea typeface="Arial"/>
              <a:cs typeface="Arial"/>
              <a:sym typeface="Arial"/>
            </a:endParaRPr>
          </a:p>
          <a:p>
            <a:pPr marL="0" marR="0" lvl="0" indent="0" algn="r" rtl="0">
              <a:lnSpc>
                <a:spcPct val="90000"/>
              </a:lnSpc>
              <a:spcBef>
                <a:spcPts val="1000"/>
              </a:spcBef>
              <a:spcAft>
                <a:spcPts val="0"/>
              </a:spcAft>
              <a:buClr>
                <a:schemeClr val="dk1"/>
              </a:buClr>
              <a:buSzPts val="3600"/>
              <a:buFont typeface="Arial"/>
              <a:buNone/>
            </a:pPr>
            <a:endParaRPr sz="3600" b="1" i="0" u="none" strike="noStrike" cap="none">
              <a:solidFill>
                <a:srgbClr val="405E79"/>
              </a:solidFill>
              <a:latin typeface="Helvetica Neue"/>
              <a:ea typeface="Helvetica Neue"/>
              <a:cs typeface="Helvetica Neue"/>
              <a:sym typeface="Helvetica Neue"/>
            </a:endParaRPr>
          </a:p>
          <a:p>
            <a:pPr marL="0" marR="0" lvl="0" indent="0" algn="r" rtl="0">
              <a:lnSpc>
                <a:spcPct val="90000"/>
              </a:lnSpc>
              <a:spcBef>
                <a:spcPts val="1000"/>
              </a:spcBef>
              <a:spcAft>
                <a:spcPts val="0"/>
              </a:spcAft>
              <a:buClr>
                <a:srgbClr val="AC6B97"/>
              </a:buClr>
              <a:buSzPts val="3600"/>
              <a:buFont typeface="Arial"/>
              <a:buNone/>
            </a:pPr>
            <a:r>
              <a:rPr lang="en-GB" sz="3600" b="1" i="0" u="none" strike="noStrike" cap="none">
                <a:solidFill>
                  <a:srgbClr val="AC6B97"/>
                </a:solidFill>
                <a:latin typeface="Helvetica Neue"/>
                <a:ea typeface="Helvetica Neue"/>
                <a:cs typeface="Helvetica Neue"/>
                <a:sym typeface="Helvetica Neue"/>
              </a:rPr>
              <a:t>INTERAGENCY TOOLKIT: PREVENTING AND RESPONDING TO CHILD LABOUR IN HUMANITARIAN ACTION  </a:t>
            </a:r>
            <a:endParaRPr sz="3600" b="1" i="0" u="none" strike="noStrike" cap="none">
              <a:solidFill>
                <a:srgbClr val="AC6B97"/>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10"/>
          <p:cNvSpPr txBox="1">
            <a:spLocks noGrp="1"/>
          </p:cNvSpPr>
          <p:nvPr>
            <p:ph type="body" idx="1"/>
          </p:nvPr>
        </p:nvSpPr>
        <p:spPr>
          <a:xfrm>
            <a:off x="4100512" y="290513"/>
            <a:ext cx="7300912" cy="12715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26794"/>
              </a:buClr>
              <a:buSzPts val="3200"/>
              <a:buNone/>
            </a:pPr>
            <a:r>
              <a:rPr lang="en-GB"/>
              <a:t>… CONTRIBUTE TO CHILD LABOUR &amp; SCHOOL DROP-OUT</a:t>
            </a:r>
            <a:endParaRPr/>
          </a:p>
        </p:txBody>
      </p:sp>
      <p:sp>
        <p:nvSpPr>
          <p:cNvPr id="299" name="Google Shape;299;p10"/>
          <p:cNvSpPr txBox="1">
            <a:spLocks noGrp="1"/>
          </p:cNvSpPr>
          <p:nvPr>
            <p:ph type="body" idx="2"/>
          </p:nvPr>
        </p:nvSpPr>
        <p:spPr>
          <a:xfrm>
            <a:off x="4100512" y="1338262"/>
            <a:ext cx="7583487" cy="533685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SzPts val="2800"/>
              <a:buChar char="•"/>
            </a:pPr>
            <a:r>
              <a:rPr lang="en-GB" dirty="0"/>
              <a:t>Poverty, economic marginalisation, household labour deficits </a:t>
            </a:r>
            <a:endParaRPr dirty="0"/>
          </a:p>
          <a:p>
            <a:pPr marL="228600" lvl="0" indent="-228600" algn="l" rtl="0">
              <a:lnSpc>
                <a:spcPct val="90000"/>
              </a:lnSpc>
              <a:spcBef>
                <a:spcPts val="1000"/>
              </a:spcBef>
              <a:spcAft>
                <a:spcPts val="0"/>
              </a:spcAft>
              <a:buSzPts val="2800"/>
              <a:buChar char="•"/>
            </a:pPr>
            <a:r>
              <a:rPr lang="en-GB" dirty="0"/>
              <a:t>Disrupted and poor quality education </a:t>
            </a:r>
            <a:endParaRPr dirty="0"/>
          </a:p>
          <a:p>
            <a:pPr marL="228600" lvl="0" indent="-228600" algn="l" rtl="0">
              <a:lnSpc>
                <a:spcPct val="90000"/>
              </a:lnSpc>
              <a:spcBef>
                <a:spcPts val="1000"/>
              </a:spcBef>
              <a:spcAft>
                <a:spcPts val="0"/>
              </a:spcAft>
              <a:buSzPts val="2800"/>
              <a:buChar char="•"/>
            </a:pPr>
            <a:r>
              <a:rPr lang="en-GB" dirty="0"/>
              <a:t>Limited/no time for learning, classes, homework, catch-up</a:t>
            </a:r>
            <a:endParaRPr dirty="0"/>
          </a:p>
          <a:p>
            <a:pPr marL="228600" lvl="0" indent="-228600" algn="l" rtl="0">
              <a:lnSpc>
                <a:spcPct val="90000"/>
              </a:lnSpc>
              <a:spcBef>
                <a:spcPts val="1000"/>
              </a:spcBef>
              <a:spcAft>
                <a:spcPts val="0"/>
              </a:spcAft>
              <a:buSzPts val="2800"/>
              <a:buChar char="•"/>
            </a:pPr>
            <a:r>
              <a:rPr lang="en-GB" dirty="0"/>
              <a:t>Poor performance, concentration, learning difficulties, exhaustion, hunger, illness </a:t>
            </a:r>
            <a:endParaRPr dirty="0"/>
          </a:p>
          <a:p>
            <a:pPr marL="228600" lvl="0" indent="-228600" algn="l" rtl="0">
              <a:lnSpc>
                <a:spcPct val="90000"/>
              </a:lnSpc>
              <a:spcBef>
                <a:spcPts val="1000"/>
              </a:spcBef>
              <a:spcAft>
                <a:spcPts val="0"/>
              </a:spcAft>
              <a:buSzPts val="2800"/>
              <a:buChar char="•"/>
            </a:pPr>
            <a:r>
              <a:rPr lang="en-GB" dirty="0"/>
              <a:t>Limited availability of catch-up, non-formal, or alternative education </a:t>
            </a:r>
            <a:endParaRPr dirty="0"/>
          </a:p>
          <a:p>
            <a:pPr marL="228600" lvl="0" indent="-228600" algn="l" rtl="0">
              <a:lnSpc>
                <a:spcPct val="90000"/>
              </a:lnSpc>
              <a:spcBef>
                <a:spcPts val="1000"/>
              </a:spcBef>
              <a:spcAft>
                <a:spcPts val="0"/>
              </a:spcAft>
              <a:buSzPts val="2800"/>
              <a:buChar char="•"/>
            </a:pPr>
            <a:r>
              <a:rPr lang="en-GB" dirty="0"/>
              <a:t>Social status, appearance, discrimination </a:t>
            </a:r>
            <a:endParaRPr dirty="0"/>
          </a:p>
          <a:p>
            <a:pPr marL="228600" lvl="0" indent="-228600" algn="l" rtl="0">
              <a:lnSpc>
                <a:spcPct val="90000"/>
              </a:lnSpc>
              <a:spcBef>
                <a:spcPts val="1000"/>
              </a:spcBef>
              <a:spcAft>
                <a:spcPts val="0"/>
              </a:spcAft>
              <a:buSzPts val="2800"/>
              <a:buChar char="•"/>
            </a:pPr>
            <a:r>
              <a:rPr lang="en-GB" dirty="0"/>
              <a:t>Limited skills, time, or resources of teachers </a:t>
            </a:r>
            <a:endParaRPr dirty="0"/>
          </a:p>
          <a:p>
            <a:pPr marL="228600" lvl="0" indent="-228600" algn="l" rtl="0">
              <a:lnSpc>
                <a:spcPct val="90000"/>
              </a:lnSpc>
              <a:spcBef>
                <a:spcPts val="1000"/>
              </a:spcBef>
              <a:spcAft>
                <a:spcPts val="0"/>
              </a:spcAft>
              <a:buSzPts val="2800"/>
              <a:buChar char="•"/>
            </a:pPr>
            <a:r>
              <a:rPr lang="en-GB" dirty="0"/>
              <a:t>Policy barriers</a:t>
            </a:r>
            <a:endParaRPr dirty="0"/>
          </a:p>
        </p:txBody>
      </p:sp>
      <p:sp>
        <p:nvSpPr>
          <p:cNvPr id="300" name="Google Shape;300;p10"/>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GB"/>
              <a:t>EDUCATION RISK FACTORS</a:t>
            </a:r>
            <a:endParaRPr/>
          </a:p>
          <a:p>
            <a:pPr marL="0" lvl="0" indent="0" algn="l" rtl="0">
              <a:lnSpc>
                <a:spcPct val="90000"/>
              </a:lnSpc>
              <a:spcBef>
                <a:spcPts val="1000"/>
              </a:spcBef>
              <a:spcAft>
                <a:spcPts val="0"/>
              </a:spcAft>
              <a:buClr>
                <a:schemeClr val="lt1"/>
              </a:buClr>
              <a:buSzPts val="3600"/>
              <a:buNone/>
            </a:pPr>
            <a:r>
              <a:rPr lang="en-GB"/>
              <a:t>WHICH…</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11"/>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26794"/>
              </a:buClr>
              <a:buSzPts val="3200"/>
              <a:buNone/>
            </a:pPr>
            <a:r>
              <a:rPr lang="en-GB"/>
              <a:t>WHY EDUCATION &amp; CHILD LABOUR </a:t>
            </a:r>
            <a:endParaRPr/>
          </a:p>
        </p:txBody>
      </p:sp>
      <p:sp>
        <p:nvSpPr>
          <p:cNvPr id="307" name="Google Shape;307;p11"/>
          <p:cNvSpPr txBox="1">
            <a:spLocks noGrp="1"/>
          </p:cNvSpPr>
          <p:nvPr>
            <p:ph type="body" idx="2"/>
          </p:nvPr>
        </p:nvSpPr>
        <p:spPr>
          <a:xfrm>
            <a:off x="4100513" y="1313656"/>
            <a:ext cx="7618245" cy="53066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2800"/>
              <a:buFont typeface="Noto Sans Symbols"/>
              <a:buChar char="✔"/>
            </a:pPr>
            <a:r>
              <a:rPr lang="en-GB" dirty="0"/>
              <a:t>Fundamental right </a:t>
            </a:r>
            <a:endParaRPr dirty="0"/>
          </a:p>
          <a:p>
            <a:pPr marL="228600" lvl="0" indent="-228600" algn="l" rtl="0">
              <a:lnSpc>
                <a:spcPct val="90000"/>
              </a:lnSpc>
              <a:spcBef>
                <a:spcPts val="1000"/>
              </a:spcBef>
              <a:spcAft>
                <a:spcPts val="0"/>
              </a:spcAft>
              <a:buSzPts val="2800"/>
              <a:buFont typeface="Noto Sans Symbols"/>
              <a:buChar char="✔"/>
            </a:pPr>
            <a:r>
              <a:rPr lang="en-GB" dirty="0"/>
              <a:t>Strongly associated with child labour risk factors</a:t>
            </a:r>
            <a:endParaRPr dirty="0"/>
          </a:p>
          <a:p>
            <a:pPr marL="228600" lvl="0" indent="-228600" algn="l" rtl="0">
              <a:lnSpc>
                <a:spcPct val="90000"/>
              </a:lnSpc>
              <a:spcBef>
                <a:spcPts val="1000"/>
              </a:spcBef>
              <a:spcAft>
                <a:spcPts val="0"/>
              </a:spcAft>
              <a:buSzPts val="2800"/>
              <a:buFont typeface="Noto Sans Symbols"/>
              <a:buChar char="✔"/>
            </a:pPr>
            <a:r>
              <a:rPr lang="en-GB" dirty="0"/>
              <a:t>Critical for physical, psychosocial, cognitive protection</a:t>
            </a:r>
            <a:endParaRPr dirty="0"/>
          </a:p>
          <a:p>
            <a:pPr marL="228600" lvl="0" indent="-228600" algn="l" rtl="0">
              <a:lnSpc>
                <a:spcPct val="90000"/>
              </a:lnSpc>
              <a:spcBef>
                <a:spcPts val="1000"/>
              </a:spcBef>
              <a:spcAft>
                <a:spcPts val="0"/>
              </a:spcAft>
              <a:buSzPts val="2800"/>
              <a:buFont typeface="Noto Sans Symbols"/>
              <a:buChar char="✔"/>
            </a:pPr>
            <a:r>
              <a:rPr lang="en-GB" dirty="0"/>
              <a:t>Critical for successful prevention and response to child labour  </a:t>
            </a:r>
            <a:endParaRPr dirty="0"/>
          </a:p>
          <a:p>
            <a:pPr marL="228600" lvl="0" indent="-228600" algn="l" rtl="0">
              <a:lnSpc>
                <a:spcPct val="90000"/>
              </a:lnSpc>
              <a:spcBef>
                <a:spcPts val="1000"/>
              </a:spcBef>
              <a:spcAft>
                <a:spcPts val="0"/>
              </a:spcAft>
              <a:buSzPts val="2800"/>
              <a:buFont typeface="Noto Sans Symbols"/>
              <a:buChar char="✔"/>
            </a:pPr>
            <a:r>
              <a:rPr lang="en-GB" dirty="0"/>
              <a:t>Prevention is better than cure: </a:t>
            </a:r>
            <a:endParaRPr dirty="0"/>
          </a:p>
          <a:p>
            <a:pPr marL="685800" lvl="1" indent="-228600" algn="l" rtl="0">
              <a:lnSpc>
                <a:spcPct val="90000"/>
              </a:lnSpc>
              <a:spcBef>
                <a:spcPts val="500"/>
              </a:spcBef>
              <a:spcAft>
                <a:spcPts val="0"/>
              </a:spcAft>
              <a:buSzPts val="2400"/>
              <a:buChar char="•"/>
            </a:pPr>
            <a:r>
              <a:rPr lang="en-GB" dirty="0"/>
              <a:t>Prevent children enrolled before crisis from dropping out/entering child labour</a:t>
            </a:r>
            <a:endParaRPr dirty="0"/>
          </a:p>
          <a:p>
            <a:pPr marL="685800" lvl="1" indent="-228600" algn="l" rtl="0">
              <a:lnSpc>
                <a:spcPct val="90000"/>
              </a:lnSpc>
              <a:spcBef>
                <a:spcPts val="500"/>
              </a:spcBef>
              <a:spcAft>
                <a:spcPts val="0"/>
              </a:spcAft>
              <a:buSzPts val="2400"/>
              <a:buChar char="•"/>
            </a:pPr>
            <a:r>
              <a:rPr lang="en-GB" dirty="0"/>
              <a:t>Response for children already out of school/in child labour before the crisis </a:t>
            </a:r>
            <a:endParaRPr dirty="0"/>
          </a:p>
          <a:p>
            <a:pPr marL="685800" lvl="1" indent="-76200" algn="l" rtl="0">
              <a:lnSpc>
                <a:spcPct val="90000"/>
              </a:lnSpc>
              <a:spcBef>
                <a:spcPts val="500"/>
              </a:spcBef>
              <a:spcAft>
                <a:spcPts val="0"/>
              </a:spcAft>
              <a:buSzPts val="2400"/>
              <a:buNone/>
            </a:pPr>
            <a:endParaRPr b="1" dirty="0"/>
          </a:p>
          <a:p>
            <a:pPr marL="228600" lvl="0" indent="-50800" algn="l" rtl="0">
              <a:lnSpc>
                <a:spcPct val="90000"/>
              </a:lnSpc>
              <a:spcBef>
                <a:spcPts val="1000"/>
              </a:spcBef>
              <a:spcAft>
                <a:spcPts val="0"/>
              </a:spcAft>
              <a:buSzPts val="2800"/>
              <a:buFont typeface="Noto Sans Symbols"/>
              <a:buNone/>
            </a:pPr>
            <a:endParaRPr dirty="0"/>
          </a:p>
          <a:p>
            <a:pPr marL="228600" lvl="0" indent="-50800" algn="l" rtl="0">
              <a:lnSpc>
                <a:spcPct val="90000"/>
              </a:lnSpc>
              <a:spcBef>
                <a:spcPts val="1000"/>
              </a:spcBef>
              <a:spcAft>
                <a:spcPts val="0"/>
              </a:spcAft>
              <a:buSzPts val="2800"/>
              <a:buFont typeface="Noto Sans Symbols"/>
              <a:buNone/>
            </a:pPr>
            <a:endParaRPr dirty="0"/>
          </a:p>
          <a:p>
            <a:pPr marL="228600" lvl="0" indent="-50800" algn="l" rtl="0">
              <a:lnSpc>
                <a:spcPct val="90000"/>
              </a:lnSpc>
              <a:spcBef>
                <a:spcPts val="1000"/>
              </a:spcBef>
              <a:spcAft>
                <a:spcPts val="0"/>
              </a:spcAft>
              <a:buSzPts val="2800"/>
              <a:buFont typeface="Noto Sans Symbols"/>
              <a:buNone/>
            </a:pPr>
            <a:endParaRPr dirty="0"/>
          </a:p>
          <a:p>
            <a:pPr marL="228600" lvl="0" indent="-50800" algn="l" rtl="0">
              <a:lnSpc>
                <a:spcPct val="90000"/>
              </a:lnSpc>
              <a:spcBef>
                <a:spcPts val="1000"/>
              </a:spcBef>
              <a:spcAft>
                <a:spcPts val="0"/>
              </a:spcAft>
              <a:buSzPts val="2800"/>
              <a:buFont typeface="Noto Sans Symbols"/>
              <a:buNone/>
            </a:pPr>
            <a:endParaRPr dirty="0"/>
          </a:p>
          <a:p>
            <a:pPr marL="228600" lvl="0" indent="-50800" algn="l" rtl="0">
              <a:lnSpc>
                <a:spcPct val="90000"/>
              </a:lnSpc>
              <a:spcBef>
                <a:spcPts val="1000"/>
              </a:spcBef>
              <a:spcAft>
                <a:spcPts val="0"/>
              </a:spcAft>
              <a:buSzPts val="2800"/>
              <a:buFont typeface="Noto Sans Symbols"/>
              <a:buNone/>
            </a:pPr>
            <a:endParaRPr dirty="0"/>
          </a:p>
        </p:txBody>
      </p:sp>
      <p:sp>
        <p:nvSpPr>
          <p:cNvPr id="308" name="Google Shape;308;p11"/>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GB"/>
              <a:t>WHY EDUCATION AND CHILD LABOUR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12"/>
          <p:cNvSpPr txBox="1">
            <a:spLocks noGrp="1"/>
          </p:cNvSpPr>
          <p:nvPr>
            <p:ph type="title"/>
          </p:nvPr>
        </p:nvSpPr>
        <p:spPr>
          <a:xfrm>
            <a:off x="2170175" y="2650264"/>
            <a:ext cx="7851649" cy="5621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00"/>
              <a:buFont typeface="Helvetica Neue"/>
              <a:buNone/>
            </a:pPr>
            <a:r>
              <a:rPr lang="en-GB"/>
              <a:t>PREVENTING AND RESPONDING TO  CHILD LABOUR THROUGH EDUCATION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13"/>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3"/>
              </a:buClr>
              <a:buSzPts val="3600"/>
              <a:buFont typeface="Helvetica Neue"/>
              <a:buNone/>
            </a:pPr>
            <a:r>
              <a:rPr lang="en-GB"/>
              <a:t>QUICK FIRE PRESENTATION </a:t>
            </a:r>
            <a:endParaRPr/>
          </a:p>
        </p:txBody>
      </p:sp>
      <p:sp>
        <p:nvSpPr>
          <p:cNvPr id="320" name="Google Shape;320;p13"/>
          <p:cNvSpPr txBox="1">
            <a:spLocks noGrp="1"/>
          </p:cNvSpPr>
          <p:nvPr>
            <p:ph type="body" idx="1"/>
          </p:nvPr>
        </p:nvSpPr>
        <p:spPr>
          <a:xfrm>
            <a:off x="656022" y="1971675"/>
            <a:ext cx="10820015" cy="4857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2800"/>
              <a:buNone/>
            </a:pPr>
            <a:endParaRPr/>
          </a:p>
        </p:txBody>
      </p:sp>
      <p:sp>
        <p:nvSpPr>
          <p:cNvPr id="321" name="Google Shape;321;p13"/>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accent1"/>
              </a:buClr>
              <a:buSzPts val="2800"/>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14"/>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Helvetica Neue"/>
              <a:buNone/>
            </a:pPr>
            <a:r>
              <a:rPr lang="en-GB" dirty="0"/>
              <a:t>INEE MINIMUM STANDARDS FOR EDUCATION IN EMERGENCIES</a:t>
            </a:r>
            <a:endParaRPr dirty="0"/>
          </a:p>
        </p:txBody>
      </p:sp>
      <p:sp>
        <p:nvSpPr>
          <p:cNvPr id="328" name="Google Shape;328;p14"/>
          <p:cNvSpPr txBox="1"/>
          <p:nvPr/>
        </p:nvSpPr>
        <p:spPr>
          <a:xfrm>
            <a:off x="2825976" y="1845414"/>
            <a:ext cx="2518978" cy="72520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accent1"/>
              </a:buClr>
              <a:buSzPts val="2400"/>
              <a:buFont typeface="Arial"/>
              <a:buNone/>
            </a:pPr>
            <a:endParaRPr sz="2400" b="1" i="0" u="none" strike="noStrike" cap="none">
              <a:solidFill>
                <a:schemeClr val="accent1"/>
              </a:solidFill>
              <a:latin typeface="Helvetica Neue"/>
              <a:ea typeface="Helvetica Neue"/>
              <a:cs typeface="Helvetica Neue"/>
              <a:sym typeface="Helvetica Neue"/>
            </a:endParaRPr>
          </a:p>
        </p:txBody>
      </p:sp>
      <p:sp>
        <p:nvSpPr>
          <p:cNvPr id="329" name="Google Shape;329;p14"/>
          <p:cNvSpPr txBox="1"/>
          <p:nvPr/>
        </p:nvSpPr>
        <p:spPr>
          <a:xfrm>
            <a:off x="4874177" y="1872825"/>
            <a:ext cx="2518978" cy="72520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accent1"/>
              </a:buClr>
              <a:buSzPts val="2400"/>
              <a:buFont typeface="Arial"/>
              <a:buNone/>
            </a:pPr>
            <a:endParaRPr sz="2400" b="1" i="0" u="none" strike="noStrike" cap="none">
              <a:solidFill>
                <a:schemeClr val="accent1"/>
              </a:solidFill>
              <a:latin typeface="Helvetica Neue"/>
              <a:ea typeface="Helvetica Neue"/>
              <a:cs typeface="Helvetica Neue"/>
              <a:sym typeface="Helvetica Neue"/>
            </a:endParaRPr>
          </a:p>
        </p:txBody>
      </p:sp>
      <p:sp>
        <p:nvSpPr>
          <p:cNvPr id="330" name="Google Shape;330;p14"/>
          <p:cNvSpPr txBox="1"/>
          <p:nvPr/>
        </p:nvSpPr>
        <p:spPr>
          <a:xfrm>
            <a:off x="6985879" y="1845414"/>
            <a:ext cx="2518978" cy="75261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accent1"/>
              </a:buClr>
              <a:buSzPts val="2400"/>
              <a:buFont typeface="Arial"/>
              <a:buNone/>
            </a:pPr>
            <a:endParaRPr sz="2400" b="1" i="0" u="none" strike="noStrike" cap="none">
              <a:solidFill>
                <a:schemeClr val="accent1"/>
              </a:solidFill>
              <a:latin typeface="Helvetica Neue"/>
              <a:ea typeface="Helvetica Neue"/>
              <a:cs typeface="Helvetica Neue"/>
              <a:sym typeface="Helvetica Neue"/>
            </a:endParaRPr>
          </a:p>
        </p:txBody>
      </p:sp>
      <p:sp>
        <p:nvSpPr>
          <p:cNvPr id="331" name="Google Shape;331;p14"/>
          <p:cNvSpPr txBox="1"/>
          <p:nvPr/>
        </p:nvSpPr>
        <p:spPr>
          <a:xfrm>
            <a:off x="9764110" y="1845414"/>
            <a:ext cx="2518978" cy="883624"/>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accent1"/>
              </a:buClr>
              <a:buSzPts val="2400"/>
              <a:buFont typeface="Arial"/>
              <a:buNone/>
            </a:pPr>
            <a:endParaRPr sz="2400" b="1" i="0" u="none" strike="noStrike" cap="none">
              <a:solidFill>
                <a:schemeClr val="accent1"/>
              </a:solidFill>
              <a:latin typeface="Helvetica Neue"/>
              <a:ea typeface="Helvetica Neue"/>
              <a:cs typeface="Helvetica Neue"/>
              <a:sym typeface="Helvetica Neue"/>
            </a:endParaRPr>
          </a:p>
        </p:txBody>
      </p:sp>
      <p:graphicFrame>
        <p:nvGraphicFramePr>
          <p:cNvPr id="332" name="Google Shape;332;p14"/>
          <p:cNvGraphicFramePr/>
          <p:nvPr/>
        </p:nvGraphicFramePr>
        <p:xfrm>
          <a:off x="0" y="1614362"/>
          <a:ext cx="12192000" cy="5781655"/>
        </p:xfrm>
        <a:graphic>
          <a:graphicData uri="http://schemas.openxmlformats.org/drawingml/2006/table">
            <a:tbl>
              <a:tblPr firstRow="1" bandRow="1">
                <a:noFill/>
                <a:tableStyleId>{50ED5E7D-CEC0-49E2-9183-20096DFA9418}</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2438400">
                  <a:extLst>
                    <a:ext uri="{9D8B030D-6E8A-4147-A177-3AD203B41FA5}">
                      <a16:colId xmlns:a16="http://schemas.microsoft.com/office/drawing/2014/main" val="20004"/>
                    </a:ext>
                  </a:extLst>
                </a:gridCol>
              </a:tblGrid>
              <a:tr h="2002125">
                <a:tc>
                  <a:txBody>
                    <a:bodyPr/>
                    <a:lstStyle/>
                    <a:p>
                      <a:pPr marL="0" marR="0" lvl="0" indent="0" algn="l" rtl="0">
                        <a:lnSpc>
                          <a:spcPct val="100000"/>
                        </a:lnSpc>
                        <a:spcBef>
                          <a:spcPts val="0"/>
                        </a:spcBef>
                        <a:spcAft>
                          <a:spcPts val="0"/>
                        </a:spcAft>
                        <a:buClr>
                          <a:schemeClr val="dk1"/>
                        </a:buClr>
                        <a:buSzPts val="2400"/>
                        <a:buFont typeface="Calibri"/>
                        <a:buNone/>
                      </a:pPr>
                      <a:r>
                        <a:rPr lang="en-GB" sz="2400" u="none" strike="noStrike" cap="none">
                          <a:solidFill>
                            <a:schemeClr val="dk1"/>
                          </a:solidFill>
                        </a:rPr>
                        <a:t>FOUNDATIONS</a:t>
                      </a:r>
                      <a:endParaRPr sz="1400" u="none" strike="noStrike" cap="none"/>
                    </a:p>
                    <a:p>
                      <a:pPr marL="0" marR="0" lvl="0" indent="0" algn="l" rtl="0">
                        <a:lnSpc>
                          <a:spcPct val="100000"/>
                        </a:lnSpc>
                        <a:spcBef>
                          <a:spcPts val="0"/>
                        </a:spcBef>
                        <a:spcAft>
                          <a:spcPts val="0"/>
                        </a:spcAft>
                        <a:buClr>
                          <a:srgbClr val="000000"/>
                        </a:buClr>
                        <a:buSzPts val="2400"/>
                        <a:buFont typeface="Arial"/>
                        <a:buNone/>
                      </a:pPr>
                      <a:endParaRPr sz="2400" u="none" strike="noStrike" cap="none">
                        <a:solidFill>
                          <a:schemeClr val="dk1"/>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2400"/>
                        <a:buFont typeface="Calibri"/>
                        <a:buNone/>
                      </a:pPr>
                      <a:r>
                        <a:rPr lang="en-GB" sz="2400" u="none" strike="noStrike" cap="none">
                          <a:solidFill>
                            <a:schemeClr val="dk1"/>
                          </a:solidFill>
                        </a:rPr>
                        <a:t>ACCESS &amp; LEARNING</a:t>
                      </a:r>
                      <a:endParaRPr sz="1400" u="none" strike="noStrike" cap="none"/>
                    </a:p>
                    <a:p>
                      <a:pPr marL="0" marR="0" lvl="0" indent="0" algn="l" rtl="0">
                        <a:lnSpc>
                          <a:spcPct val="100000"/>
                        </a:lnSpc>
                        <a:spcBef>
                          <a:spcPts val="0"/>
                        </a:spcBef>
                        <a:spcAft>
                          <a:spcPts val="0"/>
                        </a:spcAft>
                        <a:buClr>
                          <a:srgbClr val="000000"/>
                        </a:buClr>
                        <a:buSzPts val="2400"/>
                        <a:buFont typeface="Arial"/>
                        <a:buNone/>
                      </a:pPr>
                      <a:endParaRPr sz="2400" u="none" strike="noStrike" cap="none">
                        <a:solidFill>
                          <a:schemeClr val="dk1"/>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2400"/>
                        <a:buFont typeface="Calibri"/>
                        <a:buNone/>
                      </a:pPr>
                      <a:r>
                        <a:rPr lang="en-GB" sz="2400" u="none" strike="noStrike" cap="none">
                          <a:solidFill>
                            <a:schemeClr val="dk1"/>
                          </a:solidFill>
                        </a:rPr>
                        <a:t>TEACHING &amp; LEARNING</a:t>
                      </a:r>
                      <a:endParaRPr sz="1400" u="none" strike="noStrike" cap="none"/>
                    </a:p>
                    <a:p>
                      <a:pPr marL="0" marR="0" lvl="0" indent="0" algn="l" rtl="0">
                        <a:lnSpc>
                          <a:spcPct val="100000"/>
                        </a:lnSpc>
                        <a:spcBef>
                          <a:spcPts val="0"/>
                        </a:spcBef>
                        <a:spcAft>
                          <a:spcPts val="0"/>
                        </a:spcAft>
                        <a:buClr>
                          <a:srgbClr val="000000"/>
                        </a:buClr>
                        <a:buSzPts val="2400"/>
                        <a:buFont typeface="Arial"/>
                        <a:buNone/>
                      </a:pPr>
                      <a:endParaRPr sz="2400" u="none" strike="noStrike" cap="none">
                        <a:solidFill>
                          <a:schemeClr val="dk1"/>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2400"/>
                        <a:buFont typeface="Calibri"/>
                        <a:buNone/>
                      </a:pPr>
                      <a:r>
                        <a:rPr lang="en-GB" sz="2400" u="none" strike="noStrike" cap="none">
                          <a:solidFill>
                            <a:schemeClr val="dk1"/>
                          </a:solidFill>
                        </a:rPr>
                        <a:t>TEACHERS &amp; OTHER EDUCATION PERSONNEL</a:t>
                      </a:r>
                      <a:endParaRPr sz="1400" u="none" strike="noStrike" cap="none"/>
                    </a:p>
                    <a:p>
                      <a:pPr marL="0" marR="0" lvl="0" indent="0" algn="l" rtl="0">
                        <a:lnSpc>
                          <a:spcPct val="100000"/>
                        </a:lnSpc>
                        <a:spcBef>
                          <a:spcPts val="0"/>
                        </a:spcBef>
                        <a:spcAft>
                          <a:spcPts val="0"/>
                        </a:spcAft>
                        <a:buClr>
                          <a:srgbClr val="000000"/>
                        </a:buClr>
                        <a:buSzPts val="2400"/>
                        <a:buFont typeface="Arial"/>
                        <a:buNone/>
                      </a:pPr>
                      <a:endParaRPr sz="2400" u="none" strike="noStrike" cap="none">
                        <a:solidFill>
                          <a:schemeClr val="dk1"/>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2400"/>
                        <a:buFont typeface="Calibri"/>
                        <a:buNone/>
                      </a:pPr>
                      <a:r>
                        <a:rPr lang="en-GB" sz="2400" u="none" strike="noStrike" cap="none">
                          <a:solidFill>
                            <a:schemeClr val="dk1"/>
                          </a:solidFill>
                        </a:rPr>
                        <a:t>EDUCATION POLICY</a:t>
                      </a:r>
                      <a:endParaRPr sz="1400" u="none" strike="noStrike" cap="none"/>
                    </a:p>
                    <a:p>
                      <a:pPr marL="0" marR="0" lvl="0" indent="0" algn="l" rtl="0">
                        <a:lnSpc>
                          <a:spcPct val="100000"/>
                        </a:lnSpc>
                        <a:spcBef>
                          <a:spcPts val="0"/>
                        </a:spcBef>
                        <a:spcAft>
                          <a:spcPts val="0"/>
                        </a:spcAft>
                        <a:buClr>
                          <a:srgbClr val="000000"/>
                        </a:buClr>
                        <a:buSzPts val="2400"/>
                        <a:buFont typeface="Arial"/>
                        <a:buNone/>
                      </a:pPr>
                      <a:endParaRPr sz="2400" u="none" strike="noStrike" cap="none">
                        <a:solidFill>
                          <a:schemeClr val="dk1"/>
                        </a:solidFill>
                      </a:endParaRPr>
                    </a:p>
                  </a:txBody>
                  <a:tcPr marL="91450" marR="91450" marT="45725" marB="45725"/>
                </a:tc>
                <a:extLst>
                  <a:ext uri="{0D108BD9-81ED-4DB2-BD59-A6C34878D82A}">
                    <a16:rowId xmlns:a16="http://schemas.microsoft.com/office/drawing/2014/main" val="10000"/>
                  </a:ext>
                </a:extLst>
              </a:tr>
              <a:tr h="3241525">
                <a:tc>
                  <a:txBody>
                    <a:bodyPr/>
                    <a:lstStyle/>
                    <a:p>
                      <a:pPr marL="203200" marR="0" lvl="0" indent="-203200" algn="l" rtl="0">
                        <a:lnSpc>
                          <a:spcPct val="100000"/>
                        </a:lnSpc>
                        <a:spcBef>
                          <a:spcPts val="0"/>
                        </a:spcBef>
                        <a:spcAft>
                          <a:spcPts val="0"/>
                        </a:spcAft>
                        <a:buClr>
                          <a:schemeClr val="dk1"/>
                        </a:buClr>
                        <a:buSzPts val="2200"/>
                        <a:buFont typeface="Arial"/>
                        <a:buChar char="•"/>
                      </a:pPr>
                      <a:r>
                        <a:rPr lang="en-GB" sz="2200" u="none" strike="noStrike" cap="none"/>
                        <a:t>Community participation</a:t>
                      </a:r>
                      <a:endParaRPr sz="1400" u="none" strike="noStrike" cap="none"/>
                    </a:p>
                    <a:p>
                      <a:pPr marL="203200" marR="0" lvl="0" indent="-203200" algn="l" rtl="0">
                        <a:lnSpc>
                          <a:spcPct val="100000"/>
                        </a:lnSpc>
                        <a:spcBef>
                          <a:spcPts val="0"/>
                        </a:spcBef>
                        <a:spcAft>
                          <a:spcPts val="0"/>
                        </a:spcAft>
                        <a:buClr>
                          <a:schemeClr val="dk1"/>
                        </a:buClr>
                        <a:buSzPts val="2200"/>
                        <a:buFont typeface="Arial"/>
                        <a:buChar char="•"/>
                      </a:pPr>
                      <a:r>
                        <a:rPr lang="en-GB" sz="2200" u="none" strike="noStrike" cap="none"/>
                        <a:t>Coordination</a:t>
                      </a:r>
                      <a:endParaRPr sz="1400" u="none" strike="noStrike" cap="none"/>
                    </a:p>
                    <a:p>
                      <a:pPr marL="203200" marR="0" lvl="0" indent="-203200" algn="l" rtl="0">
                        <a:lnSpc>
                          <a:spcPct val="100000"/>
                        </a:lnSpc>
                        <a:spcBef>
                          <a:spcPts val="0"/>
                        </a:spcBef>
                        <a:spcAft>
                          <a:spcPts val="0"/>
                        </a:spcAft>
                        <a:buClr>
                          <a:schemeClr val="dk1"/>
                        </a:buClr>
                        <a:buSzPts val="2200"/>
                        <a:buFont typeface="Arial"/>
                        <a:buChar char="•"/>
                      </a:pPr>
                      <a:r>
                        <a:rPr lang="en-GB" sz="2200" u="none" strike="noStrike" cap="none"/>
                        <a:t>Analysis</a:t>
                      </a:r>
                      <a:endParaRPr sz="1400" u="none" strike="noStrike" cap="none"/>
                    </a:p>
                    <a:p>
                      <a:pPr marL="533400" marR="0" lvl="0" indent="-330200" algn="l" rtl="0">
                        <a:lnSpc>
                          <a:spcPct val="100000"/>
                        </a:lnSpc>
                        <a:spcBef>
                          <a:spcPts val="0"/>
                        </a:spcBef>
                        <a:spcAft>
                          <a:spcPts val="0"/>
                        </a:spcAft>
                        <a:buClr>
                          <a:schemeClr val="dk1"/>
                        </a:buClr>
                        <a:buSzPts val="2200"/>
                        <a:buFont typeface="Courier New"/>
                        <a:buChar char="o"/>
                      </a:pPr>
                      <a:r>
                        <a:rPr lang="en-GB" sz="2200" u="none" strike="noStrike" cap="none"/>
                        <a:t>Assessment</a:t>
                      </a:r>
                      <a:endParaRPr sz="1400" u="none" strike="noStrike" cap="none"/>
                    </a:p>
                    <a:p>
                      <a:pPr marL="533400" marR="0" lvl="0" indent="-330200" algn="l" rtl="0">
                        <a:lnSpc>
                          <a:spcPct val="100000"/>
                        </a:lnSpc>
                        <a:spcBef>
                          <a:spcPts val="0"/>
                        </a:spcBef>
                        <a:spcAft>
                          <a:spcPts val="0"/>
                        </a:spcAft>
                        <a:buClr>
                          <a:schemeClr val="dk1"/>
                        </a:buClr>
                        <a:buSzPts val="2200"/>
                        <a:buFont typeface="Courier New"/>
                        <a:buChar char="o"/>
                      </a:pPr>
                      <a:r>
                        <a:rPr lang="en-GB" sz="2200" u="none" strike="noStrike" cap="none"/>
                        <a:t>Monitoring</a:t>
                      </a:r>
                      <a:endParaRPr sz="1400" u="none" strike="noStrike" cap="none"/>
                    </a:p>
                    <a:p>
                      <a:pPr marL="533400" marR="0" lvl="0" indent="-330200" algn="l" rtl="0">
                        <a:lnSpc>
                          <a:spcPct val="100000"/>
                        </a:lnSpc>
                        <a:spcBef>
                          <a:spcPts val="0"/>
                        </a:spcBef>
                        <a:spcAft>
                          <a:spcPts val="0"/>
                        </a:spcAft>
                        <a:buClr>
                          <a:schemeClr val="dk1"/>
                        </a:buClr>
                        <a:buSzPts val="2200"/>
                        <a:buFont typeface="Courier New"/>
                        <a:buChar char="o"/>
                      </a:pPr>
                      <a:r>
                        <a:rPr lang="en-GB" sz="2200" u="none" strike="noStrike" cap="none"/>
                        <a:t>Response strategies</a:t>
                      </a:r>
                      <a:endParaRPr sz="1400" u="none" strike="noStrike" cap="none"/>
                    </a:p>
                    <a:p>
                      <a:pPr marL="533400" marR="0" lvl="0" indent="-330200" algn="l" rtl="0">
                        <a:lnSpc>
                          <a:spcPct val="100000"/>
                        </a:lnSpc>
                        <a:spcBef>
                          <a:spcPts val="0"/>
                        </a:spcBef>
                        <a:spcAft>
                          <a:spcPts val="0"/>
                        </a:spcAft>
                        <a:buClr>
                          <a:schemeClr val="dk1"/>
                        </a:buClr>
                        <a:buSzPts val="2200"/>
                        <a:buFont typeface="Courier New"/>
                        <a:buChar char="o"/>
                      </a:pPr>
                      <a:r>
                        <a:rPr lang="en-GB" sz="2200" u="none" strike="noStrike" cap="none"/>
                        <a:t>Evaluation </a:t>
                      </a:r>
                      <a:endParaRPr sz="1400" u="none" strike="noStrike" cap="none"/>
                    </a:p>
                    <a:p>
                      <a:pPr marL="203200" marR="0" lvl="0" indent="-63500" algn="l" rtl="0">
                        <a:lnSpc>
                          <a:spcPct val="100000"/>
                        </a:lnSpc>
                        <a:spcBef>
                          <a:spcPts val="0"/>
                        </a:spcBef>
                        <a:spcAft>
                          <a:spcPts val="0"/>
                        </a:spcAft>
                        <a:buClr>
                          <a:schemeClr val="dk1"/>
                        </a:buClr>
                        <a:buSzPts val="2200"/>
                        <a:buFont typeface="Arial"/>
                        <a:buNone/>
                      </a:pPr>
                      <a:endParaRPr sz="2200" u="none" strike="noStrike" cap="none"/>
                    </a:p>
                    <a:p>
                      <a:pPr marL="0" marR="0" lvl="0" indent="0" algn="l" rtl="0">
                        <a:lnSpc>
                          <a:spcPct val="100000"/>
                        </a:lnSpc>
                        <a:spcBef>
                          <a:spcPts val="0"/>
                        </a:spcBef>
                        <a:spcAft>
                          <a:spcPts val="0"/>
                        </a:spcAft>
                        <a:buClr>
                          <a:srgbClr val="000000"/>
                        </a:buClr>
                        <a:buSzPts val="2200"/>
                        <a:buFont typeface="Arial"/>
                        <a:buNone/>
                      </a:pPr>
                      <a:endParaRPr sz="2200" u="none" strike="noStrike" cap="none">
                        <a:latin typeface="Calibri"/>
                        <a:ea typeface="Calibri"/>
                        <a:cs typeface="Calibri"/>
                        <a:sym typeface="Calibri"/>
                      </a:endParaRPr>
                    </a:p>
                  </a:txBody>
                  <a:tcPr marL="91450" marR="91450" marT="45725" marB="45725"/>
                </a:tc>
                <a:tc>
                  <a:txBody>
                    <a:bodyPr/>
                    <a:lstStyle/>
                    <a:p>
                      <a:pPr marL="203200" marR="0" lvl="0" indent="-203200" algn="l" rtl="0">
                        <a:lnSpc>
                          <a:spcPct val="100000"/>
                        </a:lnSpc>
                        <a:spcBef>
                          <a:spcPts val="0"/>
                        </a:spcBef>
                        <a:spcAft>
                          <a:spcPts val="0"/>
                        </a:spcAft>
                        <a:buClr>
                          <a:schemeClr val="dk1"/>
                        </a:buClr>
                        <a:buSzPts val="2200"/>
                        <a:buFont typeface="Arial"/>
                        <a:buChar char="•"/>
                      </a:pPr>
                      <a:r>
                        <a:rPr lang="en-GB" sz="2200" u="none" strike="noStrike" cap="none"/>
                        <a:t>Equal Access </a:t>
                      </a:r>
                      <a:endParaRPr sz="1400" u="none" strike="noStrike" cap="none"/>
                    </a:p>
                    <a:p>
                      <a:pPr marL="203200" marR="0" lvl="0" indent="-203200" algn="l" rtl="0">
                        <a:lnSpc>
                          <a:spcPct val="100000"/>
                        </a:lnSpc>
                        <a:spcBef>
                          <a:spcPts val="0"/>
                        </a:spcBef>
                        <a:spcAft>
                          <a:spcPts val="0"/>
                        </a:spcAft>
                        <a:buClr>
                          <a:schemeClr val="dk1"/>
                        </a:buClr>
                        <a:buSzPts val="2200"/>
                        <a:buFont typeface="Arial"/>
                        <a:buChar char="•"/>
                      </a:pPr>
                      <a:r>
                        <a:rPr lang="en-GB" sz="2200" u="none" strike="noStrike" cap="none"/>
                        <a:t>Protection and Well-being </a:t>
                      </a:r>
                      <a:endParaRPr sz="1400" u="none" strike="noStrike" cap="none"/>
                    </a:p>
                    <a:p>
                      <a:pPr marL="203200" marR="0" lvl="0" indent="-203200" algn="l" rtl="0">
                        <a:lnSpc>
                          <a:spcPct val="100000"/>
                        </a:lnSpc>
                        <a:spcBef>
                          <a:spcPts val="0"/>
                        </a:spcBef>
                        <a:spcAft>
                          <a:spcPts val="0"/>
                        </a:spcAft>
                        <a:buClr>
                          <a:schemeClr val="dk1"/>
                        </a:buClr>
                        <a:buSzPts val="2200"/>
                        <a:buFont typeface="Arial"/>
                        <a:buChar char="•"/>
                      </a:pPr>
                      <a:r>
                        <a:rPr lang="en-GB" sz="2200" u="none" strike="noStrike" cap="none"/>
                        <a:t>Facilities and Services </a:t>
                      </a:r>
                      <a:endParaRPr sz="1400" u="none" strike="noStrike" cap="none"/>
                    </a:p>
                    <a:p>
                      <a:pPr marL="0" marR="0" lvl="0" indent="0" algn="l" rtl="0">
                        <a:lnSpc>
                          <a:spcPct val="100000"/>
                        </a:lnSpc>
                        <a:spcBef>
                          <a:spcPts val="0"/>
                        </a:spcBef>
                        <a:spcAft>
                          <a:spcPts val="0"/>
                        </a:spcAft>
                        <a:buClr>
                          <a:srgbClr val="000000"/>
                        </a:buClr>
                        <a:buSzPts val="2200"/>
                        <a:buFont typeface="Arial"/>
                        <a:buNone/>
                      </a:pPr>
                      <a:endParaRPr sz="2200" u="none" strike="noStrike" cap="none">
                        <a:latin typeface="Calibri"/>
                        <a:ea typeface="Calibri"/>
                        <a:cs typeface="Calibri"/>
                        <a:sym typeface="Calibri"/>
                      </a:endParaRPr>
                    </a:p>
                  </a:txBody>
                  <a:tcPr marL="91450" marR="91450" marT="45725" marB="45725"/>
                </a:tc>
                <a:tc>
                  <a:txBody>
                    <a:bodyPr/>
                    <a:lstStyle/>
                    <a:p>
                      <a:pPr marL="177800" marR="0" lvl="0" indent="-177800" algn="l" rtl="0">
                        <a:lnSpc>
                          <a:spcPct val="100000"/>
                        </a:lnSpc>
                        <a:spcBef>
                          <a:spcPts val="0"/>
                        </a:spcBef>
                        <a:spcAft>
                          <a:spcPts val="0"/>
                        </a:spcAft>
                        <a:buClr>
                          <a:srgbClr val="545554"/>
                        </a:buClr>
                        <a:buSzPts val="2200"/>
                        <a:buFont typeface="Arial"/>
                        <a:buChar char="•"/>
                      </a:pPr>
                      <a:r>
                        <a:rPr lang="en-GB" sz="2200" b="0" u="none" strike="noStrike" cap="none" dirty="0">
                          <a:solidFill>
                            <a:srgbClr val="545554"/>
                          </a:solidFill>
                        </a:rPr>
                        <a:t>Curricula </a:t>
                      </a:r>
                      <a:endParaRPr sz="1400" u="none" strike="noStrike" cap="none" dirty="0"/>
                    </a:p>
                    <a:p>
                      <a:pPr marL="177800" marR="0" lvl="0" indent="-177800" algn="l" rtl="0">
                        <a:lnSpc>
                          <a:spcPct val="100000"/>
                        </a:lnSpc>
                        <a:spcBef>
                          <a:spcPts val="0"/>
                        </a:spcBef>
                        <a:spcAft>
                          <a:spcPts val="0"/>
                        </a:spcAft>
                        <a:buClr>
                          <a:srgbClr val="545554"/>
                        </a:buClr>
                        <a:buSzPts val="2200"/>
                        <a:buFont typeface="Arial"/>
                        <a:buChar char="•"/>
                      </a:pPr>
                      <a:r>
                        <a:rPr lang="en-GB" sz="2200" b="0" u="none" strike="noStrike" cap="none" dirty="0">
                          <a:solidFill>
                            <a:srgbClr val="545554"/>
                          </a:solidFill>
                        </a:rPr>
                        <a:t>Training, Professional Development and Support </a:t>
                      </a:r>
                      <a:endParaRPr sz="1400" u="none" strike="noStrike" cap="none" dirty="0"/>
                    </a:p>
                    <a:p>
                      <a:pPr marL="177800" marR="0" lvl="0" indent="-177800" algn="l" rtl="0">
                        <a:lnSpc>
                          <a:spcPct val="100000"/>
                        </a:lnSpc>
                        <a:spcBef>
                          <a:spcPts val="0"/>
                        </a:spcBef>
                        <a:spcAft>
                          <a:spcPts val="0"/>
                        </a:spcAft>
                        <a:buClr>
                          <a:srgbClr val="545554"/>
                        </a:buClr>
                        <a:buSzPts val="2200"/>
                        <a:buFont typeface="Arial"/>
                        <a:buChar char="•"/>
                      </a:pPr>
                      <a:r>
                        <a:rPr lang="en-GB" sz="2200" b="0" u="none" strike="noStrike" cap="none" dirty="0">
                          <a:solidFill>
                            <a:srgbClr val="545554"/>
                          </a:solidFill>
                        </a:rPr>
                        <a:t>Instruction &amp; learning </a:t>
                      </a:r>
                      <a:endParaRPr sz="1400" u="none" strike="noStrike" cap="none" dirty="0"/>
                    </a:p>
                    <a:p>
                      <a:pPr marL="177800" marR="0" lvl="0" indent="-177800" algn="l" rtl="0">
                        <a:lnSpc>
                          <a:spcPct val="100000"/>
                        </a:lnSpc>
                        <a:spcBef>
                          <a:spcPts val="0"/>
                        </a:spcBef>
                        <a:spcAft>
                          <a:spcPts val="0"/>
                        </a:spcAft>
                        <a:buClr>
                          <a:srgbClr val="545554"/>
                        </a:buClr>
                        <a:buSzPts val="2200"/>
                        <a:buFont typeface="Arial"/>
                        <a:buChar char="•"/>
                      </a:pPr>
                      <a:r>
                        <a:rPr lang="en-GB" sz="2200" b="0" u="none" strike="noStrike" cap="none" dirty="0">
                          <a:solidFill>
                            <a:srgbClr val="545554"/>
                          </a:solidFill>
                        </a:rPr>
                        <a:t>Assessment of learning </a:t>
                      </a:r>
                      <a:endParaRPr sz="2200" b="0" i="0" u="none" strike="noStrike" cap="none" dirty="0">
                        <a:solidFill>
                          <a:srgbClr val="545554"/>
                        </a:solidFill>
                        <a:latin typeface="Calibri"/>
                        <a:ea typeface="Calibri"/>
                        <a:cs typeface="Calibri"/>
                        <a:sym typeface="Calibri"/>
                      </a:endParaRPr>
                    </a:p>
                  </a:txBody>
                  <a:tcPr marL="91450" marR="91450" marT="45725" marB="45725"/>
                </a:tc>
                <a:tc>
                  <a:txBody>
                    <a:bodyPr/>
                    <a:lstStyle/>
                    <a:p>
                      <a:pPr marL="177800" marR="0" lvl="0" indent="-177800" algn="l" rtl="0">
                        <a:lnSpc>
                          <a:spcPct val="100000"/>
                        </a:lnSpc>
                        <a:spcBef>
                          <a:spcPts val="0"/>
                        </a:spcBef>
                        <a:spcAft>
                          <a:spcPts val="0"/>
                        </a:spcAft>
                        <a:buClr>
                          <a:srgbClr val="545554"/>
                        </a:buClr>
                        <a:buSzPts val="2200"/>
                        <a:buFont typeface="Arial"/>
                        <a:buChar char="•"/>
                      </a:pPr>
                      <a:r>
                        <a:rPr lang="en-GB" sz="2200" b="0" u="none" strike="noStrike" cap="none">
                          <a:solidFill>
                            <a:srgbClr val="545554"/>
                          </a:solidFill>
                        </a:rPr>
                        <a:t>Recruitment &amp; selection  </a:t>
                      </a:r>
                      <a:endParaRPr sz="1400" u="none" strike="noStrike" cap="none"/>
                    </a:p>
                    <a:p>
                      <a:pPr marL="177800" marR="0" lvl="0" indent="-177800" algn="l" rtl="0">
                        <a:lnSpc>
                          <a:spcPct val="100000"/>
                        </a:lnSpc>
                        <a:spcBef>
                          <a:spcPts val="0"/>
                        </a:spcBef>
                        <a:spcAft>
                          <a:spcPts val="0"/>
                        </a:spcAft>
                        <a:buClr>
                          <a:srgbClr val="545554"/>
                        </a:buClr>
                        <a:buSzPts val="2200"/>
                        <a:buFont typeface="Arial"/>
                        <a:buChar char="•"/>
                      </a:pPr>
                      <a:r>
                        <a:rPr lang="en-GB" sz="2200" b="0" u="none" strike="noStrike" cap="none">
                          <a:solidFill>
                            <a:srgbClr val="545554"/>
                          </a:solidFill>
                        </a:rPr>
                        <a:t>Conditions of work</a:t>
                      </a:r>
                      <a:endParaRPr sz="1400" u="none" strike="noStrike" cap="none"/>
                    </a:p>
                    <a:p>
                      <a:pPr marL="177800" marR="0" lvl="0" indent="-177800" algn="l" rtl="0">
                        <a:lnSpc>
                          <a:spcPct val="100000"/>
                        </a:lnSpc>
                        <a:spcBef>
                          <a:spcPts val="0"/>
                        </a:spcBef>
                        <a:spcAft>
                          <a:spcPts val="0"/>
                        </a:spcAft>
                        <a:buClr>
                          <a:srgbClr val="545554"/>
                        </a:buClr>
                        <a:buSzPts val="2200"/>
                        <a:buFont typeface="Arial"/>
                        <a:buChar char="•"/>
                      </a:pPr>
                      <a:r>
                        <a:rPr lang="en-GB" sz="2200" b="0" u="none" strike="noStrike" cap="none">
                          <a:solidFill>
                            <a:srgbClr val="545554"/>
                          </a:solidFill>
                        </a:rPr>
                        <a:t>Support &amp; supervision </a:t>
                      </a:r>
                      <a:endParaRPr sz="2200" b="0" i="0" u="none" strike="noStrike" cap="none">
                        <a:solidFill>
                          <a:srgbClr val="545554"/>
                        </a:solidFill>
                        <a:latin typeface="Calibri"/>
                        <a:ea typeface="Calibri"/>
                        <a:cs typeface="Calibri"/>
                        <a:sym typeface="Calibri"/>
                      </a:endParaRPr>
                    </a:p>
                  </a:txBody>
                  <a:tcPr marL="91450" marR="91450" marT="45725" marB="45725"/>
                </a:tc>
                <a:tc>
                  <a:txBody>
                    <a:bodyPr/>
                    <a:lstStyle/>
                    <a:p>
                      <a:pPr marL="177800" marR="0" lvl="0" indent="-177800" algn="l" rtl="0">
                        <a:lnSpc>
                          <a:spcPct val="100000"/>
                        </a:lnSpc>
                        <a:spcBef>
                          <a:spcPts val="0"/>
                        </a:spcBef>
                        <a:spcAft>
                          <a:spcPts val="0"/>
                        </a:spcAft>
                        <a:buClr>
                          <a:srgbClr val="545554"/>
                        </a:buClr>
                        <a:buSzPts val="2200"/>
                        <a:buFont typeface="Arial"/>
                        <a:buChar char="•"/>
                      </a:pPr>
                      <a:r>
                        <a:rPr lang="en-GB" sz="2200" b="0" u="none" strike="noStrike" cap="none" dirty="0">
                          <a:solidFill>
                            <a:srgbClr val="545554"/>
                          </a:solidFill>
                        </a:rPr>
                        <a:t>Law &amp; policy formation</a:t>
                      </a:r>
                      <a:endParaRPr sz="1400" u="none" strike="noStrike" cap="none" dirty="0"/>
                    </a:p>
                    <a:p>
                      <a:pPr marL="177800" marR="0" lvl="0" indent="-177800" algn="l" rtl="0">
                        <a:lnSpc>
                          <a:spcPct val="100000"/>
                        </a:lnSpc>
                        <a:spcBef>
                          <a:spcPts val="0"/>
                        </a:spcBef>
                        <a:spcAft>
                          <a:spcPts val="0"/>
                        </a:spcAft>
                        <a:buClr>
                          <a:srgbClr val="545554"/>
                        </a:buClr>
                        <a:buSzPts val="2200"/>
                        <a:buFont typeface="Arial"/>
                        <a:buChar char="•"/>
                      </a:pPr>
                      <a:r>
                        <a:rPr lang="en-GB" sz="2200" b="0" u="none" strike="noStrike" cap="none" dirty="0">
                          <a:solidFill>
                            <a:srgbClr val="545554"/>
                          </a:solidFill>
                        </a:rPr>
                        <a:t>Planning and implementation   </a:t>
                      </a:r>
                      <a:endParaRPr sz="2200" b="0" i="0" u="none" strike="noStrike" cap="none" dirty="0">
                        <a:solidFill>
                          <a:srgbClr val="545554"/>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1"/>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15"/>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3"/>
              </a:buClr>
              <a:buSzPts val="3600"/>
              <a:buFont typeface="Helvetica Neue"/>
              <a:buNone/>
            </a:pPr>
            <a:r>
              <a:rPr lang="en-GB"/>
              <a:t>ACTIVITY: WHAT WOULD YOU DO? </a:t>
            </a:r>
            <a:endParaRPr/>
          </a:p>
        </p:txBody>
      </p:sp>
      <p:sp>
        <p:nvSpPr>
          <p:cNvPr id="339" name="Google Shape;339;p15"/>
          <p:cNvSpPr txBox="1">
            <a:spLocks noGrp="1"/>
          </p:cNvSpPr>
          <p:nvPr>
            <p:ph type="body" idx="1"/>
          </p:nvPr>
        </p:nvSpPr>
        <p:spPr>
          <a:xfrm>
            <a:off x="656023" y="2055813"/>
            <a:ext cx="11054197" cy="412841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3200"/>
              <a:buNone/>
            </a:pPr>
            <a:r>
              <a:rPr lang="en-GB" sz="3200"/>
              <a:t>PICK A GROUP! </a:t>
            </a:r>
            <a:endParaRPr/>
          </a:p>
          <a:p>
            <a:pPr marL="0" lvl="0" indent="0" algn="l" rtl="0">
              <a:lnSpc>
                <a:spcPct val="90000"/>
              </a:lnSpc>
              <a:spcBef>
                <a:spcPts val="1000"/>
              </a:spcBef>
              <a:spcAft>
                <a:spcPts val="0"/>
              </a:spcAft>
              <a:buClr>
                <a:schemeClr val="accent1"/>
              </a:buClr>
              <a:buSzPts val="1000"/>
              <a:buNone/>
            </a:pPr>
            <a:endParaRPr sz="1000"/>
          </a:p>
          <a:p>
            <a:pPr marL="457200" lvl="0" indent="-457200" algn="l" rtl="0">
              <a:lnSpc>
                <a:spcPct val="90000"/>
              </a:lnSpc>
              <a:spcBef>
                <a:spcPts val="1000"/>
              </a:spcBef>
              <a:spcAft>
                <a:spcPts val="0"/>
              </a:spcAft>
              <a:buClr>
                <a:schemeClr val="dk1"/>
              </a:buClr>
              <a:buSzPts val="2800"/>
              <a:buFont typeface="Arial"/>
              <a:buChar char="•"/>
            </a:pPr>
            <a:r>
              <a:rPr lang="en-GB" b="0">
                <a:solidFill>
                  <a:schemeClr val="dk1"/>
                </a:solidFill>
              </a:rPr>
              <a:t>Group 1: Foundations </a:t>
            </a:r>
            <a:endParaRPr sz="2400" b="0">
              <a:solidFill>
                <a:schemeClr val="dk1"/>
              </a:solidFill>
            </a:endParaRPr>
          </a:p>
          <a:p>
            <a:pPr marL="457200" lvl="0" indent="-457200" algn="l" rtl="0">
              <a:lnSpc>
                <a:spcPct val="90000"/>
              </a:lnSpc>
              <a:spcBef>
                <a:spcPts val="1000"/>
              </a:spcBef>
              <a:spcAft>
                <a:spcPts val="0"/>
              </a:spcAft>
              <a:buClr>
                <a:schemeClr val="dk1"/>
              </a:buClr>
              <a:buSzPts val="2800"/>
              <a:buFont typeface="Arial"/>
              <a:buChar char="•"/>
            </a:pPr>
            <a:r>
              <a:rPr lang="en-GB" b="0">
                <a:solidFill>
                  <a:schemeClr val="dk1"/>
                </a:solidFill>
              </a:rPr>
              <a:t>Group 2: Access &amp; learning</a:t>
            </a:r>
            <a:endParaRPr sz="2400" b="0">
              <a:solidFill>
                <a:schemeClr val="dk1"/>
              </a:solidFill>
            </a:endParaRPr>
          </a:p>
          <a:p>
            <a:pPr marL="457200" lvl="0" indent="-457200" algn="l" rtl="0">
              <a:lnSpc>
                <a:spcPct val="90000"/>
              </a:lnSpc>
              <a:spcBef>
                <a:spcPts val="1000"/>
              </a:spcBef>
              <a:spcAft>
                <a:spcPts val="0"/>
              </a:spcAft>
              <a:buClr>
                <a:schemeClr val="dk1"/>
              </a:buClr>
              <a:buSzPts val="2800"/>
              <a:buFont typeface="Arial"/>
              <a:buChar char="•"/>
            </a:pPr>
            <a:r>
              <a:rPr lang="en-GB" b="0">
                <a:solidFill>
                  <a:schemeClr val="dk1"/>
                </a:solidFill>
              </a:rPr>
              <a:t>Group 3: Teaching &amp; learning</a:t>
            </a:r>
            <a:endParaRPr sz="2400" b="0">
              <a:solidFill>
                <a:schemeClr val="dk1"/>
              </a:solidFill>
            </a:endParaRPr>
          </a:p>
          <a:p>
            <a:pPr marL="457200" lvl="0" indent="-457200" algn="l" rtl="0">
              <a:lnSpc>
                <a:spcPct val="90000"/>
              </a:lnSpc>
              <a:spcBef>
                <a:spcPts val="1000"/>
              </a:spcBef>
              <a:spcAft>
                <a:spcPts val="0"/>
              </a:spcAft>
              <a:buClr>
                <a:schemeClr val="dk1"/>
              </a:buClr>
              <a:buSzPts val="2800"/>
              <a:buFont typeface="Arial"/>
              <a:buChar char="•"/>
            </a:pPr>
            <a:r>
              <a:rPr lang="en-GB" b="0">
                <a:solidFill>
                  <a:schemeClr val="dk1"/>
                </a:solidFill>
              </a:rPr>
              <a:t>Group 4: Teachers &amp; other education personnel  </a:t>
            </a:r>
            <a:endParaRPr/>
          </a:p>
          <a:p>
            <a:pPr marL="457200" lvl="0" indent="-457200" algn="l" rtl="0">
              <a:lnSpc>
                <a:spcPct val="90000"/>
              </a:lnSpc>
              <a:spcBef>
                <a:spcPts val="1000"/>
              </a:spcBef>
              <a:spcAft>
                <a:spcPts val="0"/>
              </a:spcAft>
              <a:buClr>
                <a:schemeClr val="dk1"/>
              </a:buClr>
              <a:buSzPts val="2800"/>
              <a:buFont typeface="Arial"/>
              <a:buChar char="•"/>
            </a:pPr>
            <a:r>
              <a:rPr lang="en-GB" b="0">
                <a:solidFill>
                  <a:schemeClr val="dk1"/>
                </a:solidFill>
              </a:rPr>
              <a:t>Group 5: Education policy </a:t>
            </a:r>
            <a:endParaRPr/>
          </a:p>
          <a:p>
            <a:pPr marL="0" lvl="0" indent="0" algn="l" rtl="0">
              <a:lnSpc>
                <a:spcPct val="90000"/>
              </a:lnSpc>
              <a:spcBef>
                <a:spcPts val="1000"/>
              </a:spcBef>
              <a:spcAft>
                <a:spcPts val="0"/>
              </a:spcAft>
              <a:buClr>
                <a:schemeClr val="accent1"/>
              </a:buClr>
              <a:buSzPts val="2400"/>
              <a:buNone/>
            </a:pPr>
            <a:r>
              <a:rPr lang="en-GB" sz="2400"/>
              <a:t> </a:t>
            </a:r>
            <a:endParaRPr/>
          </a:p>
          <a:p>
            <a:pPr marL="0" lvl="0" indent="0" algn="l" rtl="0">
              <a:lnSpc>
                <a:spcPct val="90000"/>
              </a:lnSpc>
              <a:spcBef>
                <a:spcPts val="1000"/>
              </a:spcBef>
              <a:spcAft>
                <a:spcPts val="0"/>
              </a:spcAft>
              <a:buClr>
                <a:schemeClr val="accent1"/>
              </a:buClr>
              <a:buSzPts val="2800"/>
              <a:buNone/>
            </a:pPr>
            <a:endParaRPr/>
          </a:p>
        </p:txBody>
      </p:sp>
      <p:pic>
        <p:nvPicPr>
          <p:cNvPr id="340" name="Google Shape;340;p15" descr="Logo, company name&#10;&#10;Description automatically generated"/>
          <p:cNvPicPr preferRelativeResize="0"/>
          <p:nvPr/>
        </p:nvPicPr>
        <p:blipFill rotWithShape="1">
          <a:blip r:embed="rId3">
            <a:alphaModFix/>
          </a:blip>
          <a:srcRect/>
          <a:stretch/>
        </p:blipFill>
        <p:spPr>
          <a:xfrm>
            <a:off x="9180705" y="0"/>
            <a:ext cx="3011295" cy="262913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16"/>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3"/>
              </a:buClr>
              <a:buSzPts val="3600"/>
              <a:buFont typeface="Helvetica Neue"/>
              <a:buNone/>
            </a:pPr>
            <a:r>
              <a:rPr lang="en-GB"/>
              <a:t>ACTIVITY: WHAT WOULD YOU DO? </a:t>
            </a:r>
            <a:endParaRPr/>
          </a:p>
        </p:txBody>
      </p:sp>
      <p:sp>
        <p:nvSpPr>
          <p:cNvPr id="347" name="Google Shape;347;p16"/>
          <p:cNvSpPr txBox="1">
            <a:spLocks noGrp="1"/>
          </p:cNvSpPr>
          <p:nvPr>
            <p:ph type="body" idx="1"/>
          </p:nvPr>
        </p:nvSpPr>
        <p:spPr>
          <a:xfrm>
            <a:off x="656023" y="1831181"/>
            <a:ext cx="11054197" cy="466169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97467D"/>
              </a:buClr>
              <a:buSzPts val="3200"/>
              <a:buNone/>
            </a:pPr>
            <a:r>
              <a:rPr lang="en-GB" sz="3200" dirty="0">
                <a:solidFill>
                  <a:srgbClr val="97467D"/>
                </a:solidFill>
              </a:rPr>
              <a:t>IN YOUR GROUP: </a:t>
            </a:r>
            <a:endParaRPr dirty="0"/>
          </a:p>
          <a:p>
            <a:pPr marL="457200" lvl="0" indent="-457200" algn="l" rtl="0">
              <a:lnSpc>
                <a:spcPct val="90000"/>
              </a:lnSpc>
              <a:spcBef>
                <a:spcPts val="1000"/>
              </a:spcBef>
              <a:spcAft>
                <a:spcPts val="0"/>
              </a:spcAft>
              <a:buClr>
                <a:schemeClr val="dk1"/>
              </a:buClr>
              <a:buSzPts val="2600"/>
              <a:buFont typeface="Arial"/>
              <a:buChar char="•"/>
            </a:pPr>
            <a:r>
              <a:rPr lang="en-GB" sz="2600" b="0" dirty="0">
                <a:solidFill>
                  <a:schemeClr val="dk1"/>
                </a:solidFill>
              </a:rPr>
              <a:t>Discuss and identify what could be done under this area of education to improve education for children in child labour. </a:t>
            </a:r>
            <a:endParaRPr dirty="0"/>
          </a:p>
          <a:p>
            <a:pPr marL="457200" lvl="0" indent="-457200" algn="l" rtl="0">
              <a:lnSpc>
                <a:spcPct val="90000"/>
              </a:lnSpc>
              <a:spcBef>
                <a:spcPts val="1000"/>
              </a:spcBef>
              <a:spcAft>
                <a:spcPts val="0"/>
              </a:spcAft>
              <a:buClr>
                <a:schemeClr val="dk1"/>
              </a:buClr>
              <a:buSzPts val="2600"/>
              <a:buFont typeface="Arial"/>
              <a:buChar char="•"/>
            </a:pPr>
            <a:r>
              <a:rPr lang="en-GB" sz="2600" b="0" dirty="0">
                <a:solidFill>
                  <a:schemeClr val="dk1"/>
                </a:solidFill>
              </a:rPr>
              <a:t>Develop some key recommendations: </a:t>
            </a:r>
            <a:endParaRPr dirty="0"/>
          </a:p>
          <a:p>
            <a:pPr marL="1143000" lvl="1" indent="-457200" algn="l" rtl="0">
              <a:lnSpc>
                <a:spcPct val="90000"/>
              </a:lnSpc>
              <a:spcBef>
                <a:spcPts val="500"/>
              </a:spcBef>
              <a:spcAft>
                <a:spcPts val="0"/>
              </a:spcAft>
              <a:buSzPts val="2400"/>
              <a:buFont typeface="Arial"/>
              <a:buChar char="•"/>
            </a:pPr>
            <a:r>
              <a:rPr lang="en-GB" dirty="0"/>
              <a:t>Consider the children in the case studies, the presentations, your context, and your understanding of the standards  </a:t>
            </a:r>
            <a:endParaRPr dirty="0"/>
          </a:p>
          <a:p>
            <a:pPr marL="1143000" lvl="1" indent="-457200" algn="l" rtl="0">
              <a:lnSpc>
                <a:spcPct val="90000"/>
              </a:lnSpc>
              <a:spcBef>
                <a:spcPts val="500"/>
              </a:spcBef>
              <a:spcAft>
                <a:spcPts val="0"/>
              </a:spcAft>
              <a:buSzPts val="2400"/>
              <a:buFont typeface="Arial"/>
              <a:buChar char="•"/>
            </a:pPr>
            <a:r>
              <a:rPr lang="en-GB" dirty="0"/>
              <a:t>What are the differences for children enrolled in education before crisis, and children already out of school and in child labour?  </a:t>
            </a:r>
            <a:endParaRPr dirty="0"/>
          </a:p>
          <a:p>
            <a:pPr marL="457200" lvl="0" indent="-457200" algn="l" rtl="0">
              <a:lnSpc>
                <a:spcPct val="90000"/>
              </a:lnSpc>
              <a:spcBef>
                <a:spcPts val="1000"/>
              </a:spcBef>
              <a:spcAft>
                <a:spcPts val="0"/>
              </a:spcAft>
              <a:buClr>
                <a:schemeClr val="dk1"/>
              </a:buClr>
              <a:buSzPts val="2600"/>
              <a:buFont typeface="Arial"/>
              <a:buChar char="•"/>
            </a:pPr>
            <a:r>
              <a:rPr lang="en-GB" sz="2600" b="0" dirty="0">
                <a:solidFill>
                  <a:schemeClr val="dk1"/>
                </a:solidFill>
              </a:rPr>
              <a:t>Feedback in plenary. </a:t>
            </a:r>
            <a:endParaRPr dirty="0"/>
          </a:p>
          <a:p>
            <a:pPr marL="0" lvl="0" indent="0" algn="l" rtl="0">
              <a:lnSpc>
                <a:spcPct val="90000"/>
              </a:lnSpc>
              <a:spcBef>
                <a:spcPts val="1000"/>
              </a:spcBef>
              <a:spcAft>
                <a:spcPts val="0"/>
              </a:spcAft>
              <a:buClr>
                <a:schemeClr val="accent1"/>
              </a:buClr>
              <a:buSzPts val="2800"/>
              <a:buNone/>
            </a:pPr>
            <a:endParaRPr dirty="0"/>
          </a:p>
          <a:p>
            <a:pPr marL="0" lvl="0" indent="0" algn="l" rtl="0">
              <a:lnSpc>
                <a:spcPct val="90000"/>
              </a:lnSpc>
              <a:spcBef>
                <a:spcPts val="1000"/>
              </a:spcBef>
              <a:spcAft>
                <a:spcPts val="0"/>
              </a:spcAft>
              <a:buClr>
                <a:schemeClr val="accent1"/>
              </a:buClr>
              <a:buSzPts val="2800"/>
              <a:buNone/>
            </a:pPr>
            <a:endParaRPr dirty="0"/>
          </a:p>
        </p:txBody>
      </p:sp>
      <p:pic>
        <p:nvPicPr>
          <p:cNvPr id="348" name="Google Shape;348;p16" descr="Logo, company name&#10;&#10;Description automatically generated"/>
          <p:cNvPicPr preferRelativeResize="0"/>
          <p:nvPr/>
        </p:nvPicPr>
        <p:blipFill rotWithShape="1">
          <a:blip r:embed="rId3">
            <a:alphaModFix/>
          </a:blip>
          <a:srcRect/>
          <a:stretch/>
        </p:blipFill>
        <p:spPr>
          <a:xfrm>
            <a:off x="9180705" y="0"/>
            <a:ext cx="3011295" cy="262913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17"/>
          <p:cNvSpPr txBox="1">
            <a:spLocks noGrp="1"/>
          </p:cNvSpPr>
          <p:nvPr>
            <p:ph type="title"/>
          </p:nvPr>
        </p:nvSpPr>
        <p:spPr>
          <a:xfrm>
            <a:off x="621062" y="58260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97467D"/>
              </a:buClr>
              <a:buSzPts val="3600"/>
              <a:buFont typeface="Helvetica Neue"/>
              <a:buNone/>
            </a:pPr>
            <a:r>
              <a:rPr lang="en-GB">
                <a:solidFill>
                  <a:srgbClr val="97467D"/>
                </a:solidFill>
              </a:rPr>
              <a:t>FOUNDATIONS: COMMUNITY PARTICIPATION</a:t>
            </a:r>
            <a:endParaRPr/>
          </a:p>
        </p:txBody>
      </p:sp>
      <p:grpSp>
        <p:nvGrpSpPr>
          <p:cNvPr id="355" name="Google Shape;355;p17"/>
          <p:cNvGrpSpPr/>
          <p:nvPr/>
        </p:nvGrpSpPr>
        <p:grpSpPr>
          <a:xfrm>
            <a:off x="242019" y="1786934"/>
            <a:ext cx="11766394" cy="5071065"/>
            <a:chOff x="183585" y="0"/>
            <a:chExt cx="11766394" cy="5071065"/>
          </a:xfrm>
        </p:grpSpPr>
        <p:sp>
          <p:nvSpPr>
            <p:cNvPr id="356" name="Google Shape;356;p17"/>
            <p:cNvSpPr/>
            <p:nvPr/>
          </p:nvSpPr>
          <p:spPr>
            <a:xfrm>
              <a:off x="2093271" y="3165866"/>
              <a:ext cx="2219141" cy="1905199"/>
            </a:xfrm>
            <a:prstGeom prst="hexagon">
              <a:avLst>
                <a:gd name="adj" fmla="val 25000"/>
                <a:gd name="vf" fmla="val 115470"/>
              </a:avLst>
            </a:prstGeom>
            <a:solidFill>
              <a:srgbClr val="AC6B97"/>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17"/>
            <p:cNvSpPr txBox="1"/>
            <p:nvPr/>
          </p:nvSpPr>
          <p:spPr>
            <a:xfrm>
              <a:off x="2436966" y="3460938"/>
              <a:ext cx="1531751" cy="1315055"/>
            </a:xfrm>
            <a:prstGeom prst="rect">
              <a:avLst/>
            </a:prstGeom>
            <a:noFill/>
            <a:ln>
              <a:noFill/>
            </a:ln>
          </p:spPr>
          <p:txBody>
            <a:bodyPr spcFirstLastPara="1" wrap="square" lIns="0" tIns="20300" rIns="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GB" sz="1600" b="1" i="1" u="none" strike="noStrike" cap="none">
                  <a:solidFill>
                    <a:schemeClr val="lt1"/>
                  </a:solidFill>
                  <a:latin typeface="Calibri"/>
                  <a:ea typeface="Calibri"/>
                  <a:cs typeface="Calibri"/>
                  <a:sym typeface="Calibri"/>
                </a:rPr>
                <a:t>Engage with  community-level structures</a:t>
              </a:r>
              <a:r>
                <a:rPr lang="en-GB" sz="2200" b="1" i="1" u="none" strike="noStrike" cap="none">
                  <a:solidFill>
                    <a:schemeClr val="lt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358" name="Google Shape;358;p17"/>
            <p:cNvSpPr/>
            <p:nvPr/>
          </p:nvSpPr>
          <p:spPr>
            <a:xfrm>
              <a:off x="2146220" y="4017805"/>
              <a:ext cx="258860" cy="223126"/>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17"/>
            <p:cNvSpPr/>
            <p:nvPr/>
          </p:nvSpPr>
          <p:spPr>
            <a:xfrm>
              <a:off x="183585" y="2112606"/>
              <a:ext cx="2219141" cy="1905199"/>
            </a:xfrm>
            <a:prstGeom prst="hexagon">
              <a:avLst>
                <a:gd name="adj" fmla="val 25000"/>
                <a:gd name="vf" fmla="val 115470"/>
              </a:avLst>
            </a:prstGeom>
            <a:solidFill>
              <a:schemeClr val="lt1">
                <a:alpha val="89411"/>
              </a:schemeClr>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17"/>
            <p:cNvSpPr/>
            <p:nvPr/>
          </p:nvSpPr>
          <p:spPr>
            <a:xfrm>
              <a:off x="1703803" y="3764759"/>
              <a:ext cx="258860" cy="223126"/>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17"/>
            <p:cNvSpPr/>
            <p:nvPr/>
          </p:nvSpPr>
          <p:spPr>
            <a:xfrm>
              <a:off x="4002957" y="2106520"/>
              <a:ext cx="2219141" cy="1905199"/>
            </a:xfrm>
            <a:prstGeom prst="hexagon">
              <a:avLst>
                <a:gd name="adj" fmla="val 25000"/>
                <a:gd name="vf" fmla="val 115470"/>
              </a:avLst>
            </a:prstGeom>
            <a:solidFill>
              <a:srgbClr val="35B2B4"/>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17"/>
            <p:cNvSpPr txBox="1"/>
            <p:nvPr/>
          </p:nvSpPr>
          <p:spPr>
            <a:xfrm>
              <a:off x="4346652" y="2401592"/>
              <a:ext cx="1531751" cy="1315055"/>
            </a:xfrm>
            <a:prstGeom prst="rect">
              <a:avLst/>
            </a:prstGeom>
            <a:noFill/>
            <a:ln>
              <a:noFill/>
            </a:ln>
          </p:spPr>
          <p:txBody>
            <a:bodyPr spcFirstLastPara="1" wrap="square" lIns="0" tIns="20300" rIns="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GB" sz="1600" b="1" i="1" u="none" strike="noStrike" cap="none">
                  <a:solidFill>
                    <a:schemeClr val="lt1"/>
                  </a:solidFill>
                  <a:latin typeface="Calibri"/>
                  <a:ea typeface="Calibri"/>
                  <a:cs typeface="Calibri"/>
                  <a:sym typeface="Calibri"/>
                </a:rPr>
                <a:t>Engage children in community-level initiatives:</a:t>
              </a:r>
              <a:endParaRPr sz="1400" b="0" i="0" u="none" strike="noStrike" cap="none">
                <a:solidFill>
                  <a:srgbClr val="000000"/>
                </a:solidFill>
                <a:latin typeface="Arial"/>
                <a:ea typeface="Arial"/>
                <a:cs typeface="Arial"/>
                <a:sym typeface="Arial"/>
              </a:endParaRPr>
            </a:p>
          </p:txBody>
        </p:sp>
        <p:sp>
          <p:nvSpPr>
            <p:cNvPr id="363" name="Google Shape;363;p17"/>
            <p:cNvSpPr/>
            <p:nvPr/>
          </p:nvSpPr>
          <p:spPr>
            <a:xfrm>
              <a:off x="5530235" y="3754617"/>
              <a:ext cx="258860" cy="223126"/>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17"/>
            <p:cNvSpPr/>
            <p:nvPr/>
          </p:nvSpPr>
          <p:spPr>
            <a:xfrm>
              <a:off x="5936498" y="3165866"/>
              <a:ext cx="2219141" cy="1905199"/>
            </a:xfrm>
            <a:prstGeom prst="hexagon">
              <a:avLst>
                <a:gd name="adj" fmla="val 25000"/>
                <a:gd name="vf" fmla="val 115470"/>
              </a:avLst>
            </a:prstGeom>
            <a:solidFill>
              <a:schemeClr val="lt1">
                <a:alpha val="89411"/>
              </a:schemeClr>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17"/>
            <p:cNvSpPr/>
            <p:nvPr/>
          </p:nvSpPr>
          <p:spPr>
            <a:xfrm>
              <a:off x="5965592" y="4009691"/>
              <a:ext cx="258860" cy="223126"/>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17"/>
            <p:cNvSpPr/>
            <p:nvPr/>
          </p:nvSpPr>
          <p:spPr>
            <a:xfrm>
              <a:off x="2093271" y="1059345"/>
              <a:ext cx="2219141" cy="1905199"/>
            </a:xfrm>
            <a:prstGeom prst="hexagon">
              <a:avLst>
                <a:gd name="adj" fmla="val 25000"/>
                <a:gd name="vf" fmla="val 115470"/>
              </a:avLst>
            </a:prstGeom>
            <a:solidFill>
              <a:srgbClr val="405E79"/>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17"/>
            <p:cNvSpPr txBox="1"/>
            <p:nvPr/>
          </p:nvSpPr>
          <p:spPr>
            <a:xfrm>
              <a:off x="2436966" y="1354417"/>
              <a:ext cx="1531751" cy="1315055"/>
            </a:xfrm>
            <a:prstGeom prst="rect">
              <a:avLst/>
            </a:prstGeom>
            <a:noFill/>
            <a:ln>
              <a:noFill/>
            </a:ln>
          </p:spPr>
          <p:txBody>
            <a:bodyPr spcFirstLastPara="1" wrap="square" lIns="0" tIns="20300" rIns="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GB" sz="1600" b="1" i="1" u="none" strike="noStrike" cap="none">
                  <a:solidFill>
                    <a:schemeClr val="lt1"/>
                  </a:solidFill>
                  <a:latin typeface="Calibri"/>
                  <a:ea typeface="Calibri"/>
                  <a:cs typeface="Calibri"/>
                  <a:sym typeface="Calibri"/>
                </a:rPr>
                <a:t>Support community-led initiatives for children:</a:t>
              </a:r>
              <a:endParaRPr sz="1400" b="0" i="0" u="none" strike="noStrike" cap="none">
                <a:solidFill>
                  <a:srgbClr val="000000"/>
                </a:solidFill>
                <a:latin typeface="Arial"/>
                <a:ea typeface="Arial"/>
                <a:cs typeface="Arial"/>
                <a:sym typeface="Arial"/>
              </a:endParaRPr>
            </a:p>
          </p:txBody>
        </p:sp>
        <p:sp>
          <p:nvSpPr>
            <p:cNvPr id="368" name="Google Shape;368;p17"/>
            <p:cNvSpPr/>
            <p:nvPr/>
          </p:nvSpPr>
          <p:spPr>
            <a:xfrm>
              <a:off x="3613489" y="1095350"/>
              <a:ext cx="258860" cy="223126"/>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17"/>
            <p:cNvSpPr/>
            <p:nvPr/>
          </p:nvSpPr>
          <p:spPr>
            <a:xfrm>
              <a:off x="4002957" y="0"/>
              <a:ext cx="2219141" cy="1905199"/>
            </a:xfrm>
            <a:prstGeom prst="hexagon">
              <a:avLst>
                <a:gd name="adj" fmla="val 25000"/>
                <a:gd name="vf" fmla="val 115470"/>
              </a:avLst>
            </a:prstGeom>
            <a:solidFill>
              <a:schemeClr val="lt1">
                <a:alpha val="89411"/>
              </a:schemeClr>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17"/>
            <p:cNvSpPr/>
            <p:nvPr/>
          </p:nvSpPr>
          <p:spPr>
            <a:xfrm>
              <a:off x="4065319" y="844332"/>
              <a:ext cx="258860" cy="223126"/>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17"/>
            <p:cNvSpPr/>
            <p:nvPr/>
          </p:nvSpPr>
          <p:spPr>
            <a:xfrm>
              <a:off x="5911466" y="1055288"/>
              <a:ext cx="2219141" cy="1905199"/>
            </a:xfrm>
            <a:prstGeom prst="hexagon">
              <a:avLst>
                <a:gd name="adj" fmla="val 25000"/>
                <a:gd name="vf" fmla="val 115470"/>
              </a:avLst>
            </a:prstGeom>
            <a:solidFill>
              <a:srgbClr val="95CD7A"/>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17"/>
            <p:cNvSpPr txBox="1"/>
            <p:nvPr/>
          </p:nvSpPr>
          <p:spPr>
            <a:xfrm>
              <a:off x="6255161" y="1350360"/>
              <a:ext cx="1531751" cy="1315055"/>
            </a:xfrm>
            <a:prstGeom prst="rect">
              <a:avLst/>
            </a:prstGeom>
            <a:noFill/>
            <a:ln>
              <a:noFill/>
            </a:ln>
          </p:spPr>
          <p:txBody>
            <a:bodyPr spcFirstLastPara="1" wrap="square" lIns="0" tIns="20300" rIns="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GB" sz="1600" b="1" i="1" u="none" strike="noStrike" cap="none" dirty="0">
                  <a:solidFill>
                    <a:schemeClr val="lt1"/>
                  </a:solidFill>
                  <a:latin typeface="Calibri"/>
                  <a:ea typeface="Calibri"/>
                  <a:cs typeface="Calibri"/>
                  <a:sym typeface="Calibri"/>
                </a:rPr>
                <a:t>Strengthen community-level education child labour monitoring systems</a:t>
              </a:r>
              <a:endParaRPr sz="1400" b="0" i="0" u="none" strike="noStrike" cap="none" dirty="0">
                <a:solidFill>
                  <a:srgbClr val="000000"/>
                </a:solidFill>
                <a:latin typeface="Arial"/>
                <a:ea typeface="Arial"/>
                <a:cs typeface="Arial"/>
                <a:sym typeface="Arial"/>
              </a:endParaRPr>
            </a:p>
          </p:txBody>
        </p:sp>
        <p:sp>
          <p:nvSpPr>
            <p:cNvPr id="373" name="Google Shape;373;p17"/>
            <p:cNvSpPr/>
            <p:nvPr/>
          </p:nvSpPr>
          <p:spPr>
            <a:xfrm>
              <a:off x="7831742" y="1899621"/>
              <a:ext cx="258860" cy="223126"/>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17"/>
            <p:cNvSpPr/>
            <p:nvPr/>
          </p:nvSpPr>
          <p:spPr>
            <a:xfrm>
              <a:off x="7821152" y="2126297"/>
              <a:ext cx="2219141" cy="1905199"/>
            </a:xfrm>
            <a:prstGeom prst="hexagon">
              <a:avLst>
                <a:gd name="adj" fmla="val 25000"/>
                <a:gd name="vf" fmla="val 115470"/>
              </a:avLst>
            </a:prstGeom>
            <a:solidFill>
              <a:schemeClr val="lt1">
                <a:alpha val="89411"/>
              </a:schemeClr>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17"/>
            <p:cNvSpPr/>
            <p:nvPr/>
          </p:nvSpPr>
          <p:spPr>
            <a:xfrm>
              <a:off x="8254155" y="2160781"/>
              <a:ext cx="258860" cy="223126"/>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17"/>
            <p:cNvSpPr/>
            <p:nvPr/>
          </p:nvSpPr>
          <p:spPr>
            <a:xfrm>
              <a:off x="7821152" y="20284"/>
              <a:ext cx="2219141" cy="1905199"/>
            </a:xfrm>
            <a:prstGeom prst="hexagon">
              <a:avLst>
                <a:gd name="adj" fmla="val 25000"/>
                <a:gd name="vf" fmla="val 115470"/>
              </a:avLst>
            </a:prstGeom>
            <a:solidFill>
              <a:srgbClr val="00618C"/>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17"/>
            <p:cNvSpPr txBox="1"/>
            <p:nvPr/>
          </p:nvSpPr>
          <p:spPr>
            <a:xfrm>
              <a:off x="8164847" y="315356"/>
              <a:ext cx="1531751" cy="1315055"/>
            </a:xfrm>
            <a:prstGeom prst="rect">
              <a:avLst/>
            </a:prstGeom>
            <a:noFill/>
            <a:ln>
              <a:noFill/>
            </a:ln>
          </p:spPr>
          <p:txBody>
            <a:bodyPr spcFirstLastPara="1" wrap="square" lIns="0" tIns="20300" rIns="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GB" sz="1600" b="1" i="1" u="none" strike="noStrike" cap="none" dirty="0">
                  <a:solidFill>
                    <a:schemeClr val="lt1"/>
                  </a:solidFill>
                  <a:latin typeface="Calibri"/>
                  <a:ea typeface="Calibri"/>
                  <a:cs typeface="Calibri"/>
                  <a:sym typeface="Calibri"/>
                </a:rPr>
                <a:t>Strengthen referral mechanisms between community and formal services</a:t>
              </a:r>
              <a:endParaRPr sz="1400" b="0" i="0" u="none" strike="noStrike" cap="none" dirty="0">
                <a:solidFill>
                  <a:srgbClr val="000000"/>
                </a:solidFill>
                <a:latin typeface="Arial"/>
                <a:ea typeface="Arial"/>
                <a:cs typeface="Arial"/>
                <a:sym typeface="Arial"/>
              </a:endParaRPr>
            </a:p>
          </p:txBody>
        </p:sp>
        <p:sp>
          <p:nvSpPr>
            <p:cNvPr id="378" name="Google Shape;378;p17"/>
            <p:cNvSpPr/>
            <p:nvPr/>
          </p:nvSpPr>
          <p:spPr>
            <a:xfrm>
              <a:off x="9741427" y="874251"/>
              <a:ext cx="258860" cy="223126"/>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17"/>
            <p:cNvSpPr/>
            <p:nvPr/>
          </p:nvSpPr>
          <p:spPr>
            <a:xfrm>
              <a:off x="9730838" y="1083179"/>
              <a:ext cx="2219141" cy="1905199"/>
            </a:xfrm>
            <a:prstGeom prst="hexagon">
              <a:avLst>
                <a:gd name="adj" fmla="val 25000"/>
                <a:gd name="vf" fmla="val 115470"/>
              </a:avLst>
            </a:prstGeom>
            <a:solidFill>
              <a:schemeClr val="lt1">
                <a:alpha val="89411"/>
              </a:schemeClr>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17"/>
            <p:cNvSpPr/>
            <p:nvPr/>
          </p:nvSpPr>
          <p:spPr>
            <a:xfrm>
              <a:off x="10173254" y="1125776"/>
              <a:ext cx="258860" cy="223126"/>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1" name="Google Shape;381;p17"/>
          <p:cNvSpPr/>
          <p:nvPr/>
        </p:nvSpPr>
        <p:spPr>
          <a:xfrm>
            <a:off x="238224" y="3893767"/>
            <a:ext cx="2221200" cy="1900800"/>
          </a:xfrm>
          <a:prstGeom prst="hexagon">
            <a:avLst>
              <a:gd name="adj" fmla="val 25000"/>
              <a:gd name="vf" fmla="val 115470"/>
            </a:avLst>
          </a:prstGeom>
          <a:solidFill>
            <a:srgbClr val="AC6B97"/>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2" name="Google Shape;382;p17"/>
          <p:cNvSpPr/>
          <p:nvPr/>
        </p:nvSpPr>
        <p:spPr>
          <a:xfrm>
            <a:off x="1788592" y="5525859"/>
            <a:ext cx="255600" cy="219600"/>
          </a:xfrm>
          <a:prstGeom prst="hexagon">
            <a:avLst>
              <a:gd name="adj" fmla="val 25000"/>
              <a:gd name="vf" fmla="val 115470"/>
            </a:avLst>
          </a:prstGeom>
          <a:solidFill>
            <a:schemeClr val="lt1"/>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3" name="Google Shape;383;p17"/>
          <p:cNvSpPr/>
          <p:nvPr/>
        </p:nvSpPr>
        <p:spPr>
          <a:xfrm>
            <a:off x="9776564" y="2882868"/>
            <a:ext cx="2221200" cy="1900800"/>
          </a:xfrm>
          <a:prstGeom prst="hexagon">
            <a:avLst>
              <a:gd name="adj" fmla="val 25000"/>
              <a:gd name="vf" fmla="val 115470"/>
            </a:avLst>
          </a:prstGeom>
          <a:solidFill>
            <a:srgbClr val="026794"/>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4" name="Google Shape;384;p17"/>
          <p:cNvSpPr/>
          <p:nvPr/>
        </p:nvSpPr>
        <p:spPr>
          <a:xfrm>
            <a:off x="7884302" y="3920034"/>
            <a:ext cx="2221200" cy="1900800"/>
          </a:xfrm>
          <a:prstGeom prst="hexagon">
            <a:avLst>
              <a:gd name="adj" fmla="val 25000"/>
              <a:gd name="vf" fmla="val 115470"/>
            </a:avLst>
          </a:prstGeom>
          <a:solidFill>
            <a:srgbClr val="95CD7A"/>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5" name="Google Shape;385;p17"/>
          <p:cNvSpPr/>
          <p:nvPr/>
        </p:nvSpPr>
        <p:spPr>
          <a:xfrm>
            <a:off x="6008565" y="4947016"/>
            <a:ext cx="2221200" cy="1900800"/>
          </a:xfrm>
          <a:prstGeom prst="hexagon">
            <a:avLst>
              <a:gd name="adj" fmla="val 25000"/>
              <a:gd name="vf" fmla="val 115470"/>
            </a:avLst>
          </a:prstGeom>
          <a:solidFill>
            <a:srgbClr val="35B2B4"/>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6" name="Google Shape;386;p17"/>
          <p:cNvSpPr/>
          <p:nvPr/>
        </p:nvSpPr>
        <p:spPr>
          <a:xfrm>
            <a:off x="4031681" y="1786934"/>
            <a:ext cx="2221200" cy="1900800"/>
          </a:xfrm>
          <a:prstGeom prst="hexagon">
            <a:avLst>
              <a:gd name="adj" fmla="val 25000"/>
              <a:gd name="vf" fmla="val 115470"/>
            </a:avLst>
          </a:prstGeom>
          <a:solidFill>
            <a:srgbClr val="405E79"/>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7" name="Google Shape;387;p17"/>
          <p:cNvSpPr/>
          <p:nvPr/>
        </p:nvSpPr>
        <p:spPr>
          <a:xfrm>
            <a:off x="4209513" y="2667011"/>
            <a:ext cx="255600" cy="219600"/>
          </a:xfrm>
          <a:prstGeom prst="hexagon">
            <a:avLst>
              <a:gd name="adj" fmla="val 25000"/>
              <a:gd name="vf" fmla="val 115470"/>
            </a:avLst>
          </a:prstGeom>
          <a:solidFill>
            <a:schemeClr val="lt1"/>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8" name="Google Shape;388;p17"/>
          <p:cNvSpPr/>
          <p:nvPr/>
        </p:nvSpPr>
        <p:spPr>
          <a:xfrm>
            <a:off x="6070033" y="5800151"/>
            <a:ext cx="255600" cy="219600"/>
          </a:xfrm>
          <a:prstGeom prst="hexagon">
            <a:avLst>
              <a:gd name="adj" fmla="val 25000"/>
              <a:gd name="vf" fmla="val 115470"/>
            </a:avLst>
          </a:prstGeom>
          <a:solidFill>
            <a:schemeClr val="lt1"/>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9" name="Google Shape;389;p17"/>
          <p:cNvSpPr/>
          <p:nvPr/>
        </p:nvSpPr>
        <p:spPr>
          <a:xfrm>
            <a:off x="10298744" y="2928897"/>
            <a:ext cx="255600" cy="219600"/>
          </a:xfrm>
          <a:prstGeom prst="hexagon">
            <a:avLst>
              <a:gd name="adj" fmla="val 25000"/>
              <a:gd name="vf" fmla="val 115470"/>
            </a:avLst>
          </a:prstGeom>
          <a:solidFill>
            <a:schemeClr val="lt1"/>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0" name="Google Shape;390;p17"/>
          <p:cNvSpPr/>
          <p:nvPr/>
        </p:nvSpPr>
        <p:spPr>
          <a:xfrm>
            <a:off x="8348050" y="3909011"/>
            <a:ext cx="255600" cy="219600"/>
          </a:xfrm>
          <a:prstGeom prst="hexagon">
            <a:avLst>
              <a:gd name="adj" fmla="val 25000"/>
              <a:gd name="vf" fmla="val 115470"/>
            </a:avLst>
          </a:prstGeom>
          <a:solidFill>
            <a:schemeClr val="lt1"/>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1" name="Google Shape;391;p17"/>
          <p:cNvSpPr txBox="1"/>
          <p:nvPr/>
        </p:nvSpPr>
        <p:spPr>
          <a:xfrm>
            <a:off x="621062" y="3821675"/>
            <a:ext cx="1760210" cy="2462213"/>
          </a:xfrm>
          <a:prstGeom prst="rect">
            <a:avLst/>
          </a:prstGeom>
          <a:noFill/>
          <a:ln>
            <a:noFill/>
          </a:ln>
        </p:spPr>
        <p:txBody>
          <a:bodyPr spcFirstLastPara="1" wrap="square" lIns="91425" tIns="45700" rIns="91425" bIns="45700" anchor="t" anchorCtr="0">
            <a:spAutoFit/>
          </a:bodyPr>
          <a:lstStyle/>
          <a:p>
            <a:pPr marL="149225" marR="0" lvl="0" indent="-149225" algn="l" rtl="0">
              <a:lnSpc>
                <a:spcPct val="100000"/>
              </a:lnSpc>
              <a:spcBef>
                <a:spcPts val="0"/>
              </a:spcBef>
              <a:spcAft>
                <a:spcPts val="0"/>
              </a:spcAft>
              <a:buClr>
                <a:schemeClr val="lt1"/>
              </a:buClr>
              <a:buSzPts val="1400"/>
              <a:buFont typeface="Arial"/>
              <a:buChar char="•"/>
            </a:pPr>
            <a:r>
              <a:rPr lang="en-GB" sz="1400" b="0" i="0" u="none" strike="noStrike" cap="none" dirty="0">
                <a:solidFill>
                  <a:schemeClr val="lt1"/>
                </a:solidFill>
                <a:latin typeface="Calibri"/>
                <a:ea typeface="Calibri"/>
                <a:cs typeface="Calibri"/>
                <a:sym typeface="Calibri"/>
              </a:rPr>
              <a:t>Assess, monitor education access</a:t>
            </a:r>
            <a:endParaRPr sz="1400" b="0" i="0" u="none" strike="noStrike" cap="none" dirty="0">
              <a:solidFill>
                <a:srgbClr val="000000"/>
              </a:solidFill>
              <a:latin typeface="Arial"/>
              <a:ea typeface="Arial"/>
              <a:cs typeface="Arial"/>
              <a:sym typeface="Arial"/>
            </a:endParaRPr>
          </a:p>
          <a:p>
            <a:pPr marL="149225" marR="0" lvl="0" indent="-149225" algn="l" rtl="0">
              <a:lnSpc>
                <a:spcPct val="100000"/>
              </a:lnSpc>
              <a:spcBef>
                <a:spcPts val="0"/>
              </a:spcBef>
              <a:spcAft>
                <a:spcPts val="0"/>
              </a:spcAft>
              <a:buClr>
                <a:schemeClr val="lt1"/>
              </a:buClr>
              <a:buSzPts val="1400"/>
              <a:buFont typeface="Arial"/>
              <a:buChar char="•"/>
            </a:pPr>
            <a:r>
              <a:rPr lang="en-GB" sz="1400" b="0" i="0" u="none" strike="noStrike" cap="none" dirty="0">
                <a:solidFill>
                  <a:schemeClr val="lt1"/>
                </a:solidFill>
                <a:latin typeface="Calibri"/>
                <a:ea typeface="Calibri"/>
                <a:cs typeface="Calibri"/>
                <a:sym typeface="Calibri"/>
              </a:rPr>
              <a:t>Action planning </a:t>
            </a:r>
            <a:endParaRPr sz="1400" b="0" i="0" u="none" strike="noStrike" cap="none" dirty="0">
              <a:solidFill>
                <a:srgbClr val="000000"/>
              </a:solidFill>
              <a:latin typeface="Arial"/>
              <a:ea typeface="Arial"/>
              <a:cs typeface="Arial"/>
              <a:sym typeface="Arial"/>
            </a:endParaRPr>
          </a:p>
          <a:p>
            <a:pPr marL="149225" marR="0" lvl="0" indent="-149225" algn="l" rtl="0">
              <a:lnSpc>
                <a:spcPct val="100000"/>
              </a:lnSpc>
              <a:spcBef>
                <a:spcPts val="0"/>
              </a:spcBef>
              <a:spcAft>
                <a:spcPts val="0"/>
              </a:spcAft>
              <a:buClr>
                <a:schemeClr val="lt1"/>
              </a:buClr>
              <a:buSzPts val="1400"/>
              <a:buFont typeface="Arial"/>
              <a:buChar char="•"/>
            </a:pPr>
            <a:r>
              <a:rPr lang="en-GB" sz="1400" b="0" i="0" u="none" strike="noStrike" cap="none" dirty="0">
                <a:solidFill>
                  <a:schemeClr val="lt1"/>
                </a:solidFill>
                <a:latin typeface="Calibri"/>
                <a:ea typeface="Calibri"/>
                <a:cs typeface="Calibri"/>
                <a:sym typeface="Calibri"/>
              </a:rPr>
              <a:t>Integration</a:t>
            </a:r>
            <a:endParaRPr sz="1400" b="0" i="0" u="none" strike="noStrike" cap="none" dirty="0">
              <a:solidFill>
                <a:srgbClr val="000000"/>
              </a:solidFill>
              <a:latin typeface="Arial"/>
              <a:ea typeface="Arial"/>
              <a:cs typeface="Arial"/>
              <a:sym typeface="Arial"/>
            </a:endParaRPr>
          </a:p>
          <a:p>
            <a:pPr marL="149225" marR="0" lvl="0" indent="-149225" algn="l" rtl="0">
              <a:lnSpc>
                <a:spcPct val="100000"/>
              </a:lnSpc>
              <a:spcBef>
                <a:spcPts val="0"/>
              </a:spcBef>
              <a:spcAft>
                <a:spcPts val="0"/>
              </a:spcAft>
              <a:buClr>
                <a:schemeClr val="lt1"/>
              </a:buClr>
              <a:buSzPts val="1400"/>
              <a:buFont typeface="Arial"/>
              <a:buChar char="•"/>
            </a:pPr>
            <a:r>
              <a:rPr lang="en-GB" sz="1400" b="0" i="0" u="none" strike="noStrike" cap="none" dirty="0">
                <a:solidFill>
                  <a:schemeClr val="lt1"/>
                </a:solidFill>
                <a:latin typeface="Calibri"/>
                <a:ea typeface="Calibri"/>
                <a:cs typeface="Calibri"/>
                <a:sym typeface="Calibri"/>
              </a:rPr>
              <a:t>Mobilise resources</a:t>
            </a:r>
            <a:endParaRPr sz="1400" b="0" i="0" u="none" strike="noStrike" cap="none" dirty="0">
              <a:solidFill>
                <a:srgbClr val="000000"/>
              </a:solidFill>
              <a:latin typeface="Arial"/>
              <a:ea typeface="Arial"/>
              <a:cs typeface="Arial"/>
              <a:sym typeface="Arial"/>
            </a:endParaRPr>
          </a:p>
          <a:p>
            <a:pPr marL="149225" marR="0" lvl="0" indent="-149225" algn="l" rtl="0">
              <a:lnSpc>
                <a:spcPct val="100000"/>
              </a:lnSpc>
              <a:spcBef>
                <a:spcPts val="0"/>
              </a:spcBef>
              <a:spcAft>
                <a:spcPts val="0"/>
              </a:spcAft>
              <a:buClr>
                <a:schemeClr val="lt1"/>
              </a:buClr>
              <a:buSzPts val="1400"/>
              <a:buFont typeface="Arial"/>
              <a:buChar char="•"/>
            </a:pPr>
            <a:r>
              <a:rPr lang="en-GB" sz="1400" b="0" i="0" u="none" strike="noStrike" cap="none" dirty="0">
                <a:solidFill>
                  <a:schemeClr val="lt1"/>
                </a:solidFill>
                <a:latin typeface="Calibri"/>
                <a:ea typeface="Calibri"/>
                <a:cs typeface="Calibri"/>
                <a:sym typeface="Calibri"/>
              </a:rPr>
              <a:t>At-risk groups &amp; working children</a:t>
            </a:r>
            <a:endParaRPr sz="1400" b="0" i="0" u="none" strike="noStrike" cap="none" dirty="0">
              <a:solidFill>
                <a:srgbClr val="000000"/>
              </a:solidFill>
              <a:latin typeface="Arial"/>
              <a:ea typeface="Arial"/>
              <a:cs typeface="Arial"/>
              <a:sym typeface="Arial"/>
            </a:endParaRPr>
          </a:p>
          <a:p>
            <a:pPr marL="149225" marR="0" lvl="0" indent="-149225" algn="l" rtl="0">
              <a:lnSpc>
                <a:spcPct val="100000"/>
              </a:lnSpc>
              <a:spcBef>
                <a:spcPts val="0"/>
              </a:spcBef>
              <a:spcAft>
                <a:spcPts val="0"/>
              </a:spcAft>
              <a:buClr>
                <a:schemeClr val="lt1"/>
              </a:buClr>
              <a:buSzPts val="1400"/>
              <a:buFont typeface="Arial"/>
              <a:buChar char="•"/>
            </a:pPr>
            <a:r>
              <a:rPr lang="en-GB" sz="1400" b="0" i="0" u="none" strike="noStrike" cap="none" dirty="0">
                <a:solidFill>
                  <a:schemeClr val="lt1"/>
                </a:solidFill>
                <a:latin typeface="Calibri"/>
                <a:ea typeface="Calibri"/>
                <a:cs typeface="Calibri"/>
                <a:sym typeface="Calibri"/>
              </a:rPr>
              <a:t>Awareness &amp; advocacy </a:t>
            </a:r>
            <a:endParaRPr sz="1400" b="0" i="0" u="none" strike="noStrike" cap="none" dirty="0">
              <a:solidFill>
                <a:srgbClr val="000000"/>
              </a:solidFill>
              <a:latin typeface="Arial"/>
              <a:ea typeface="Arial"/>
              <a:cs typeface="Arial"/>
              <a:sym typeface="Arial"/>
            </a:endParaRPr>
          </a:p>
          <a:p>
            <a:pPr marL="149225" marR="0" lvl="0" indent="-60325" algn="l" rtl="0">
              <a:lnSpc>
                <a:spcPct val="100000"/>
              </a:lnSpc>
              <a:spcBef>
                <a:spcPts val="0"/>
              </a:spcBef>
              <a:spcAft>
                <a:spcPts val="0"/>
              </a:spcAft>
              <a:buClr>
                <a:schemeClr val="dk1"/>
              </a:buClr>
              <a:buSzPts val="1400"/>
              <a:buFont typeface="Arial"/>
              <a:buNone/>
            </a:pPr>
            <a:endParaRPr sz="1400" b="0" i="0" u="none" strike="noStrike" cap="none" dirty="0">
              <a:solidFill>
                <a:schemeClr val="lt1"/>
              </a:solidFill>
              <a:latin typeface="Calibri"/>
              <a:ea typeface="Calibri"/>
              <a:cs typeface="Calibri"/>
              <a:sym typeface="Calibri"/>
            </a:endParaRPr>
          </a:p>
          <a:p>
            <a:pPr marL="149225" marR="0" lvl="0" indent="-60325" algn="l" rtl="0">
              <a:lnSpc>
                <a:spcPct val="100000"/>
              </a:lnSpc>
              <a:spcBef>
                <a:spcPts val="0"/>
              </a:spcBef>
              <a:spcAft>
                <a:spcPts val="0"/>
              </a:spcAft>
              <a:buClr>
                <a:schemeClr val="dk1"/>
              </a:buClr>
              <a:buSzPts val="1400"/>
              <a:buFont typeface="Arial"/>
              <a:buNone/>
            </a:pPr>
            <a:endParaRPr sz="1400" b="0" i="0" u="none" strike="noStrike" cap="none" dirty="0">
              <a:solidFill>
                <a:schemeClr val="lt1"/>
              </a:solidFill>
              <a:latin typeface="Calibri"/>
              <a:ea typeface="Calibri"/>
              <a:cs typeface="Calibri"/>
              <a:sym typeface="Calibri"/>
            </a:endParaRPr>
          </a:p>
        </p:txBody>
      </p:sp>
      <p:sp>
        <p:nvSpPr>
          <p:cNvPr id="392" name="Google Shape;392;p17"/>
          <p:cNvSpPr txBox="1"/>
          <p:nvPr/>
        </p:nvSpPr>
        <p:spPr>
          <a:xfrm>
            <a:off x="4437990" y="1762174"/>
            <a:ext cx="1672296" cy="2031325"/>
          </a:xfrm>
          <a:prstGeom prst="rect">
            <a:avLst/>
          </a:prstGeom>
          <a:noFill/>
          <a:ln>
            <a:noFill/>
          </a:ln>
        </p:spPr>
        <p:txBody>
          <a:bodyPr spcFirstLastPara="1" wrap="square" lIns="91425" tIns="45700" rIns="91425" bIns="45700" anchor="t" anchorCtr="0">
            <a:spAutoFit/>
          </a:bodyPr>
          <a:lstStyle/>
          <a:p>
            <a:pPr marL="142875" marR="0" lvl="0" indent="-1428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Dialogue</a:t>
            </a:r>
            <a:endParaRPr sz="1400" b="0" i="0" u="none" strike="noStrike" cap="none">
              <a:solidFill>
                <a:srgbClr val="000000"/>
              </a:solidFill>
              <a:latin typeface="Arial"/>
              <a:ea typeface="Arial"/>
              <a:cs typeface="Arial"/>
              <a:sym typeface="Arial"/>
            </a:endParaRPr>
          </a:p>
          <a:p>
            <a:pPr marL="142875" marR="0" lvl="0" indent="-1428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Awareness campaigns</a:t>
            </a:r>
            <a:endParaRPr sz="1400" b="0" i="0" u="none" strike="noStrike" cap="none">
              <a:solidFill>
                <a:srgbClr val="000000"/>
              </a:solidFill>
              <a:latin typeface="Arial"/>
              <a:ea typeface="Arial"/>
              <a:cs typeface="Arial"/>
              <a:sym typeface="Arial"/>
            </a:endParaRPr>
          </a:p>
          <a:p>
            <a:pPr marL="142875" marR="0" lvl="0" indent="-1428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Activities to support education outcomes </a:t>
            </a:r>
            <a:endParaRPr sz="1400" b="0" i="0" u="none" strike="noStrike" cap="none">
              <a:solidFill>
                <a:srgbClr val="000000"/>
              </a:solidFill>
              <a:latin typeface="Arial"/>
              <a:ea typeface="Arial"/>
              <a:cs typeface="Arial"/>
              <a:sym typeface="Arial"/>
            </a:endParaRPr>
          </a:p>
          <a:p>
            <a:pPr marL="142875" marR="0" lvl="0" indent="-1428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Apprenticeships &amp; training</a:t>
            </a:r>
            <a:endParaRPr sz="1400" b="0" i="0" u="none" strike="noStrike" cap="none">
              <a:solidFill>
                <a:srgbClr val="000000"/>
              </a:solidFill>
              <a:latin typeface="Arial"/>
              <a:ea typeface="Arial"/>
              <a:cs typeface="Arial"/>
              <a:sym typeface="Arial"/>
            </a:endParaRPr>
          </a:p>
          <a:p>
            <a:pPr marL="142875" marR="0" lvl="0" indent="-1428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ECD</a:t>
            </a:r>
            <a:endParaRPr sz="1400" b="0" i="0" u="none" strike="noStrike" cap="none">
              <a:solidFill>
                <a:srgbClr val="000000"/>
              </a:solidFill>
              <a:latin typeface="Arial"/>
              <a:ea typeface="Arial"/>
              <a:cs typeface="Arial"/>
              <a:sym typeface="Arial"/>
            </a:endParaRPr>
          </a:p>
        </p:txBody>
      </p:sp>
      <p:sp>
        <p:nvSpPr>
          <p:cNvPr id="393" name="Google Shape;393;p17"/>
          <p:cNvSpPr txBox="1"/>
          <p:nvPr/>
        </p:nvSpPr>
        <p:spPr>
          <a:xfrm>
            <a:off x="10138819" y="3220670"/>
            <a:ext cx="1814957" cy="1384995"/>
          </a:xfrm>
          <a:prstGeom prst="rect">
            <a:avLst/>
          </a:prstGeom>
          <a:noFill/>
          <a:ln>
            <a:noFill/>
          </a:ln>
        </p:spPr>
        <p:txBody>
          <a:bodyPr spcFirstLastPara="1" wrap="square" lIns="91425" tIns="45700" rIns="91425" bIns="45700" anchor="t" anchorCtr="0">
            <a:spAutoFit/>
          </a:bodyPr>
          <a:lstStyle/>
          <a:p>
            <a:pPr marL="184150" marR="0" lvl="0" indent="-184150" algn="l" rtl="0">
              <a:lnSpc>
                <a:spcPct val="100000"/>
              </a:lnSpc>
              <a:spcBef>
                <a:spcPts val="0"/>
              </a:spcBef>
              <a:spcAft>
                <a:spcPts val="0"/>
              </a:spcAft>
              <a:buClr>
                <a:schemeClr val="lt1"/>
              </a:buClr>
              <a:buSzPts val="1400"/>
              <a:buFont typeface="Arial"/>
              <a:buChar char="•"/>
            </a:pPr>
            <a:r>
              <a:rPr lang="en-GB" sz="1400" b="0" i="0" u="none" strike="noStrike" cap="none" dirty="0">
                <a:solidFill>
                  <a:schemeClr val="lt1"/>
                </a:solidFill>
                <a:latin typeface="Calibri"/>
                <a:ea typeface="Calibri"/>
                <a:cs typeface="Calibri"/>
                <a:sym typeface="Calibri"/>
              </a:rPr>
              <a:t>Link identified  children to essential services </a:t>
            </a:r>
            <a:endParaRPr sz="1400" b="0" i="0" u="none" strike="noStrike" cap="none" dirty="0">
              <a:solidFill>
                <a:srgbClr val="000000"/>
              </a:solidFill>
              <a:latin typeface="Arial"/>
              <a:ea typeface="Arial"/>
              <a:cs typeface="Arial"/>
              <a:sym typeface="Arial"/>
            </a:endParaRPr>
          </a:p>
          <a:p>
            <a:pPr marL="184150" marR="0" lvl="0" indent="-184150" algn="l" rtl="0">
              <a:lnSpc>
                <a:spcPct val="100000"/>
              </a:lnSpc>
              <a:spcBef>
                <a:spcPts val="0"/>
              </a:spcBef>
              <a:spcAft>
                <a:spcPts val="0"/>
              </a:spcAft>
              <a:buClr>
                <a:schemeClr val="lt1"/>
              </a:buClr>
              <a:buSzPts val="1400"/>
              <a:buFont typeface="Arial"/>
              <a:buChar char="•"/>
            </a:pPr>
            <a:r>
              <a:rPr lang="en-GB" sz="1400" b="0" i="0" u="none" strike="noStrike" cap="none" dirty="0">
                <a:solidFill>
                  <a:schemeClr val="lt1"/>
                </a:solidFill>
                <a:latin typeface="Calibri"/>
                <a:ea typeface="Calibri"/>
                <a:cs typeface="Calibri"/>
                <a:sym typeface="Calibri"/>
              </a:rPr>
              <a:t>Training, confidentiality, mapping, etc. </a:t>
            </a:r>
            <a:endParaRPr sz="1400" b="0" i="0" u="none" strike="noStrike" cap="none" dirty="0">
              <a:solidFill>
                <a:srgbClr val="000000"/>
              </a:solidFill>
              <a:latin typeface="Arial"/>
              <a:ea typeface="Arial"/>
              <a:cs typeface="Arial"/>
              <a:sym typeface="Arial"/>
            </a:endParaRPr>
          </a:p>
        </p:txBody>
      </p:sp>
      <p:sp>
        <p:nvSpPr>
          <p:cNvPr id="394" name="Google Shape;394;p17"/>
          <p:cNvSpPr txBox="1"/>
          <p:nvPr/>
        </p:nvSpPr>
        <p:spPr>
          <a:xfrm>
            <a:off x="8161715" y="4037118"/>
            <a:ext cx="1721028" cy="2031325"/>
          </a:xfrm>
          <a:prstGeom prst="rect">
            <a:avLst/>
          </a:prstGeom>
          <a:noFill/>
          <a:ln>
            <a:noFill/>
          </a:ln>
        </p:spPr>
        <p:txBody>
          <a:bodyPr spcFirstLastPara="1" wrap="square" lIns="91425" tIns="45700" rIns="91425" bIns="45700" anchor="t" anchorCtr="0">
            <a:spAutoFit/>
          </a:bodyPr>
          <a:lstStyle/>
          <a:p>
            <a:pPr marL="184150" marR="0" lvl="0" indent="-184150" algn="l" rtl="0">
              <a:lnSpc>
                <a:spcPct val="100000"/>
              </a:lnSpc>
              <a:spcBef>
                <a:spcPts val="0"/>
              </a:spcBef>
              <a:spcAft>
                <a:spcPts val="0"/>
              </a:spcAft>
              <a:buClr>
                <a:schemeClr val="lt1"/>
              </a:buClr>
              <a:buSzPts val="1400"/>
              <a:buFont typeface="Arial"/>
              <a:buChar char="•"/>
            </a:pPr>
            <a:r>
              <a:rPr lang="en-GB" sz="1400" b="0" i="0" u="none" strike="noStrike" cap="none" dirty="0">
                <a:solidFill>
                  <a:schemeClr val="lt1"/>
                </a:solidFill>
                <a:latin typeface="Calibri"/>
                <a:ea typeface="Calibri"/>
                <a:cs typeface="Calibri"/>
                <a:sym typeface="Calibri"/>
              </a:rPr>
              <a:t>Identify &amp; track at-risk of drop-out/in child labour (attendance, performance, at-risk groups, etc.)</a:t>
            </a:r>
            <a:endParaRPr sz="1400" b="0" i="0" u="none" strike="noStrike" cap="none" dirty="0">
              <a:solidFill>
                <a:srgbClr val="000000"/>
              </a:solidFill>
              <a:latin typeface="Arial"/>
              <a:ea typeface="Arial"/>
              <a:cs typeface="Arial"/>
              <a:sym typeface="Arial"/>
            </a:endParaRPr>
          </a:p>
          <a:p>
            <a:pPr marL="184150" marR="0" lvl="0" indent="-184150" algn="l" rtl="0">
              <a:lnSpc>
                <a:spcPct val="100000"/>
              </a:lnSpc>
              <a:spcBef>
                <a:spcPts val="0"/>
              </a:spcBef>
              <a:spcAft>
                <a:spcPts val="0"/>
              </a:spcAft>
              <a:buClr>
                <a:schemeClr val="lt1"/>
              </a:buClr>
              <a:buSzPts val="1400"/>
              <a:buFont typeface="Arial"/>
              <a:buChar char="•"/>
            </a:pPr>
            <a:r>
              <a:rPr lang="en-GB" sz="1400" b="0" i="0" u="none" strike="noStrike" cap="none" dirty="0">
                <a:solidFill>
                  <a:schemeClr val="lt1"/>
                </a:solidFill>
                <a:latin typeface="Calibri"/>
                <a:ea typeface="Calibri"/>
                <a:cs typeface="Calibri"/>
                <a:sym typeface="Calibri"/>
              </a:rPr>
              <a:t>School-based </a:t>
            </a:r>
            <a:endParaRPr sz="1400" b="0" i="0" u="none" strike="noStrike" cap="none" dirty="0">
              <a:solidFill>
                <a:srgbClr val="000000"/>
              </a:solidFill>
              <a:latin typeface="Arial"/>
              <a:ea typeface="Arial"/>
              <a:cs typeface="Arial"/>
              <a:sym typeface="Arial"/>
            </a:endParaRPr>
          </a:p>
          <a:p>
            <a:pPr marL="184150" marR="0" lvl="0" indent="0" algn="l" rtl="0">
              <a:lnSpc>
                <a:spcPct val="100000"/>
              </a:lnSpc>
              <a:spcBef>
                <a:spcPts val="0"/>
              </a:spcBef>
              <a:spcAft>
                <a:spcPts val="0"/>
              </a:spcAft>
              <a:buClr>
                <a:srgbClr val="000000"/>
              </a:buClr>
              <a:buSzPts val="1400"/>
              <a:buFont typeface="Arial"/>
              <a:buNone/>
            </a:pPr>
            <a:r>
              <a:rPr lang="en-GB" sz="1400" b="0" i="0" u="none" strike="noStrike" cap="none" dirty="0">
                <a:solidFill>
                  <a:schemeClr val="lt1"/>
                </a:solidFill>
                <a:latin typeface="Calibri"/>
                <a:ea typeface="Calibri"/>
                <a:cs typeface="Calibri"/>
                <a:sym typeface="Calibri"/>
              </a:rPr>
              <a:t>CLM system?</a:t>
            </a:r>
            <a:endParaRPr sz="1400" b="0" i="0" u="none" strike="noStrike" cap="none" dirty="0">
              <a:solidFill>
                <a:srgbClr val="000000"/>
              </a:solidFill>
              <a:latin typeface="Arial"/>
              <a:ea typeface="Arial"/>
              <a:cs typeface="Arial"/>
              <a:sym typeface="Arial"/>
            </a:endParaRPr>
          </a:p>
          <a:p>
            <a:pPr marL="193675" marR="0" lvl="0" indent="-104775" algn="l" rtl="0">
              <a:lnSpc>
                <a:spcPct val="100000"/>
              </a:lnSpc>
              <a:spcBef>
                <a:spcPts val="0"/>
              </a:spcBef>
              <a:spcAft>
                <a:spcPts val="0"/>
              </a:spcAft>
              <a:buClr>
                <a:schemeClr val="dk1"/>
              </a:buClr>
              <a:buSzPts val="1400"/>
              <a:buFont typeface="Arial"/>
              <a:buNone/>
            </a:pPr>
            <a:endParaRPr sz="1400" b="0" i="0" u="none" strike="noStrike" cap="none" dirty="0">
              <a:solidFill>
                <a:schemeClr val="lt1"/>
              </a:solidFill>
              <a:latin typeface="Calibri"/>
              <a:ea typeface="Calibri"/>
              <a:cs typeface="Calibri"/>
              <a:sym typeface="Calibri"/>
            </a:endParaRPr>
          </a:p>
        </p:txBody>
      </p:sp>
      <p:sp>
        <p:nvSpPr>
          <p:cNvPr id="395" name="Google Shape;395;p17"/>
          <p:cNvSpPr txBox="1"/>
          <p:nvPr/>
        </p:nvSpPr>
        <p:spPr>
          <a:xfrm>
            <a:off x="6367340" y="4995691"/>
            <a:ext cx="1527194" cy="1815882"/>
          </a:xfrm>
          <a:prstGeom prst="rect">
            <a:avLst/>
          </a:prstGeom>
          <a:noFill/>
          <a:ln>
            <a:noFill/>
          </a:ln>
        </p:spPr>
        <p:txBody>
          <a:bodyPr spcFirstLastPara="1" wrap="square" lIns="91425" tIns="45700" rIns="91425" bIns="45700" anchor="t" anchorCtr="0">
            <a:spAutoFit/>
          </a:bodyPr>
          <a:lstStyle/>
          <a:p>
            <a:pPr marL="141288" marR="0" lvl="0" indent="-141288"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Integrate CL in school-based participation</a:t>
            </a:r>
            <a:endParaRPr sz="1400" b="0" i="0" u="none" strike="noStrike" cap="none">
              <a:solidFill>
                <a:srgbClr val="000000"/>
              </a:solidFill>
              <a:latin typeface="Arial"/>
              <a:ea typeface="Arial"/>
              <a:cs typeface="Arial"/>
              <a:sym typeface="Arial"/>
            </a:endParaRPr>
          </a:p>
          <a:p>
            <a:pPr marL="141288" marR="0" lvl="0" indent="-141288"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Support peer educators to  develop and convey messages</a:t>
            </a:r>
            <a:endParaRPr sz="1400" b="0" i="0" u="none" strike="noStrike" cap="none">
              <a:solidFill>
                <a:srgbClr val="000000"/>
              </a:solidFill>
              <a:latin typeface="Arial"/>
              <a:ea typeface="Arial"/>
              <a:cs typeface="Arial"/>
              <a:sym typeface="Arial"/>
            </a:endParaRPr>
          </a:p>
        </p:txBody>
      </p:sp>
      <p:pic>
        <p:nvPicPr>
          <p:cNvPr id="396" name="Google Shape;396;p17" descr="Logo, company name&#10;&#10;Description automatically generated"/>
          <p:cNvPicPr preferRelativeResize="0"/>
          <p:nvPr/>
        </p:nvPicPr>
        <p:blipFill rotWithShape="1">
          <a:blip r:embed="rId3">
            <a:alphaModFix/>
          </a:blip>
          <a:srcRect/>
          <a:stretch/>
        </p:blipFill>
        <p:spPr>
          <a:xfrm>
            <a:off x="9824309" y="-33668"/>
            <a:ext cx="2309257" cy="182060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18"/>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3"/>
              </a:buClr>
              <a:buSzPts val="3600"/>
              <a:buFont typeface="Helvetica Neue"/>
              <a:buNone/>
            </a:pPr>
            <a:r>
              <a:rPr lang="en-GB"/>
              <a:t>FOUNDATIONS: COORDINATION</a:t>
            </a:r>
            <a:endParaRPr/>
          </a:p>
        </p:txBody>
      </p:sp>
      <p:sp>
        <p:nvSpPr>
          <p:cNvPr id="403" name="Google Shape;403;p18"/>
          <p:cNvSpPr txBox="1">
            <a:spLocks noGrp="1"/>
          </p:cNvSpPr>
          <p:nvPr>
            <p:ph type="body" idx="2"/>
          </p:nvPr>
        </p:nvSpPr>
        <p:spPr>
          <a:xfrm>
            <a:off x="190052" y="3128963"/>
            <a:ext cx="3780523" cy="3502757"/>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accent1"/>
              </a:buClr>
              <a:buSzPts val="2100"/>
              <a:buChar char="•"/>
            </a:pPr>
            <a:r>
              <a:rPr lang="en-GB" sz="2100" dirty="0"/>
              <a:t>Involve key stakeholders and key sectors</a:t>
            </a:r>
            <a:endParaRPr dirty="0"/>
          </a:p>
          <a:p>
            <a:pPr marL="228600" lvl="0" indent="-228600" algn="l" rtl="0">
              <a:lnSpc>
                <a:spcPct val="90000"/>
              </a:lnSpc>
              <a:spcBef>
                <a:spcPts val="1000"/>
              </a:spcBef>
              <a:spcAft>
                <a:spcPts val="0"/>
              </a:spcAft>
              <a:buClr>
                <a:schemeClr val="accent1"/>
              </a:buClr>
              <a:buSzPts val="2100"/>
              <a:buChar char="•"/>
            </a:pPr>
            <a:r>
              <a:rPr lang="en-GB" sz="2100" dirty="0"/>
              <a:t>Promote inclusion of child labour </a:t>
            </a:r>
            <a:endParaRPr dirty="0"/>
          </a:p>
          <a:p>
            <a:pPr marL="228600" lvl="0" indent="-228600" algn="l" rtl="0">
              <a:lnSpc>
                <a:spcPct val="90000"/>
              </a:lnSpc>
              <a:spcBef>
                <a:spcPts val="1000"/>
              </a:spcBef>
              <a:spcAft>
                <a:spcPts val="0"/>
              </a:spcAft>
              <a:buClr>
                <a:schemeClr val="accent1"/>
              </a:buClr>
              <a:buSzPts val="2100"/>
              <a:buChar char="•"/>
            </a:pPr>
            <a:r>
              <a:rPr lang="en-GB" sz="2100" dirty="0"/>
              <a:t>Allocate time and resources, support collaboration (planning, analysis, etc.) </a:t>
            </a:r>
            <a:endParaRPr dirty="0"/>
          </a:p>
          <a:p>
            <a:pPr marL="228600" lvl="0" indent="-228600" algn="l" rtl="0">
              <a:lnSpc>
                <a:spcPct val="90000"/>
              </a:lnSpc>
              <a:spcBef>
                <a:spcPts val="1000"/>
              </a:spcBef>
              <a:spcAft>
                <a:spcPts val="0"/>
              </a:spcAft>
              <a:buClr>
                <a:schemeClr val="accent1"/>
              </a:buClr>
              <a:buSzPts val="2100"/>
              <a:buChar char="•"/>
            </a:pPr>
            <a:r>
              <a:rPr lang="en-GB" sz="2100" dirty="0"/>
              <a:t>Dedicated child labour coordination </a:t>
            </a:r>
            <a:endParaRPr dirty="0"/>
          </a:p>
          <a:p>
            <a:pPr marL="228600" lvl="0" indent="-228600" algn="l" rtl="0">
              <a:lnSpc>
                <a:spcPct val="90000"/>
              </a:lnSpc>
              <a:spcBef>
                <a:spcPts val="1000"/>
              </a:spcBef>
              <a:spcAft>
                <a:spcPts val="0"/>
              </a:spcAft>
              <a:buClr>
                <a:schemeClr val="accent1"/>
              </a:buClr>
              <a:buSzPts val="2100"/>
              <a:buChar char="•"/>
            </a:pPr>
            <a:r>
              <a:rPr lang="en-GB" sz="2100" dirty="0"/>
              <a:t>Integrated programming </a:t>
            </a:r>
            <a:endParaRPr dirty="0"/>
          </a:p>
        </p:txBody>
      </p:sp>
      <p:sp>
        <p:nvSpPr>
          <p:cNvPr id="404" name="Google Shape;404;p18"/>
          <p:cNvSpPr txBox="1">
            <a:spLocks noGrp="1"/>
          </p:cNvSpPr>
          <p:nvPr>
            <p:ph type="body" idx="1"/>
          </p:nvPr>
        </p:nvSpPr>
        <p:spPr>
          <a:xfrm>
            <a:off x="249621" y="1804194"/>
            <a:ext cx="3720954" cy="79759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2800"/>
              <a:buNone/>
            </a:pPr>
            <a:r>
              <a:rPr lang="en-GB"/>
              <a:t>Develop education strategies for child labour</a:t>
            </a:r>
            <a:endParaRPr/>
          </a:p>
        </p:txBody>
      </p:sp>
      <p:sp>
        <p:nvSpPr>
          <p:cNvPr id="405" name="Google Shape;405;p18"/>
          <p:cNvSpPr txBox="1"/>
          <p:nvPr/>
        </p:nvSpPr>
        <p:spPr>
          <a:xfrm>
            <a:off x="4404710" y="1804194"/>
            <a:ext cx="3871601" cy="139938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1"/>
              </a:buClr>
              <a:buSzPts val="2800"/>
              <a:buFont typeface="Arial"/>
              <a:buNone/>
            </a:pPr>
            <a:r>
              <a:rPr lang="en-GB" sz="2800" b="1" i="0" u="none" strike="noStrike" cap="none">
                <a:solidFill>
                  <a:schemeClr val="accent1"/>
                </a:solidFill>
                <a:latin typeface="Helvetica Neue"/>
                <a:ea typeface="Helvetica Neue"/>
                <a:cs typeface="Helvetica Neue"/>
                <a:sym typeface="Helvetica Neue"/>
              </a:rPr>
              <a:t>Collaborate with social welfare/child protection </a:t>
            </a:r>
            <a:endParaRPr sz="1400" b="0" i="0" u="none" strike="noStrike" cap="none">
              <a:solidFill>
                <a:srgbClr val="000000"/>
              </a:solidFill>
              <a:latin typeface="Arial"/>
              <a:ea typeface="Arial"/>
              <a:cs typeface="Arial"/>
              <a:sym typeface="Arial"/>
            </a:endParaRPr>
          </a:p>
        </p:txBody>
      </p:sp>
      <p:cxnSp>
        <p:nvCxnSpPr>
          <p:cNvPr id="406" name="Google Shape;406;p18"/>
          <p:cNvCxnSpPr/>
          <p:nvPr/>
        </p:nvCxnSpPr>
        <p:spPr>
          <a:xfrm>
            <a:off x="3970576" y="3203575"/>
            <a:ext cx="0" cy="3127254"/>
          </a:xfrm>
          <a:prstGeom prst="straightConnector1">
            <a:avLst/>
          </a:prstGeom>
          <a:noFill/>
          <a:ln w="9525" cap="flat" cmpd="sng">
            <a:solidFill>
              <a:srgbClr val="A5A5A5"/>
            </a:solidFill>
            <a:prstDash val="solid"/>
            <a:miter lim="800000"/>
            <a:headEnd type="none" w="sm" len="sm"/>
            <a:tailEnd type="none" w="sm" len="sm"/>
          </a:ln>
        </p:spPr>
      </p:cxnSp>
      <p:cxnSp>
        <p:nvCxnSpPr>
          <p:cNvPr id="407" name="Google Shape;407;p18"/>
          <p:cNvCxnSpPr/>
          <p:nvPr/>
        </p:nvCxnSpPr>
        <p:spPr>
          <a:xfrm>
            <a:off x="8310739" y="3128963"/>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408" name="Google Shape;408;p18"/>
          <p:cNvSpPr txBox="1"/>
          <p:nvPr/>
        </p:nvSpPr>
        <p:spPr>
          <a:xfrm>
            <a:off x="4058156" y="3203575"/>
            <a:ext cx="4163267" cy="3729037"/>
          </a:xfrm>
          <a:prstGeom prst="rect">
            <a:avLst/>
          </a:prstGeom>
          <a:noFill/>
          <a:ln>
            <a:noFill/>
          </a:ln>
        </p:spPr>
        <p:txBody>
          <a:bodyPr spcFirstLastPara="1" wrap="square" lIns="91425" tIns="45700" rIns="91425" bIns="45700" anchor="t" anchorCtr="0">
            <a:normAutofit fontScale="92500" lnSpcReduction="10000"/>
          </a:bodyPr>
          <a:lstStyle/>
          <a:p>
            <a:pPr marL="228600" marR="0" lvl="0" indent="-228631" algn="l" rtl="0">
              <a:lnSpc>
                <a:spcPct val="90000"/>
              </a:lnSpc>
              <a:spcBef>
                <a:spcPts val="0"/>
              </a:spcBef>
              <a:spcAft>
                <a:spcPts val="0"/>
              </a:spcAft>
              <a:buClr>
                <a:schemeClr val="accent1"/>
              </a:buClr>
              <a:buSzPct val="100000"/>
              <a:buFont typeface="Arial"/>
              <a:buChar char="•"/>
            </a:pPr>
            <a:r>
              <a:rPr lang="en-GB" sz="2300" b="0" i="0" u="none" strike="noStrike" cap="none" dirty="0">
                <a:solidFill>
                  <a:schemeClr val="dk1"/>
                </a:solidFill>
                <a:latin typeface="Helvetica Neue"/>
                <a:ea typeface="Helvetica Neue"/>
                <a:cs typeface="Helvetica Neue"/>
                <a:sym typeface="Helvetica Neue"/>
              </a:rPr>
              <a:t>Develop joint strategies (children out-of-school/in child labour)</a:t>
            </a:r>
            <a:endParaRPr sz="1400" b="0" i="0" u="none" strike="noStrike" cap="none" dirty="0">
              <a:solidFill>
                <a:srgbClr val="000000"/>
              </a:solidFill>
              <a:latin typeface="Arial"/>
              <a:ea typeface="Arial"/>
              <a:cs typeface="Arial"/>
              <a:sym typeface="Arial"/>
            </a:endParaRPr>
          </a:p>
          <a:p>
            <a:pPr marL="228600" marR="0" lvl="0" indent="-228631" algn="l" rtl="0">
              <a:lnSpc>
                <a:spcPct val="90000"/>
              </a:lnSpc>
              <a:spcBef>
                <a:spcPts val="1000"/>
              </a:spcBef>
              <a:spcAft>
                <a:spcPts val="0"/>
              </a:spcAft>
              <a:buClr>
                <a:schemeClr val="accent1"/>
              </a:buClr>
              <a:buSzPct val="100000"/>
              <a:buFont typeface="Arial"/>
              <a:buChar char="•"/>
            </a:pPr>
            <a:r>
              <a:rPr lang="en-GB" sz="2300" b="0" i="0" u="none" strike="noStrike" cap="none" dirty="0">
                <a:solidFill>
                  <a:schemeClr val="dk1"/>
                </a:solidFill>
                <a:latin typeface="Helvetica Neue"/>
                <a:ea typeface="Helvetica Neue"/>
                <a:cs typeface="Helvetica Neue"/>
                <a:sym typeface="Helvetica Neue"/>
              </a:rPr>
              <a:t>Strategies to reach “hard-to-reach</a:t>
            </a:r>
            <a:r>
              <a:rPr lang="en-GB" sz="2300" dirty="0">
                <a:solidFill>
                  <a:schemeClr val="dk1"/>
                </a:solidFill>
                <a:latin typeface="Helvetica Neue"/>
                <a:ea typeface="Helvetica Neue"/>
                <a:cs typeface="Helvetica Neue"/>
                <a:sym typeface="Helvetica Neue"/>
              </a:rPr>
              <a:t>”</a:t>
            </a:r>
            <a:r>
              <a:rPr lang="en-GB" sz="2300" b="0" i="0" u="none" strike="noStrike" cap="none" dirty="0">
                <a:solidFill>
                  <a:schemeClr val="dk1"/>
                </a:solidFill>
                <a:latin typeface="Helvetica Neue"/>
                <a:ea typeface="Helvetica Neue"/>
                <a:cs typeface="Helvetica Neue"/>
                <a:sym typeface="Helvetica Neue"/>
              </a:rPr>
              <a:t> children</a:t>
            </a:r>
            <a:endParaRPr sz="1400" b="0" i="0" u="none" strike="noStrike" cap="none" dirty="0">
              <a:solidFill>
                <a:srgbClr val="000000"/>
              </a:solidFill>
              <a:latin typeface="Arial"/>
              <a:ea typeface="Arial"/>
              <a:cs typeface="Arial"/>
              <a:sym typeface="Arial"/>
            </a:endParaRPr>
          </a:p>
          <a:p>
            <a:pPr marL="228600" marR="0" lvl="0" indent="-228631" algn="l" rtl="0">
              <a:lnSpc>
                <a:spcPct val="90000"/>
              </a:lnSpc>
              <a:spcBef>
                <a:spcPts val="1000"/>
              </a:spcBef>
              <a:spcAft>
                <a:spcPts val="0"/>
              </a:spcAft>
              <a:buClr>
                <a:schemeClr val="accent1"/>
              </a:buClr>
              <a:buSzPct val="100000"/>
              <a:buFont typeface="Arial"/>
              <a:buChar char="•"/>
            </a:pPr>
            <a:r>
              <a:rPr lang="en-GB" sz="2300" b="0" i="0" u="none" strike="noStrike" cap="none" dirty="0">
                <a:solidFill>
                  <a:schemeClr val="dk1"/>
                </a:solidFill>
                <a:latin typeface="Helvetica Neue"/>
                <a:ea typeface="Helvetica Neue"/>
                <a:cs typeface="Helvetica Neue"/>
                <a:sym typeface="Helvetica Neue"/>
              </a:rPr>
              <a:t>Mobilisation &amp; awareness campaigns</a:t>
            </a:r>
            <a:endParaRPr sz="1400" b="0" i="0" u="none" strike="noStrike" cap="none" dirty="0">
              <a:solidFill>
                <a:srgbClr val="000000"/>
              </a:solidFill>
              <a:latin typeface="Arial"/>
              <a:ea typeface="Arial"/>
              <a:cs typeface="Arial"/>
              <a:sym typeface="Arial"/>
            </a:endParaRPr>
          </a:p>
          <a:p>
            <a:pPr marL="228600" marR="0" lvl="0" indent="-228631" algn="l" rtl="0">
              <a:lnSpc>
                <a:spcPct val="90000"/>
              </a:lnSpc>
              <a:spcBef>
                <a:spcPts val="1000"/>
              </a:spcBef>
              <a:spcAft>
                <a:spcPts val="0"/>
              </a:spcAft>
              <a:buClr>
                <a:schemeClr val="accent1"/>
              </a:buClr>
              <a:buSzPct val="100000"/>
              <a:buFont typeface="Arial"/>
              <a:buChar char="•"/>
            </a:pPr>
            <a:r>
              <a:rPr lang="en-GB" sz="2300" b="0" i="0" u="none" strike="noStrike" cap="none" dirty="0">
                <a:solidFill>
                  <a:schemeClr val="dk1"/>
                </a:solidFill>
                <a:latin typeface="Helvetica Neue"/>
                <a:ea typeface="Helvetica Neue"/>
                <a:cs typeface="Helvetica Neue"/>
                <a:sym typeface="Helvetica Neue"/>
              </a:rPr>
              <a:t>Re-integration of children from WFCL (joint programming)</a:t>
            </a:r>
            <a:endParaRPr sz="1400" b="0" i="0" u="none" strike="noStrike" cap="none" dirty="0">
              <a:solidFill>
                <a:srgbClr val="000000"/>
              </a:solidFill>
              <a:latin typeface="Arial"/>
              <a:ea typeface="Arial"/>
              <a:cs typeface="Arial"/>
              <a:sym typeface="Arial"/>
            </a:endParaRPr>
          </a:p>
          <a:p>
            <a:pPr marL="228600" marR="0" lvl="0" indent="-228631" algn="l" rtl="0">
              <a:lnSpc>
                <a:spcPct val="90000"/>
              </a:lnSpc>
              <a:spcBef>
                <a:spcPts val="1000"/>
              </a:spcBef>
              <a:spcAft>
                <a:spcPts val="0"/>
              </a:spcAft>
              <a:buClr>
                <a:schemeClr val="accent1"/>
              </a:buClr>
              <a:buSzPct val="100000"/>
              <a:buFont typeface="Arial"/>
              <a:buChar char="•"/>
            </a:pPr>
            <a:r>
              <a:rPr lang="en-GB" sz="2300" b="0" i="0" u="none" strike="noStrike" cap="none" dirty="0">
                <a:solidFill>
                  <a:schemeClr val="dk1"/>
                </a:solidFill>
                <a:latin typeface="Helvetica Neue"/>
                <a:ea typeface="Helvetica Neue"/>
                <a:cs typeface="Helvetica Neue"/>
                <a:sym typeface="Helvetica Neue"/>
              </a:rPr>
              <a:t>Establish referral pathways (at-risk/WFCL/Combine/ Monitoring) </a:t>
            </a:r>
            <a:endParaRPr sz="1400" b="0" i="0" u="none" strike="noStrike" cap="none" dirty="0">
              <a:solidFill>
                <a:srgbClr val="000000"/>
              </a:solidFill>
              <a:latin typeface="Arial"/>
              <a:ea typeface="Arial"/>
              <a:cs typeface="Arial"/>
              <a:sym typeface="Arial"/>
            </a:endParaRPr>
          </a:p>
          <a:p>
            <a:pPr marL="228600" marR="0" lvl="0" indent="-99377" algn="l" rtl="0">
              <a:lnSpc>
                <a:spcPct val="90000"/>
              </a:lnSpc>
              <a:spcBef>
                <a:spcPts val="1000"/>
              </a:spcBef>
              <a:spcAft>
                <a:spcPts val="0"/>
              </a:spcAft>
              <a:buClr>
                <a:schemeClr val="accent1"/>
              </a:buClr>
              <a:buSzPct val="100000"/>
              <a:buFont typeface="Arial"/>
              <a:buNone/>
            </a:pPr>
            <a:endParaRPr sz="2200" b="0" i="0" u="none" strike="noStrike" cap="none" dirty="0">
              <a:solidFill>
                <a:schemeClr val="dk1"/>
              </a:solidFill>
              <a:latin typeface="Helvetica Neue"/>
              <a:ea typeface="Helvetica Neue"/>
              <a:cs typeface="Helvetica Neue"/>
              <a:sym typeface="Helvetica Neue"/>
            </a:endParaRPr>
          </a:p>
        </p:txBody>
      </p:sp>
      <p:sp>
        <p:nvSpPr>
          <p:cNvPr id="409" name="Google Shape;409;p18"/>
          <p:cNvSpPr txBox="1"/>
          <p:nvPr/>
        </p:nvSpPr>
        <p:spPr>
          <a:xfrm>
            <a:off x="8619369" y="1804194"/>
            <a:ext cx="3323010" cy="139938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1"/>
              </a:buClr>
              <a:buSzPts val="2800"/>
              <a:buFont typeface="Arial"/>
              <a:buNone/>
            </a:pPr>
            <a:r>
              <a:rPr lang="en-GB" sz="2800" b="1" i="0" u="none" strike="noStrike" cap="none">
                <a:solidFill>
                  <a:schemeClr val="accent1"/>
                </a:solidFill>
                <a:latin typeface="Helvetica Neue"/>
                <a:ea typeface="Helvetica Neue"/>
                <a:cs typeface="Helvetica Neue"/>
                <a:sym typeface="Helvetica Neue"/>
              </a:rPr>
              <a:t>Advocate with donors for education funding </a:t>
            </a:r>
            <a:endParaRPr sz="1400" b="0" i="0" u="none" strike="noStrike" cap="none">
              <a:solidFill>
                <a:srgbClr val="000000"/>
              </a:solidFill>
              <a:latin typeface="Arial"/>
              <a:ea typeface="Arial"/>
              <a:cs typeface="Arial"/>
              <a:sym typeface="Arial"/>
            </a:endParaRPr>
          </a:p>
        </p:txBody>
      </p:sp>
      <p:sp>
        <p:nvSpPr>
          <p:cNvPr id="410" name="Google Shape;410;p18"/>
          <p:cNvSpPr txBox="1"/>
          <p:nvPr/>
        </p:nvSpPr>
        <p:spPr>
          <a:xfrm>
            <a:off x="8567977" y="3205880"/>
            <a:ext cx="3669565" cy="3729037"/>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accent1"/>
              </a:buClr>
              <a:buSzPts val="2100"/>
              <a:buFont typeface="Arial"/>
              <a:buChar char="•"/>
            </a:pPr>
            <a:r>
              <a:rPr lang="en-GB" sz="2100" b="0" i="0" u="none" strike="noStrike" cap="none" dirty="0">
                <a:solidFill>
                  <a:schemeClr val="dk1"/>
                </a:solidFill>
                <a:latin typeface="Helvetica Neue"/>
                <a:ea typeface="Helvetica Neue"/>
                <a:cs typeface="Helvetica Neue"/>
                <a:sym typeface="Helvetica Neue"/>
              </a:rPr>
              <a:t>Provide evidence on linkages between education &amp; CL, needs, and good practice in education </a:t>
            </a:r>
            <a:endParaRPr sz="1400" b="0" i="0" u="none" strike="noStrike" cap="none" dirty="0">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accent1"/>
              </a:buClr>
              <a:buSzPts val="2100"/>
              <a:buFont typeface="Arial"/>
              <a:buChar char="•"/>
            </a:pPr>
            <a:r>
              <a:rPr lang="en-GB" sz="2100" b="0" i="0" u="none" strike="noStrike" cap="none" dirty="0">
                <a:solidFill>
                  <a:schemeClr val="dk1"/>
                </a:solidFill>
                <a:latin typeface="Helvetica Neue"/>
                <a:ea typeface="Helvetica Neue"/>
                <a:cs typeface="Helvetica Neue"/>
                <a:sym typeface="Helvetica Neue"/>
              </a:rPr>
              <a:t>Prioritise funding for secondary education and other opportunities for adolescents and out-of-school children </a:t>
            </a:r>
            <a:endParaRPr sz="1400" b="0" i="0" u="none" strike="noStrike" cap="none" dirty="0">
              <a:solidFill>
                <a:srgbClr val="000000"/>
              </a:solidFill>
              <a:latin typeface="Arial"/>
              <a:ea typeface="Arial"/>
              <a:cs typeface="Arial"/>
              <a:sym typeface="Arial"/>
            </a:endParaRPr>
          </a:p>
          <a:p>
            <a:pPr marL="228600" marR="0" lvl="0" indent="-76200" algn="l" rtl="0">
              <a:lnSpc>
                <a:spcPct val="90000"/>
              </a:lnSpc>
              <a:spcBef>
                <a:spcPts val="1000"/>
              </a:spcBef>
              <a:spcAft>
                <a:spcPts val="0"/>
              </a:spcAft>
              <a:buClr>
                <a:schemeClr val="accent1"/>
              </a:buClr>
              <a:buSzPts val="2400"/>
              <a:buFont typeface="Arial"/>
              <a:buNone/>
            </a:pPr>
            <a:endParaRPr sz="2400" b="0" i="0" u="none" strike="noStrike" cap="none" dirty="0">
              <a:solidFill>
                <a:schemeClr val="dk1"/>
              </a:solidFill>
              <a:latin typeface="Helvetica Neue"/>
              <a:ea typeface="Helvetica Neue"/>
              <a:cs typeface="Helvetica Neue"/>
              <a:sym typeface="Helvetica Neue"/>
            </a:endParaRPr>
          </a:p>
        </p:txBody>
      </p:sp>
      <p:pic>
        <p:nvPicPr>
          <p:cNvPr id="411" name="Google Shape;411;p18" descr="Logo, company name&#10;&#10;Description automatically generated"/>
          <p:cNvPicPr preferRelativeResize="0"/>
          <p:nvPr/>
        </p:nvPicPr>
        <p:blipFill rotWithShape="1">
          <a:blip r:embed="rId3">
            <a:alphaModFix/>
          </a:blip>
          <a:srcRect/>
          <a:stretch/>
        </p:blipFill>
        <p:spPr>
          <a:xfrm>
            <a:off x="9824309" y="-33668"/>
            <a:ext cx="2309257" cy="182060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19"/>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3"/>
              </a:buClr>
              <a:buSzPts val="3600"/>
              <a:buFont typeface="Helvetica Neue"/>
              <a:buNone/>
            </a:pPr>
            <a:r>
              <a:rPr lang="en-GB"/>
              <a:t>FOUNDATIONS: ANALYSIS</a:t>
            </a:r>
            <a:endParaRPr/>
          </a:p>
        </p:txBody>
      </p:sp>
      <p:sp>
        <p:nvSpPr>
          <p:cNvPr id="418" name="Google Shape;418;p19"/>
          <p:cNvSpPr txBox="1">
            <a:spLocks noGrp="1"/>
          </p:cNvSpPr>
          <p:nvPr>
            <p:ph type="body" idx="2"/>
          </p:nvPr>
        </p:nvSpPr>
        <p:spPr>
          <a:xfrm>
            <a:off x="656023" y="2008086"/>
            <a:ext cx="10936209" cy="4484789"/>
          </a:xfrm>
          <a:prstGeom prst="rect">
            <a:avLst/>
          </a:prstGeom>
          <a:noFill/>
          <a:ln>
            <a:noFill/>
          </a:ln>
        </p:spPr>
        <p:txBody>
          <a:bodyPr spcFirstLastPara="1" wrap="square" lIns="91425" tIns="45700" rIns="91425" bIns="45700" anchor="t" anchorCtr="0">
            <a:noAutofit/>
          </a:bodyPr>
          <a:lstStyle/>
          <a:p>
            <a:pPr marL="374650" lvl="0" indent="-374650" algn="l" rtl="0">
              <a:lnSpc>
                <a:spcPct val="90000"/>
              </a:lnSpc>
              <a:spcBef>
                <a:spcPts val="0"/>
              </a:spcBef>
              <a:spcAft>
                <a:spcPts val="0"/>
              </a:spcAft>
              <a:buSzPts val="2400"/>
              <a:buChar char="•"/>
            </a:pPr>
            <a:r>
              <a:rPr lang="en-GB" sz="2400" dirty="0"/>
              <a:t>Integrate child labour in education assessments </a:t>
            </a:r>
            <a:endParaRPr dirty="0"/>
          </a:p>
          <a:p>
            <a:pPr marL="374650" lvl="0" indent="-374650" algn="l" rtl="0">
              <a:lnSpc>
                <a:spcPct val="90000"/>
              </a:lnSpc>
              <a:spcBef>
                <a:spcPts val="1000"/>
              </a:spcBef>
              <a:spcAft>
                <a:spcPts val="0"/>
              </a:spcAft>
              <a:buSzPts val="2400"/>
              <a:buChar char="•"/>
            </a:pPr>
            <a:r>
              <a:rPr lang="en-GB" sz="2400" dirty="0"/>
              <a:t>Promote sex and age disaggregated data </a:t>
            </a:r>
            <a:endParaRPr dirty="0"/>
          </a:p>
          <a:p>
            <a:pPr marL="374650" lvl="0" indent="-374650" algn="l" rtl="0">
              <a:lnSpc>
                <a:spcPct val="90000"/>
              </a:lnSpc>
              <a:spcBef>
                <a:spcPts val="1000"/>
              </a:spcBef>
              <a:spcAft>
                <a:spcPts val="0"/>
              </a:spcAft>
              <a:buSzPts val="2400"/>
              <a:buChar char="•"/>
            </a:pPr>
            <a:r>
              <a:rPr lang="en-GB" sz="2400" dirty="0"/>
              <a:t>Involve other sectors in education needs analysis and response planning for children out-of-school, combining work, in child labour, and WFCL</a:t>
            </a:r>
            <a:endParaRPr dirty="0"/>
          </a:p>
          <a:p>
            <a:pPr marL="374650" lvl="0" indent="-374650" algn="l" rtl="0">
              <a:lnSpc>
                <a:spcPct val="90000"/>
              </a:lnSpc>
              <a:spcBef>
                <a:spcPts val="1000"/>
              </a:spcBef>
              <a:spcAft>
                <a:spcPts val="0"/>
              </a:spcAft>
              <a:buSzPts val="2400"/>
              <a:buChar char="•"/>
            </a:pPr>
            <a:r>
              <a:rPr lang="en-GB" sz="2400" dirty="0"/>
              <a:t>Consider extending CLM in schools </a:t>
            </a:r>
            <a:endParaRPr dirty="0"/>
          </a:p>
          <a:p>
            <a:pPr marL="374650" lvl="0" indent="-374650" algn="l" rtl="0">
              <a:lnSpc>
                <a:spcPct val="90000"/>
              </a:lnSpc>
              <a:spcBef>
                <a:spcPts val="1000"/>
              </a:spcBef>
              <a:spcAft>
                <a:spcPts val="0"/>
              </a:spcAft>
              <a:buSzPts val="2400"/>
              <a:buChar char="•"/>
            </a:pPr>
            <a:r>
              <a:rPr lang="en-GB" sz="2400" dirty="0"/>
              <a:t>Strengthen national/sub-national education monitoring systems, identify and track children at-risk/in child labour</a:t>
            </a:r>
            <a:endParaRPr dirty="0"/>
          </a:p>
          <a:p>
            <a:pPr marL="374650" lvl="0" indent="-374650" algn="l" rtl="0">
              <a:lnSpc>
                <a:spcPct val="90000"/>
              </a:lnSpc>
              <a:spcBef>
                <a:spcPts val="1000"/>
              </a:spcBef>
              <a:spcAft>
                <a:spcPts val="0"/>
              </a:spcAft>
              <a:buSzPts val="2400"/>
              <a:buChar char="•"/>
            </a:pPr>
            <a:r>
              <a:rPr lang="en-GB" sz="2400" dirty="0"/>
              <a:t>Include child labour indicators in evaluations </a:t>
            </a:r>
            <a:endParaRPr dirty="0"/>
          </a:p>
          <a:p>
            <a:pPr marL="228600" lvl="0" indent="-76200" algn="l" rtl="0">
              <a:lnSpc>
                <a:spcPct val="90000"/>
              </a:lnSpc>
              <a:spcBef>
                <a:spcPts val="1000"/>
              </a:spcBef>
              <a:spcAft>
                <a:spcPts val="0"/>
              </a:spcAft>
              <a:buClr>
                <a:schemeClr val="accent1"/>
              </a:buClr>
              <a:buSzPts val="2400"/>
              <a:buNone/>
            </a:pPr>
            <a:endParaRPr sz="2400" dirty="0"/>
          </a:p>
          <a:p>
            <a:pPr marL="228600" lvl="0" indent="-76200" algn="l" rtl="0">
              <a:lnSpc>
                <a:spcPct val="90000"/>
              </a:lnSpc>
              <a:spcBef>
                <a:spcPts val="1000"/>
              </a:spcBef>
              <a:spcAft>
                <a:spcPts val="0"/>
              </a:spcAft>
              <a:buClr>
                <a:schemeClr val="accent1"/>
              </a:buClr>
              <a:buSzPts val="2400"/>
              <a:buNone/>
            </a:pPr>
            <a:endParaRPr sz="2400" dirty="0"/>
          </a:p>
          <a:p>
            <a:pPr marL="228600" lvl="0" indent="-76200" algn="l" rtl="0">
              <a:lnSpc>
                <a:spcPct val="90000"/>
              </a:lnSpc>
              <a:spcBef>
                <a:spcPts val="1000"/>
              </a:spcBef>
              <a:spcAft>
                <a:spcPts val="0"/>
              </a:spcAft>
              <a:buClr>
                <a:schemeClr val="accent1"/>
              </a:buClr>
              <a:buSzPts val="2400"/>
              <a:buNone/>
            </a:pPr>
            <a:endParaRPr sz="2400" dirty="0"/>
          </a:p>
          <a:p>
            <a:pPr marL="228600" lvl="0" indent="-76200" algn="l" rtl="0">
              <a:lnSpc>
                <a:spcPct val="90000"/>
              </a:lnSpc>
              <a:spcBef>
                <a:spcPts val="1000"/>
              </a:spcBef>
              <a:spcAft>
                <a:spcPts val="0"/>
              </a:spcAft>
              <a:buClr>
                <a:schemeClr val="accent1"/>
              </a:buClr>
              <a:buSzPts val="2400"/>
              <a:buNone/>
            </a:pPr>
            <a:endParaRPr sz="2400" dirty="0"/>
          </a:p>
          <a:p>
            <a:pPr marL="228600" lvl="0" indent="-76200" algn="l" rtl="0">
              <a:lnSpc>
                <a:spcPct val="90000"/>
              </a:lnSpc>
              <a:spcBef>
                <a:spcPts val="1000"/>
              </a:spcBef>
              <a:spcAft>
                <a:spcPts val="0"/>
              </a:spcAft>
              <a:buClr>
                <a:schemeClr val="accent1"/>
              </a:buClr>
              <a:buSzPts val="2400"/>
              <a:buNone/>
            </a:pPr>
            <a:endParaRPr sz="2400" dirty="0"/>
          </a:p>
        </p:txBody>
      </p:sp>
      <p:pic>
        <p:nvPicPr>
          <p:cNvPr id="419" name="Google Shape;419;p19" descr="Logo, company name&#10;&#10;Description automatically generated"/>
          <p:cNvPicPr preferRelativeResize="0"/>
          <p:nvPr/>
        </p:nvPicPr>
        <p:blipFill rotWithShape="1">
          <a:blip r:embed="rId3">
            <a:alphaModFix/>
          </a:blip>
          <a:srcRect/>
          <a:stretch/>
        </p:blipFill>
        <p:spPr>
          <a:xfrm>
            <a:off x="9824309" y="-33668"/>
            <a:ext cx="2309257" cy="182060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
          <p:cNvSpPr txBox="1">
            <a:spLocks noGrp="1"/>
          </p:cNvSpPr>
          <p:nvPr>
            <p:ph type="body" idx="1"/>
          </p:nvPr>
        </p:nvSpPr>
        <p:spPr>
          <a:xfrm>
            <a:off x="1828007" y="1066801"/>
            <a:ext cx="8535987" cy="163783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2800"/>
              <a:buNone/>
            </a:pPr>
            <a:r>
              <a:rPr lang="en-GB"/>
              <a:t>SESSION 13: EDUCATION TO PREVENT AND RESPOND TO CHILD LABOUR </a:t>
            </a:r>
            <a:endParaRPr/>
          </a:p>
        </p:txBody>
      </p:sp>
      <p:sp>
        <p:nvSpPr>
          <p:cNvPr id="235" name="Google Shape;235;p2"/>
          <p:cNvSpPr txBox="1">
            <a:spLocks noGrp="1"/>
          </p:cNvSpPr>
          <p:nvPr>
            <p:ph type="body" idx="2"/>
          </p:nvPr>
        </p:nvSpPr>
        <p:spPr>
          <a:xfrm>
            <a:off x="1754188" y="3051922"/>
            <a:ext cx="8683625" cy="163783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Clr>
                <a:schemeClr val="lt1"/>
              </a:buClr>
              <a:buSzPts val="2800"/>
              <a:buNone/>
            </a:pPr>
            <a:r>
              <a:rPr lang="en-GB"/>
              <a:t>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20"/>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995C"/>
              </a:buClr>
              <a:buSzPts val="3600"/>
              <a:buFont typeface="Helvetica Neue"/>
              <a:buNone/>
            </a:pPr>
            <a:r>
              <a:rPr lang="en-GB">
                <a:solidFill>
                  <a:srgbClr val="70995C"/>
                </a:solidFill>
              </a:rPr>
              <a:t>ACCESS AND LEARNING ENVIRONMENT: EQUAL ACCESS</a:t>
            </a:r>
            <a:endParaRPr/>
          </a:p>
        </p:txBody>
      </p:sp>
      <p:grpSp>
        <p:nvGrpSpPr>
          <p:cNvPr id="426" name="Google Shape;426;p20"/>
          <p:cNvGrpSpPr/>
          <p:nvPr/>
        </p:nvGrpSpPr>
        <p:grpSpPr>
          <a:xfrm>
            <a:off x="1262318" y="1786934"/>
            <a:ext cx="9725797" cy="5071065"/>
            <a:chOff x="1203884" y="0"/>
            <a:chExt cx="9725797" cy="5071065"/>
          </a:xfrm>
        </p:grpSpPr>
        <p:sp>
          <p:nvSpPr>
            <p:cNvPr id="427" name="Google Shape;427;p20"/>
            <p:cNvSpPr/>
            <p:nvPr/>
          </p:nvSpPr>
          <p:spPr>
            <a:xfrm>
              <a:off x="2782381" y="2616670"/>
              <a:ext cx="1834285" cy="1575073"/>
            </a:xfrm>
            <a:prstGeom prst="hexagon">
              <a:avLst>
                <a:gd name="adj" fmla="val 25000"/>
                <a:gd name="vf" fmla="val 115470"/>
              </a:avLst>
            </a:prstGeom>
            <a:solidFill>
              <a:srgbClr val="70995C"/>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p20"/>
            <p:cNvSpPr txBox="1"/>
            <p:nvPr/>
          </p:nvSpPr>
          <p:spPr>
            <a:xfrm>
              <a:off x="3066494" y="2860634"/>
              <a:ext cx="1266059" cy="1087145"/>
            </a:xfrm>
            <a:prstGeom prst="rect">
              <a:avLst/>
            </a:prstGeom>
            <a:noFill/>
            <a:ln>
              <a:noFill/>
            </a:ln>
          </p:spPr>
          <p:txBody>
            <a:bodyPr spcFirstLastPara="1" wrap="square" lIns="0" tIns="20300" rIns="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GB" sz="1600" b="1" i="1" u="none" strike="noStrike" cap="none">
                  <a:solidFill>
                    <a:schemeClr val="lt1"/>
                  </a:solidFill>
                  <a:latin typeface="Calibri"/>
                  <a:ea typeface="Calibri"/>
                  <a:cs typeface="Calibri"/>
                  <a:sym typeface="Calibri"/>
                </a:rPr>
                <a:t>Admission, enrolment, retention </a:t>
              </a:r>
              <a:endParaRPr sz="1400" b="0" i="0" u="none" strike="noStrike" cap="none">
                <a:solidFill>
                  <a:srgbClr val="000000"/>
                </a:solidFill>
                <a:latin typeface="Arial"/>
                <a:ea typeface="Arial"/>
                <a:cs typeface="Arial"/>
                <a:sym typeface="Arial"/>
              </a:endParaRPr>
            </a:p>
          </p:txBody>
        </p:sp>
        <p:sp>
          <p:nvSpPr>
            <p:cNvPr id="429" name="Google Shape;429;p20"/>
            <p:cNvSpPr/>
            <p:nvPr/>
          </p:nvSpPr>
          <p:spPr>
            <a:xfrm>
              <a:off x="2826147" y="3321041"/>
              <a:ext cx="213967" cy="184586"/>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20"/>
            <p:cNvSpPr/>
            <p:nvPr/>
          </p:nvSpPr>
          <p:spPr>
            <a:xfrm>
              <a:off x="1203884" y="1745968"/>
              <a:ext cx="1834285" cy="1575073"/>
            </a:xfrm>
            <a:prstGeom prst="hexagon">
              <a:avLst>
                <a:gd name="adj" fmla="val 25000"/>
                <a:gd name="vf" fmla="val 115470"/>
              </a:avLst>
            </a:prstGeom>
            <a:solidFill>
              <a:schemeClr val="lt1">
                <a:alpha val="89411"/>
              </a:schemeClr>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p20"/>
            <p:cNvSpPr/>
            <p:nvPr/>
          </p:nvSpPr>
          <p:spPr>
            <a:xfrm>
              <a:off x="2460457" y="3112113"/>
              <a:ext cx="213967" cy="184586"/>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p20"/>
            <p:cNvSpPr/>
            <p:nvPr/>
          </p:nvSpPr>
          <p:spPr>
            <a:xfrm>
              <a:off x="4360878" y="1741404"/>
              <a:ext cx="1834285" cy="1575073"/>
            </a:xfrm>
            <a:prstGeom prst="hexagon">
              <a:avLst>
                <a:gd name="adj" fmla="val 25000"/>
                <a:gd name="vf" fmla="val 115470"/>
              </a:avLst>
            </a:prstGeom>
            <a:solidFill>
              <a:srgbClr val="35B2B4"/>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20"/>
            <p:cNvSpPr txBox="1"/>
            <p:nvPr/>
          </p:nvSpPr>
          <p:spPr>
            <a:xfrm>
              <a:off x="4644991" y="1985368"/>
              <a:ext cx="1266059" cy="1087145"/>
            </a:xfrm>
            <a:prstGeom prst="rect">
              <a:avLst/>
            </a:prstGeom>
            <a:noFill/>
            <a:ln>
              <a:noFill/>
            </a:ln>
          </p:spPr>
          <p:txBody>
            <a:bodyPr spcFirstLastPara="1" wrap="square" lIns="0" tIns="20300" rIns="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GB" sz="1600" b="1" i="1" u="none" strike="noStrike" cap="none">
                  <a:solidFill>
                    <a:schemeClr val="lt1"/>
                  </a:solidFill>
                  <a:latin typeface="Calibri"/>
                  <a:ea typeface="Calibri"/>
                  <a:cs typeface="Calibri"/>
                  <a:sym typeface="Calibri"/>
                </a:rPr>
                <a:t>Specific strategies for children removed from WFCL</a:t>
              </a:r>
              <a:endParaRPr sz="1400" b="0" i="0" u="none" strike="noStrike" cap="none">
                <a:solidFill>
                  <a:srgbClr val="000000"/>
                </a:solidFill>
                <a:latin typeface="Arial"/>
                <a:ea typeface="Arial"/>
                <a:cs typeface="Arial"/>
                <a:sym typeface="Arial"/>
              </a:endParaRPr>
            </a:p>
          </p:txBody>
        </p:sp>
        <p:sp>
          <p:nvSpPr>
            <p:cNvPr id="434" name="Google Shape;434;p20"/>
            <p:cNvSpPr/>
            <p:nvPr/>
          </p:nvSpPr>
          <p:spPr>
            <a:xfrm>
              <a:off x="5623286" y="3103492"/>
              <a:ext cx="213967" cy="184586"/>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p20"/>
            <p:cNvSpPr/>
            <p:nvPr/>
          </p:nvSpPr>
          <p:spPr>
            <a:xfrm>
              <a:off x="5959093" y="2644782"/>
              <a:ext cx="1834285" cy="1575073"/>
            </a:xfrm>
            <a:prstGeom prst="hexagon">
              <a:avLst>
                <a:gd name="adj" fmla="val 25000"/>
                <a:gd name="vf" fmla="val 115470"/>
              </a:avLst>
            </a:prstGeom>
            <a:solidFill>
              <a:schemeClr val="lt1">
                <a:alpha val="89411"/>
              </a:schemeClr>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20"/>
            <p:cNvSpPr/>
            <p:nvPr/>
          </p:nvSpPr>
          <p:spPr>
            <a:xfrm>
              <a:off x="5983141" y="3314448"/>
              <a:ext cx="213967" cy="184586"/>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p20"/>
            <p:cNvSpPr/>
            <p:nvPr/>
          </p:nvSpPr>
          <p:spPr>
            <a:xfrm>
              <a:off x="2782381" y="875773"/>
              <a:ext cx="1834285" cy="1575073"/>
            </a:xfrm>
            <a:prstGeom prst="hexagon">
              <a:avLst>
                <a:gd name="adj" fmla="val 25000"/>
                <a:gd name="vf" fmla="val 115470"/>
              </a:avLst>
            </a:prstGeom>
            <a:solidFill>
              <a:srgbClr val="405E79"/>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20"/>
            <p:cNvSpPr txBox="1"/>
            <p:nvPr/>
          </p:nvSpPr>
          <p:spPr>
            <a:xfrm>
              <a:off x="3066494" y="1119737"/>
              <a:ext cx="1266059" cy="1087145"/>
            </a:xfrm>
            <a:prstGeom prst="rect">
              <a:avLst/>
            </a:prstGeom>
            <a:noFill/>
            <a:ln>
              <a:noFill/>
            </a:ln>
          </p:spPr>
          <p:txBody>
            <a:bodyPr spcFirstLastPara="1" wrap="square" lIns="0" tIns="20300" rIns="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GB" sz="1600" b="1" i="1" u="none" strike="noStrike" cap="none">
                  <a:solidFill>
                    <a:schemeClr val="lt1"/>
                  </a:solidFill>
                  <a:latin typeface="Calibri"/>
                  <a:ea typeface="Calibri"/>
                  <a:cs typeface="Calibri"/>
                  <a:sym typeface="Calibri"/>
                </a:rPr>
                <a:t>Specific strategies for children in or at-risk </a:t>
              </a:r>
              <a:endParaRPr sz="1400" b="0" i="0" u="none" strike="noStrike" cap="none">
                <a:solidFill>
                  <a:srgbClr val="000000"/>
                </a:solidFill>
                <a:latin typeface="Arial"/>
                <a:ea typeface="Arial"/>
                <a:cs typeface="Arial"/>
                <a:sym typeface="Arial"/>
              </a:endParaRPr>
            </a:p>
          </p:txBody>
        </p:sp>
        <p:sp>
          <p:nvSpPr>
            <p:cNvPr id="439" name="Google Shape;439;p20"/>
            <p:cNvSpPr/>
            <p:nvPr/>
          </p:nvSpPr>
          <p:spPr>
            <a:xfrm>
              <a:off x="4038954" y="905692"/>
              <a:ext cx="213967" cy="184586"/>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p20"/>
            <p:cNvSpPr/>
            <p:nvPr/>
          </p:nvSpPr>
          <p:spPr>
            <a:xfrm>
              <a:off x="4360878" y="0"/>
              <a:ext cx="1834285" cy="1575073"/>
            </a:xfrm>
            <a:prstGeom prst="hexagon">
              <a:avLst>
                <a:gd name="adj" fmla="val 25000"/>
                <a:gd name="vf" fmla="val 115470"/>
              </a:avLst>
            </a:prstGeom>
            <a:solidFill>
              <a:schemeClr val="lt1">
                <a:alpha val="89411"/>
              </a:schemeClr>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20"/>
            <p:cNvSpPr/>
            <p:nvPr/>
          </p:nvSpPr>
          <p:spPr>
            <a:xfrm>
              <a:off x="4412424" y="697778"/>
              <a:ext cx="213967" cy="184586"/>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20"/>
            <p:cNvSpPr/>
            <p:nvPr/>
          </p:nvSpPr>
          <p:spPr>
            <a:xfrm>
              <a:off x="5938402" y="872223"/>
              <a:ext cx="1834285" cy="1575073"/>
            </a:xfrm>
            <a:prstGeom prst="hexagon">
              <a:avLst>
                <a:gd name="adj" fmla="val 25000"/>
                <a:gd name="vf" fmla="val 115470"/>
              </a:avLst>
            </a:prstGeom>
            <a:solidFill>
              <a:srgbClr val="95CD7A"/>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20"/>
            <p:cNvSpPr txBox="1"/>
            <p:nvPr/>
          </p:nvSpPr>
          <p:spPr>
            <a:xfrm>
              <a:off x="6222515" y="1116187"/>
              <a:ext cx="1266059" cy="1087145"/>
            </a:xfrm>
            <a:prstGeom prst="rect">
              <a:avLst/>
            </a:prstGeom>
            <a:noFill/>
            <a:ln>
              <a:noFill/>
            </a:ln>
          </p:spPr>
          <p:txBody>
            <a:bodyPr spcFirstLastPara="1" wrap="square" lIns="0" tIns="20300" rIns="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GB" sz="1600" b="1" i="1" u="none" strike="noStrike" cap="none">
                  <a:solidFill>
                    <a:schemeClr val="lt1"/>
                  </a:solidFill>
                  <a:latin typeface="Calibri"/>
                  <a:ea typeface="Calibri"/>
                  <a:cs typeface="Calibri"/>
                  <a:sym typeface="Calibri"/>
                </a:rPr>
                <a:t>Create pathways for out-of-school children to reintegrate</a:t>
              </a:r>
              <a:endParaRPr sz="1400" b="0" i="0" u="none" strike="noStrike" cap="none">
                <a:solidFill>
                  <a:srgbClr val="000000"/>
                </a:solidFill>
                <a:latin typeface="Arial"/>
                <a:ea typeface="Arial"/>
                <a:cs typeface="Arial"/>
                <a:sym typeface="Arial"/>
              </a:endParaRPr>
            </a:p>
          </p:txBody>
        </p:sp>
        <p:sp>
          <p:nvSpPr>
            <p:cNvPr id="444" name="Google Shape;444;p20"/>
            <p:cNvSpPr/>
            <p:nvPr/>
          </p:nvSpPr>
          <p:spPr>
            <a:xfrm>
              <a:off x="7525652" y="1570002"/>
              <a:ext cx="213967" cy="184586"/>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p20"/>
            <p:cNvSpPr/>
            <p:nvPr/>
          </p:nvSpPr>
          <p:spPr>
            <a:xfrm>
              <a:off x="7516899" y="1757631"/>
              <a:ext cx="1834285" cy="1575073"/>
            </a:xfrm>
            <a:prstGeom prst="hexagon">
              <a:avLst>
                <a:gd name="adj" fmla="val 25000"/>
                <a:gd name="vf" fmla="val 115470"/>
              </a:avLst>
            </a:prstGeom>
            <a:solidFill>
              <a:schemeClr val="lt1">
                <a:alpha val="89411"/>
              </a:schemeClr>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p20"/>
            <p:cNvSpPr/>
            <p:nvPr/>
          </p:nvSpPr>
          <p:spPr>
            <a:xfrm>
              <a:off x="7874808" y="1786029"/>
              <a:ext cx="213967" cy="184586"/>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20"/>
            <p:cNvSpPr/>
            <p:nvPr/>
          </p:nvSpPr>
          <p:spPr>
            <a:xfrm>
              <a:off x="7516899" y="16734"/>
              <a:ext cx="1834285" cy="1575073"/>
            </a:xfrm>
            <a:prstGeom prst="hexagon">
              <a:avLst>
                <a:gd name="adj" fmla="val 25000"/>
                <a:gd name="vf" fmla="val 115470"/>
              </a:avLst>
            </a:prstGeom>
            <a:solidFill>
              <a:srgbClr val="00618C"/>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20"/>
            <p:cNvSpPr txBox="1"/>
            <p:nvPr/>
          </p:nvSpPr>
          <p:spPr>
            <a:xfrm>
              <a:off x="7801012" y="260698"/>
              <a:ext cx="1266059" cy="1087145"/>
            </a:xfrm>
            <a:prstGeom prst="rect">
              <a:avLst/>
            </a:prstGeom>
            <a:noFill/>
            <a:ln>
              <a:noFill/>
            </a:ln>
          </p:spPr>
          <p:txBody>
            <a:bodyPr spcFirstLastPara="1" wrap="square" lIns="0" tIns="20300" rIns="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GB" sz="1600" b="1" i="1" u="none" strike="noStrike" cap="none">
                  <a:solidFill>
                    <a:schemeClr val="lt1"/>
                  </a:solidFill>
                  <a:latin typeface="Calibri"/>
                  <a:ea typeface="Calibri"/>
                  <a:cs typeface="Calibri"/>
                  <a:sym typeface="Calibri"/>
                </a:rPr>
                <a:t>Quality education opportunities for children and adolescents</a:t>
              </a:r>
              <a:endParaRPr sz="1400" b="0" i="0" u="none" strike="noStrike" cap="none">
                <a:solidFill>
                  <a:srgbClr val="000000"/>
                </a:solidFill>
                <a:latin typeface="Arial"/>
                <a:ea typeface="Arial"/>
                <a:cs typeface="Arial"/>
                <a:sym typeface="Arial"/>
              </a:endParaRPr>
            </a:p>
          </p:txBody>
        </p:sp>
        <p:sp>
          <p:nvSpPr>
            <p:cNvPr id="449" name="Google Shape;449;p20"/>
            <p:cNvSpPr/>
            <p:nvPr/>
          </p:nvSpPr>
          <p:spPr>
            <a:xfrm>
              <a:off x="9104149" y="722626"/>
              <a:ext cx="213967" cy="184586"/>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20"/>
            <p:cNvSpPr/>
            <p:nvPr/>
          </p:nvSpPr>
          <p:spPr>
            <a:xfrm>
              <a:off x="9095396" y="895550"/>
              <a:ext cx="1834285" cy="1575073"/>
            </a:xfrm>
            <a:prstGeom prst="hexagon">
              <a:avLst>
                <a:gd name="adj" fmla="val 25000"/>
                <a:gd name="vf" fmla="val 115470"/>
              </a:avLst>
            </a:prstGeom>
            <a:solidFill>
              <a:schemeClr val="lt1">
                <a:alpha val="89411"/>
              </a:schemeClr>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20"/>
            <p:cNvSpPr/>
            <p:nvPr/>
          </p:nvSpPr>
          <p:spPr>
            <a:xfrm>
              <a:off x="9461086" y="930540"/>
              <a:ext cx="213967" cy="184586"/>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20"/>
            <p:cNvSpPr/>
            <p:nvPr/>
          </p:nvSpPr>
          <p:spPr>
            <a:xfrm>
              <a:off x="9095396" y="2633911"/>
              <a:ext cx="1834285" cy="1575073"/>
            </a:xfrm>
            <a:prstGeom prst="hexagon">
              <a:avLst>
                <a:gd name="adj" fmla="val 25000"/>
                <a:gd name="vf" fmla="val 115470"/>
              </a:avLst>
            </a:prstGeom>
            <a:solidFill>
              <a:srgbClr val="AC6B97"/>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20"/>
            <p:cNvSpPr txBox="1"/>
            <p:nvPr/>
          </p:nvSpPr>
          <p:spPr>
            <a:xfrm>
              <a:off x="9379509" y="2877875"/>
              <a:ext cx="1266059" cy="1087145"/>
            </a:xfrm>
            <a:prstGeom prst="rect">
              <a:avLst/>
            </a:prstGeom>
            <a:noFill/>
            <a:ln>
              <a:noFill/>
            </a:ln>
          </p:spPr>
          <p:txBody>
            <a:bodyPr spcFirstLastPara="1" wrap="square" lIns="0" tIns="20300" rIns="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GB" sz="1600" b="1" i="1" u="none" strike="noStrike" cap="none">
                  <a:solidFill>
                    <a:schemeClr val="lt1"/>
                  </a:solidFill>
                  <a:latin typeface="Calibri"/>
                  <a:ea typeface="Calibri"/>
                  <a:cs typeface="Calibri"/>
                  <a:sym typeface="Calibri"/>
                </a:rPr>
                <a:t>Flexible learning modalities for working children  </a:t>
              </a:r>
              <a:endParaRPr sz="1400" b="0" i="0" u="none" strike="noStrike" cap="none">
                <a:solidFill>
                  <a:srgbClr val="000000"/>
                </a:solidFill>
                <a:latin typeface="Arial"/>
                <a:ea typeface="Arial"/>
                <a:cs typeface="Arial"/>
                <a:sym typeface="Arial"/>
              </a:endParaRPr>
            </a:p>
          </p:txBody>
        </p:sp>
        <p:sp>
          <p:nvSpPr>
            <p:cNvPr id="454" name="Google Shape;454;p20"/>
            <p:cNvSpPr/>
            <p:nvPr/>
          </p:nvSpPr>
          <p:spPr>
            <a:xfrm>
              <a:off x="9459141" y="4013241"/>
              <a:ext cx="213967" cy="184586"/>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20"/>
            <p:cNvSpPr/>
            <p:nvPr/>
          </p:nvSpPr>
          <p:spPr>
            <a:xfrm>
              <a:off x="7516899" y="3495992"/>
              <a:ext cx="1834285" cy="1575073"/>
            </a:xfrm>
            <a:prstGeom prst="hexagon">
              <a:avLst>
                <a:gd name="adj" fmla="val 25000"/>
                <a:gd name="vf" fmla="val 115470"/>
              </a:avLst>
            </a:prstGeom>
            <a:solidFill>
              <a:schemeClr val="lt1">
                <a:alpha val="89411"/>
              </a:schemeClr>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20"/>
            <p:cNvSpPr/>
            <p:nvPr/>
          </p:nvSpPr>
          <p:spPr>
            <a:xfrm>
              <a:off x="9118738" y="4187179"/>
              <a:ext cx="213967" cy="184586"/>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57" name="Google Shape;457;p20"/>
          <p:cNvSpPr/>
          <p:nvPr/>
        </p:nvSpPr>
        <p:spPr>
          <a:xfrm>
            <a:off x="1266455" y="3537235"/>
            <a:ext cx="1839600" cy="1573200"/>
          </a:xfrm>
          <a:prstGeom prst="hexagon">
            <a:avLst>
              <a:gd name="adj" fmla="val 25000"/>
              <a:gd name="vf" fmla="val 115470"/>
            </a:avLst>
          </a:prstGeom>
          <a:solidFill>
            <a:srgbClr val="70995C"/>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8" name="Google Shape;458;p20"/>
          <p:cNvSpPr/>
          <p:nvPr/>
        </p:nvSpPr>
        <p:spPr>
          <a:xfrm>
            <a:off x="2473235" y="4806243"/>
            <a:ext cx="208800" cy="183600"/>
          </a:xfrm>
          <a:prstGeom prst="hexagon">
            <a:avLst>
              <a:gd name="adj" fmla="val 25000"/>
              <a:gd name="vf" fmla="val 115470"/>
            </a:avLst>
          </a:prstGeom>
          <a:solidFill>
            <a:schemeClr val="lt1"/>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9" name="Google Shape;459;p20"/>
          <p:cNvSpPr/>
          <p:nvPr/>
        </p:nvSpPr>
        <p:spPr>
          <a:xfrm>
            <a:off x="9097384" y="2676348"/>
            <a:ext cx="1908000" cy="1573200"/>
          </a:xfrm>
          <a:prstGeom prst="hexagon">
            <a:avLst>
              <a:gd name="adj" fmla="val 25000"/>
              <a:gd name="vf" fmla="val 115470"/>
            </a:avLst>
          </a:prstGeom>
          <a:solidFill>
            <a:srgbClr val="026794"/>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0" name="Google Shape;460;p20"/>
          <p:cNvSpPr/>
          <p:nvPr/>
        </p:nvSpPr>
        <p:spPr>
          <a:xfrm>
            <a:off x="7581283" y="3535867"/>
            <a:ext cx="1839600" cy="1573200"/>
          </a:xfrm>
          <a:prstGeom prst="hexagon">
            <a:avLst>
              <a:gd name="adj" fmla="val 25000"/>
              <a:gd name="vf" fmla="val 115470"/>
            </a:avLst>
          </a:prstGeom>
          <a:solidFill>
            <a:srgbClr val="95CD7A"/>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1" name="Google Shape;461;p20"/>
          <p:cNvSpPr/>
          <p:nvPr/>
        </p:nvSpPr>
        <p:spPr>
          <a:xfrm>
            <a:off x="6014872" y="4442040"/>
            <a:ext cx="1839600" cy="1573200"/>
          </a:xfrm>
          <a:prstGeom prst="hexagon">
            <a:avLst>
              <a:gd name="adj" fmla="val 25000"/>
              <a:gd name="vf" fmla="val 115470"/>
            </a:avLst>
          </a:prstGeom>
          <a:solidFill>
            <a:srgbClr val="35B2B4"/>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2" name="Google Shape;462;p20"/>
          <p:cNvSpPr/>
          <p:nvPr/>
        </p:nvSpPr>
        <p:spPr>
          <a:xfrm>
            <a:off x="4441931" y="1786934"/>
            <a:ext cx="1839600" cy="1573200"/>
          </a:xfrm>
          <a:prstGeom prst="hexagon">
            <a:avLst>
              <a:gd name="adj" fmla="val 25000"/>
              <a:gd name="vf" fmla="val 115470"/>
            </a:avLst>
          </a:prstGeom>
          <a:solidFill>
            <a:srgbClr val="405E79"/>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3" name="Google Shape;463;p20"/>
          <p:cNvSpPr/>
          <p:nvPr/>
        </p:nvSpPr>
        <p:spPr>
          <a:xfrm>
            <a:off x="4484271" y="2541666"/>
            <a:ext cx="208800" cy="183600"/>
          </a:xfrm>
          <a:prstGeom prst="hexagon">
            <a:avLst>
              <a:gd name="adj" fmla="val 25000"/>
              <a:gd name="vf" fmla="val 115470"/>
            </a:avLst>
          </a:prstGeom>
          <a:solidFill>
            <a:schemeClr val="lt1"/>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4" name="Google Shape;464;p20"/>
          <p:cNvSpPr/>
          <p:nvPr/>
        </p:nvSpPr>
        <p:spPr>
          <a:xfrm>
            <a:off x="6107704" y="5104584"/>
            <a:ext cx="208800" cy="183600"/>
          </a:xfrm>
          <a:prstGeom prst="hexagon">
            <a:avLst>
              <a:gd name="adj" fmla="val 25000"/>
              <a:gd name="vf" fmla="val 115470"/>
            </a:avLst>
          </a:prstGeom>
          <a:solidFill>
            <a:schemeClr val="lt1"/>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5" name="Google Shape;465;p20"/>
          <p:cNvSpPr/>
          <p:nvPr/>
        </p:nvSpPr>
        <p:spPr>
          <a:xfrm>
            <a:off x="9448685" y="2758811"/>
            <a:ext cx="208800" cy="183600"/>
          </a:xfrm>
          <a:prstGeom prst="hexagon">
            <a:avLst>
              <a:gd name="adj" fmla="val 25000"/>
              <a:gd name="vf" fmla="val 115470"/>
            </a:avLst>
          </a:prstGeom>
          <a:solidFill>
            <a:schemeClr val="lt1"/>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6" name="Google Shape;466;p20"/>
          <p:cNvSpPr/>
          <p:nvPr/>
        </p:nvSpPr>
        <p:spPr>
          <a:xfrm>
            <a:off x="7943356" y="3559194"/>
            <a:ext cx="208800" cy="183600"/>
          </a:xfrm>
          <a:prstGeom prst="hexagon">
            <a:avLst>
              <a:gd name="adj" fmla="val 25000"/>
              <a:gd name="vf" fmla="val 115470"/>
            </a:avLst>
          </a:prstGeom>
          <a:solidFill>
            <a:schemeClr val="lt1"/>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7" name="Google Shape;467;p20"/>
          <p:cNvSpPr txBox="1"/>
          <p:nvPr/>
        </p:nvSpPr>
        <p:spPr>
          <a:xfrm>
            <a:off x="1531586" y="3535755"/>
            <a:ext cx="1393806" cy="1815882"/>
          </a:xfrm>
          <a:prstGeom prst="rect">
            <a:avLst/>
          </a:prstGeom>
          <a:noFill/>
          <a:ln>
            <a:noFill/>
          </a:ln>
        </p:spPr>
        <p:txBody>
          <a:bodyPr spcFirstLastPara="1" wrap="square" lIns="91425" tIns="45700" rIns="91425" bIns="45700" anchor="t" anchorCtr="0">
            <a:spAutoFit/>
          </a:bodyPr>
          <a:lstStyle/>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Flexibility</a:t>
            </a:r>
            <a:endParaRPr sz="1400" b="0" i="0" u="none" strike="noStrike" cap="none">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Language</a:t>
            </a:r>
            <a:endParaRPr sz="1400" b="0" i="0" u="none" strike="noStrike" cap="none">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2nd chance</a:t>
            </a:r>
            <a:endParaRPr sz="1400" b="0" i="0" u="none" strike="noStrike" cap="none">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Inclusivity</a:t>
            </a:r>
            <a:endParaRPr sz="1400" b="0" i="0" u="none" strike="noStrike" cap="none">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Caregivers</a:t>
            </a:r>
            <a:endParaRPr sz="1400" b="0" i="0" u="none" strike="noStrike" cap="none">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CVA</a:t>
            </a:r>
            <a:endParaRPr sz="1400" b="0" i="0" u="none" strike="noStrike" cap="none">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Costs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68" name="Google Shape;468;p20"/>
          <p:cNvSpPr txBox="1"/>
          <p:nvPr/>
        </p:nvSpPr>
        <p:spPr>
          <a:xfrm>
            <a:off x="4714325" y="1766839"/>
            <a:ext cx="1629977" cy="1815882"/>
          </a:xfrm>
          <a:prstGeom prst="rect">
            <a:avLst/>
          </a:prstGeom>
          <a:noFill/>
          <a:ln>
            <a:noFill/>
          </a:ln>
        </p:spPr>
        <p:txBody>
          <a:bodyPr spcFirstLastPara="1" wrap="square" lIns="91425" tIns="45700" rIns="91425" bIns="45700" anchor="t" anchorCtr="0">
            <a:spAutoFit/>
          </a:bodyPr>
          <a:lstStyle/>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Tailored </a:t>
            </a:r>
            <a:endParaRPr sz="1400" b="0" i="0" u="none" strike="noStrike" cap="none">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PSS &amp; Life skills</a:t>
            </a:r>
            <a:endParaRPr sz="1400" b="0" i="0" u="none" strike="noStrike" cap="none">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Education staff</a:t>
            </a:r>
            <a:endParaRPr sz="1400" b="0" i="0" u="none" strike="noStrike" cap="none">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CVA</a:t>
            </a:r>
            <a:endParaRPr sz="1400" b="0" i="0" u="none" strike="noStrike" cap="none">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SCREAM</a:t>
            </a:r>
            <a:endParaRPr sz="1400" b="0" i="0" u="none" strike="noStrike" cap="none">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Caregivers</a:t>
            </a:r>
            <a:endParaRPr sz="1400" b="0" i="0" u="none" strike="noStrike" cap="none">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Gender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69" name="Google Shape;469;p20"/>
          <p:cNvSpPr/>
          <p:nvPr/>
        </p:nvSpPr>
        <p:spPr>
          <a:xfrm>
            <a:off x="7556128" y="5248575"/>
            <a:ext cx="1908000" cy="1573200"/>
          </a:xfrm>
          <a:prstGeom prst="hexagon">
            <a:avLst>
              <a:gd name="adj" fmla="val 25000"/>
              <a:gd name="vf" fmla="val 115470"/>
            </a:avLst>
          </a:prstGeom>
          <a:solidFill>
            <a:srgbClr val="AC6B97"/>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0" name="Google Shape;470;p20"/>
          <p:cNvSpPr/>
          <p:nvPr/>
        </p:nvSpPr>
        <p:spPr>
          <a:xfrm>
            <a:off x="9097384" y="5925375"/>
            <a:ext cx="208800" cy="183600"/>
          </a:xfrm>
          <a:prstGeom prst="hexagon">
            <a:avLst>
              <a:gd name="adj" fmla="val 25000"/>
              <a:gd name="vf" fmla="val 115470"/>
            </a:avLst>
          </a:prstGeom>
          <a:solidFill>
            <a:schemeClr val="lt1"/>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1" name="Google Shape;471;p20"/>
          <p:cNvSpPr txBox="1"/>
          <p:nvPr/>
        </p:nvSpPr>
        <p:spPr>
          <a:xfrm>
            <a:off x="9576485" y="2868775"/>
            <a:ext cx="1629977" cy="1600438"/>
          </a:xfrm>
          <a:prstGeom prst="rect">
            <a:avLst/>
          </a:prstGeom>
          <a:noFill/>
          <a:ln>
            <a:noFill/>
          </a:ln>
        </p:spPr>
        <p:txBody>
          <a:bodyPr spcFirstLastPara="1" wrap="square" lIns="91425" tIns="45700" rIns="91425" bIns="45700" anchor="t" anchorCtr="0">
            <a:spAutoFit/>
          </a:bodyPr>
          <a:lstStyle/>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Tailored  </a:t>
            </a:r>
            <a:endParaRPr sz="1400" b="0" i="0" u="none" strike="noStrike" cap="none">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ECD</a:t>
            </a:r>
            <a:endParaRPr sz="1400" b="0" i="0" u="none" strike="noStrike" cap="none">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1°, 2°, higher</a:t>
            </a:r>
            <a:endParaRPr sz="1400" b="0" i="0" u="none" strike="noStrike" cap="none">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Remedial </a:t>
            </a:r>
            <a:endParaRPr sz="1400" b="0" i="0" u="none" strike="noStrike" cap="none">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Life skills </a:t>
            </a:r>
            <a:endParaRPr sz="1400" b="0" i="0" u="none" strike="noStrike" cap="none">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TVET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72" name="Google Shape;472;p20"/>
          <p:cNvSpPr txBox="1"/>
          <p:nvPr/>
        </p:nvSpPr>
        <p:spPr>
          <a:xfrm>
            <a:off x="7680145" y="3726430"/>
            <a:ext cx="1512960" cy="1600438"/>
          </a:xfrm>
          <a:prstGeom prst="rect">
            <a:avLst/>
          </a:prstGeom>
          <a:noFill/>
          <a:ln>
            <a:noFill/>
          </a:ln>
        </p:spPr>
        <p:txBody>
          <a:bodyPr spcFirstLastPara="1" wrap="square" lIns="91425" tIns="45700" rIns="91425" bIns="45700" anchor="t" anchorCtr="0">
            <a:spAutoFit/>
          </a:bodyPr>
          <a:lstStyle/>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dirty="0">
                <a:solidFill>
                  <a:schemeClr val="lt1"/>
                </a:solidFill>
                <a:latin typeface="Calibri"/>
                <a:ea typeface="Calibri"/>
                <a:cs typeface="Calibri"/>
                <a:sym typeface="Calibri"/>
              </a:rPr>
              <a:t>Catch-up</a:t>
            </a:r>
            <a:endParaRPr sz="1400" b="0" i="0" u="none" strike="noStrike" cap="none" dirty="0">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dirty="0">
                <a:solidFill>
                  <a:schemeClr val="lt1"/>
                </a:solidFill>
                <a:latin typeface="Calibri"/>
                <a:ea typeface="Calibri"/>
                <a:cs typeface="Calibri"/>
                <a:sym typeface="Calibri"/>
              </a:rPr>
              <a:t>AEP &amp; Bridging</a:t>
            </a:r>
            <a:endParaRPr sz="1400" b="0" i="0" u="none" strike="noStrike" cap="none" dirty="0">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dirty="0">
                <a:solidFill>
                  <a:schemeClr val="lt1"/>
                </a:solidFill>
                <a:latin typeface="Calibri"/>
                <a:ea typeface="Calibri"/>
                <a:cs typeface="Calibri"/>
                <a:sym typeface="Calibri"/>
              </a:rPr>
              <a:t>NFE – BLN, life skills, language, vocational, PSS, homework, etc. </a:t>
            </a:r>
            <a:endParaRPr sz="1400" b="0" i="0" u="none" strike="noStrike" cap="none" dirty="0">
              <a:solidFill>
                <a:srgbClr val="000000"/>
              </a:solidFill>
              <a:latin typeface="Arial"/>
              <a:ea typeface="Arial"/>
              <a:cs typeface="Arial"/>
              <a:sym typeface="Arial"/>
            </a:endParaRPr>
          </a:p>
          <a:p>
            <a:pPr marL="193675" marR="0" lvl="0" indent="-104775" algn="l" rtl="0">
              <a:lnSpc>
                <a:spcPct val="100000"/>
              </a:lnSpc>
              <a:spcBef>
                <a:spcPts val="0"/>
              </a:spcBef>
              <a:spcAft>
                <a:spcPts val="0"/>
              </a:spcAft>
              <a:buClr>
                <a:schemeClr val="dk1"/>
              </a:buClr>
              <a:buSzPts val="1400"/>
              <a:buFont typeface="Arial"/>
              <a:buNone/>
            </a:pPr>
            <a:endParaRPr sz="1400" b="0" i="0" u="none" strike="noStrike" cap="none" dirty="0">
              <a:solidFill>
                <a:schemeClr val="lt1"/>
              </a:solidFill>
              <a:latin typeface="Calibri"/>
              <a:ea typeface="Calibri"/>
              <a:cs typeface="Calibri"/>
              <a:sym typeface="Calibri"/>
            </a:endParaRPr>
          </a:p>
        </p:txBody>
      </p:sp>
      <p:sp>
        <p:nvSpPr>
          <p:cNvPr id="473" name="Google Shape;473;p20"/>
          <p:cNvSpPr txBox="1"/>
          <p:nvPr/>
        </p:nvSpPr>
        <p:spPr>
          <a:xfrm>
            <a:off x="7882768" y="5214384"/>
            <a:ext cx="1383840" cy="1815882"/>
          </a:xfrm>
          <a:prstGeom prst="rect">
            <a:avLst/>
          </a:prstGeom>
          <a:noFill/>
          <a:ln>
            <a:noFill/>
          </a:ln>
        </p:spPr>
        <p:txBody>
          <a:bodyPr spcFirstLastPara="1" wrap="square" lIns="91425" tIns="45700" rIns="91425" bIns="45700" anchor="t" anchorCtr="0">
            <a:spAutoFit/>
          </a:bodyPr>
          <a:lstStyle/>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Mobile education</a:t>
            </a:r>
            <a:endParaRPr sz="1400" b="0" i="0" u="none" strike="noStrike" cap="none">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Childcare</a:t>
            </a:r>
            <a:endParaRPr sz="1400" b="0" i="0" u="none" strike="noStrike" cap="none">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Adapted timetables</a:t>
            </a:r>
            <a:endParaRPr sz="1400" b="0" i="0" u="none" strike="noStrike" cap="none">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Self-study</a:t>
            </a:r>
            <a:endParaRPr sz="1400" b="0" i="0" u="none" strike="noStrike" cap="none">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CFS/AFS/TLS </a:t>
            </a:r>
            <a:endParaRPr sz="1400" b="0" i="0" u="none" strike="noStrike" cap="none">
              <a:solidFill>
                <a:srgbClr val="000000"/>
              </a:solidFill>
              <a:latin typeface="Arial"/>
              <a:ea typeface="Arial"/>
              <a:cs typeface="Arial"/>
              <a:sym typeface="Arial"/>
            </a:endParaRPr>
          </a:p>
          <a:p>
            <a:pPr marL="193675" marR="0" lvl="0" indent="-104775" algn="l"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74" name="Google Shape;474;p20"/>
          <p:cNvSpPr txBox="1"/>
          <p:nvPr/>
        </p:nvSpPr>
        <p:spPr>
          <a:xfrm>
            <a:off x="6198158" y="4481920"/>
            <a:ext cx="1527194" cy="2031325"/>
          </a:xfrm>
          <a:prstGeom prst="rect">
            <a:avLst/>
          </a:prstGeom>
          <a:noFill/>
          <a:ln>
            <a:noFill/>
          </a:ln>
        </p:spPr>
        <p:txBody>
          <a:bodyPr spcFirstLastPara="1" wrap="square" lIns="91425" tIns="45700" rIns="91425" bIns="45700" anchor="t" anchorCtr="0">
            <a:spAutoFit/>
          </a:bodyPr>
          <a:lstStyle/>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Comprehensive multi-service package</a:t>
            </a:r>
            <a:endParaRPr sz="1400" b="0" i="0" u="none" strike="noStrike" cap="none">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Economic, IGA, vocational</a:t>
            </a:r>
            <a:endParaRPr sz="1400" b="0" i="0" u="none" strike="noStrike" cap="none">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Social emotional</a:t>
            </a:r>
            <a:endParaRPr sz="1400" b="0" i="0" u="none" strike="noStrike" cap="none">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475" name="Google Shape;475;p20" descr="Logo, company name&#10;&#10;Description automatically generated"/>
          <p:cNvPicPr preferRelativeResize="0"/>
          <p:nvPr/>
        </p:nvPicPr>
        <p:blipFill rotWithShape="1">
          <a:blip r:embed="rId3">
            <a:alphaModFix/>
          </a:blip>
          <a:srcRect/>
          <a:stretch/>
        </p:blipFill>
        <p:spPr>
          <a:xfrm>
            <a:off x="9824309" y="-33668"/>
            <a:ext cx="2309257" cy="182060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21"/>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995C"/>
              </a:buClr>
              <a:buSzPts val="3600"/>
              <a:buFont typeface="Helvetica Neue"/>
              <a:buNone/>
            </a:pPr>
            <a:r>
              <a:rPr lang="en-GB" dirty="0">
                <a:solidFill>
                  <a:srgbClr val="70995C"/>
                </a:solidFill>
              </a:rPr>
              <a:t>ACCESS AND LEARNING ENVIRONMENT: PROTECTION &amp; WELL-BEING</a:t>
            </a:r>
            <a:endParaRPr dirty="0"/>
          </a:p>
        </p:txBody>
      </p:sp>
      <p:sp>
        <p:nvSpPr>
          <p:cNvPr id="482" name="Google Shape;482;p21"/>
          <p:cNvSpPr txBox="1">
            <a:spLocks noGrp="1"/>
          </p:cNvSpPr>
          <p:nvPr>
            <p:ph type="body" idx="2"/>
          </p:nvPr>
        </p:nvSpPr>
        <p:spPr>
          <a:xfrm>
            <a:off x="449611" y="2903979"/>
            <a:ext cx="5561237" cy="356308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accent1"/>
              </a:buClr>
              <a:buSzPts val="2000"/>
              <a:buChar char="•"/>
            </a:pPr>
            <a:r>
              <a:rPr lang="en-GB" sz="2000" dirty="0"/>
              <a:t>Identify and address:  </a:t>
            </a:r>
            <a:endParaRPr dirty="0"/>
          </a:p>
          <a:p>
            <a:pPr marL="685800" lvl="1" indent="-228600" algn="l" rtl="0">
              <a:lnSpc>
                <a:spcPct val="90000"/>
              </a:lnSpc>
              <a:spcBef>
                <a:spcPts val="500"/>
              </a:spcBef>
              <a:spcAft>
                <a:spcPts val="0"/>
              </a:spcAft>
              <a:buSzPts val="2000"/>
              <a:buChar char="•"/>
            </a:pPr>
            <a:r>
              <a:rPr lang="en-GB" sz="2000" dirty="0"/>
              <a:t>Child labour risks associated with education (abduction/forced recruitment from schools, sexual exploitation by teachers, child work in schools)</a:t>
            </a:r>
            <a:endParaRPr dirty="0"/>
          </a:p>
          <a:p>
            <a:pPr marL="685800" lvl="1" indent="-228600" algn="l" rtl="0">
              <a:lnSpc>
                <a:spcPct val="90000"/>
              </a:lnSpc>
              <a:spcBef>
                <a:spcPts val="500"/>
              </a:spcBef>
              <a:spcAft>
                <a:spcPts val="0"/>
              </a:spcAft>
              <a:buSzPts val="2000"/>
              <a:buChar char="•"/>
            </a:pPr>
            <a:r>
              <a:rPr lang="en-GB" sz="2000" dirty="0"/>
              <a:t>Stigma and discrimination for working children </a:t>
            </a:r>
            <a:endParaRPr dirty="0"/>
          </a:p>
          <a:p>
            <a:pPr marL="685800" lvl="1" indent="-228600" algn="l" rtl="0">
              <a:lnSpc>
                <a:spcPct val="90000"/>
              </a:lnSpc>
              <a:spcBef>
                <a:spcPts val="500"/>
              </a:spcBef>
              <a:spcAft>
                <a:spcPts val="0"/>
              </a:spcAft>
              <a:buSzPts val="2000"/>
              <a:buChar char="•"/>
            </a:pPr>
            <a:r>
              <a:rPr lang="en-GB" sz="2000" dirty="0"/>
              <a:t>Specific needs of girls  </a:t>
            </a:r>
            <a:endParaRPr dirty="0"/>
          </a:p>
          <a:p>
            <a:pPr marL="228600" lvl="0" indent="-228600" algn="l" rtl="0">
              <a:lnSpc>
                <a:spcPct val="90000"/>
              </a:lnSpc>
              <a:spcBef>
                <a:spcPts val="1000"/>
              </a:spcBef>
              <a:spcAft>
                <a:spcPts val="0"/>
              </a:spcAft>
              <a:buClr>
                <a:schemeClr val="accent1"/>
              </a:buClr>
              <a:buSzPts val="2000"/>
              <a:buChar char="•"/>
            </a:pPr>
            <a:r>
              <a:rPr lang="en-GB" sz="2000" dirty="0"/>
              <a:t>Measures to prevent and respond to GBV in schools</a:t>
            </a:r>
            <a:endParaRPr dirty="0"/>
          </a:p>
          <a:p>
            <a:pPr marL="228600" lvl="0" indent="-228600" algn="l" rtl="0">
              <a:lnSpc>
                <a:spcPct val="90000"/>
              </a:lnSpc>
              <a:spcBef>
                <a:spcPts val="1000"/>
              </a:spcBef>
              <a:spcAft>
                <a:spcPts val="0"/>
              </a:spcAft>
              <a:buClr>
                <a:schemeClr val="accent1"/>
              </a:buClr>
              <a:buSzPts val="2000"/>
              <a:buChar char="•"/>
            </a:pPr>
            <a:r>
              <a:rPr lang="en-GB" sz="2000" dirty="0"/>
              <a:t>Keep safe documentation and enrolment information – confidentially and security </a:t>
            </a:r>
            <a:endParaRPr dirty="0"/>
          </a:p>
        </p:txBody>
      </p:sp>
      <p:sp>
        <p:nvSpPr>
          <p:cNvPr id="483" name="Google Shape;483;p21"/>
          <p:cNvSpPr txBox="1">
            <a:spLocks noGrp="1"/>
          </p:cNvSpPr>
          <p:nvPr>
            <p:ph type="body" idx="1"/>
          </p:nvPr>
        </p:nvSpPr>
        <p:spPr>
          <a:xfrm>
            <a:off x="271394" y="1912727"/>
            <a:ext cx="4736035" cy="76921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accent1"/>
              </a:buClr>
              <a:buSzPts val="2800"/>
              <a:buNone/>
            </a:pPr>
            <a:r>
              <a:rPr lang="en-GB"/>
              <a:t>Promote safe &amp; secure learning for all</a:t>
            </a:r>
            <a:endParaRPr/>
          </a:p>
        </p:txBody>
      </p:sp>
      <p:sp>
        <p:nvSpPr>
          <p:cNvPr id="484" name="Google Shape;484;p21"/>
          <p:cNvSpPr txBox="1"/>
          <p:nvPr/>
        </p:nvSpPr>
        <p:spPr>
          <a:xfrm>
            <a:off x="6266830" y="1792067"/>
            <a:ext cx="5561243" cy="139938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accent1"/>
              </a:buClr>
              <a:buSzPts val="2800"/>
              <a:buFont typeface="Arial"/>
              <a:buNone/>
            </a:pPr>
            <a:r>
              <a:rPr lang="en-GB" sz="2800" b="1" i="0" u="none" strike="noStrike" cap="none">
                <a:solidFill>
                  <a:schemeClr val="accent1"/>
                </a:solidFill>
                <a:latin typeface="Helvetica Neue"/>
                <a:ea typeface="Helvetica Neue"/>
                <a:cs typeface="Helvetica Neue"/>
                <a:sym typeface="Helvetica Neue"/>
              </a:rPr>
              <a:t>Promote safe and supportive learning environment for children withdrawn from CL</a:t>
            </a:r>
            <a:endParaRPr sz="1400" b="0" i="0" u="none" strike="noStrike" cap="none">
              <a:solidFill>
                <a:srgbClr val="000000"/>
              </a:solidFill>
              <a:latin typeface="Arial"/>
              <a:ea typeface="Arial"/>
              <a:cs typeface="Arial"/>
              <a:sym typeface="Arial"/>
            </a:endParaRPr>
          </a:p>
        </p:txBody>
      </p:sp>
      <p:cxnSp>
        <p:nvCxnSpPr>
          <p:cNvPr id="485" name="Google Shape;485;p21"/>
          <p:cNvCxnSpPr/>
          <p:nvPr/>
        </p:nvCxnSpPr>
        <p:spPr>
          <a:xfrm>
            <a:off x="6092492" y="319144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486" name="Google Shape;486;p21"/>
          <p:cNvSpPr txBox="1"/>
          <p:nvPr/>
        </p:nvSpPr>
        <p:spPr>
          <a:xfrm>
            <a:off x="6879168" y="3429000"/>
            <a:ext cx="4948905" cy="3503612"/>
          </a:xfrm>
          <a:prstGeom prst="rect">
            <a:avLst/>
          </a:prstGeom>
          <a:noFill/>
          <a:ln>
            <a:noFill/>
          </a:ln>
        </p:spPr>
        <p:txBody>
          <a:bodyPr spcFirstLastPara="1" wrap="square" lIns="91425" tIns="45700" rIns="91425" bIns="45700" anchor="t" anchorCtr="0">
            <a:normAutofit/>
          </a:bodyPr>
          <a:lstStyle/>
          <a:p>
            <a:pPr marL="228600" marR="0" lvl="0" indent="-88900" algn="l" rtl="0">
              <a:lnSpc>
                <a:spcPct val="90000"/>
              </a:lnSpc>
              <a:spcBef>
                <a:spcPts val="0"/>
              </a:spcBef>
              <a:spcAft>
                <a:spcPts val="0"/>
              </a:spcAft>
              <a:buClr>
                <a:schemeClr val="accent1"/>
              </a:buClr>
              <a:buSzPts val="2200"/>
              <a:buFont typeface="Arial"/>
              <a:buNone/>
            </a:pPr>
            <a:endParaRPr sz="2200" b="0" i="0" u="none" strike="noStrike" cap="none">
              <a:solidFill>
                <a:schemeClr val="dk1"/>
              </a:solidFill>
              <a:latin typeface="Helvetica Neue"/>
              <a:ea typeface="Helvetica Neue"/>
              <a:cs typeface="Helvetica Neue"/>
              <a:sym typeface="Helvetica Neue"/>
            </a:endParaRPr>
          </a:p>
        </p:txBody>
      </p:sp>
      <p:sp>
        <p:nvSpPr>
          <p:cNvPr id="487" name="Google Shape;487;p21"/>
          <p:cNvSpPr txBox="1"/>
          <p:nvPr/>
        </p:nvSpPr>
        <p:spPr>
          <a:xfrm>
            <a:off x="6630757" y="3191448"/>
            <a:ext cx="5197316" cy="3063874"/>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accent1"/>
              </a:buClr>
              <a:buSzPts val="2000"/>
              <a:buFont typeface="Arial"/>
              <a:buChar char="•"/>
            </a:pPr>
            <a:r>
              <a:rPr lang="en-GB" sz="2000" b="0" i="0" u="none" strike="noStrike" cap="none" dirty="0">
                <a:solidFill>
                  <a:schemeClr val="dk1"/>
                </a:solidFill>
                <a:latin typeface="Helvetica Neue"/>
                <a:ea typeface="Helvetica Neue"/>
                <a:cs typeface="Helvetica Neue"/>
                <a:sym typeface="Helvetica Neue"/>
              </a:rPr>
              <a:t>Individual or group-based support </a:t>
            </a:r>
            <a:endParaRPr sz="1400" b="0" i="0" u="none" strike="noStrike" cap="none" dirty="0">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accent1"/>
              </a:buClr>
              <a:buSzPts val="2000"/>
              <a:buFont typeface="Arial"/>
              <a:buChar char="•"/>
            </a:pPr>
            <a:r>
              <a:rPr lang="en-GB" sz="2000" b="0" i="0" u="none" strike="noStrike" cap="none" dirty="0">
                <a:solidFill>
                  <a:schemeClr val="dk1"/>
                </a:solidFill>
                <a:latin typeface="Helvetica Neue"/>
                <a:ea typeface="Helvetica Neue"/>
                <a:cs typeface="Helvetica Neue"/>
                <a:sym typeface="Helvetica Neue"/>
              </a:rPr>
              <a:t>Activities to build self-esteem and promote psychosocial well-being </a:t>
            </a:r>
            <a:endParaRPr sz="1400" b="0" i="0" u="none" strike="noStrike" cap="none" dirty="0">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accent1"/>
              </a:buClr>
              <a:buSzPts val="2000"/>
              <a:buFont typeface="Arial"/>
              <a:buChar char="•"/>
            </a:pPr>
            <a:r>
              <a:rPr lang="en-GB" sz="2000" b="0" i="0" u="none" strike="noStrike" cap="none" dirty="0">
                <a:solidFill>
                  <a:schemeClr val="dk1"/>
                </a:solidFill>
                <a:latin typeface="Helvetica Neue"/>
                <a:ea typeface="Helvetica Neue"/>
                <a:cs typeface="Helvetica Neue"/>
                <a:sym typeface="Helvetica Neue"/>
              </a:rPr>
              <a:t>Guidance and support for teachers to meet needs of children who experience CL/WFCL</a:t>
            </a:r>
            <a:endParaRPr sz="1400" b="0" i="0" u="none" strike="noStrike" cap="none" dirty="0">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accent1"/>
              </a:buClr>
              <a:buSzPts val="2000"/>
              <a:buFont typeface="Arial"/>
              <a:buChar char="•"/>
            </a:pPr>
            <a:r>
              <a:rPr lang="en-GB" sz="2000" b="0" i="0" u="none" strike="noStrike" cap="none" dirty="0">
                <a:solidFill>
                  <a:schemeClr val="dk1"/>
                </a:solidFill>
                <a:latin typeface="Helvetica Neue"/>
                <a:ea typeface="Helvetica Neue"/>
                <a:cs typeface="Helvetica Neue"/>
                <a:sym typeface="Helvetica Neue"/>
              </a:rPr>
              <a:t>Keep safe documentation and enrolment information – confidentially and security </a:t>
            </a:r>
            <a:endParaRPr sz="1400" b="0" i="0" u="none" strike="noStrike" cap="none" dirty="0">
              <a:solidFill>
                <a:srgbClr val="000000"/>
              </a:solidFill>
              <a:latin typeface="Arial"/>
              <a:ea typeface="Arial"/>
              <a:cs typeface="Arial"/>
              <a:sym typeface="Arial"/>
            </a:endParaRPr>
          </a:p>
          <a:p>
            <a:pPr marL="228600" marR="0" lvl="0" indent="-101600" algn="l" rtl="0">
              <a:lnSpc>
                <a:spcPct val="90000"/>
              </a:lnSpc>
              <a:spcBef>
                <a:spcPts val="1000"/>
              </a:spcBef>
              <a:spcAft>
                <a:spcPts val="0"/>
              </a:spcAft>
              <a:buClr>
                <a:schemeClr val="accent1"/>
              </a:buClr>
              <a:buSzPts val="2000"/>
              <a:buFont typeface="Arial"/>
              <a:buNone/>
            </a:pPr>
            <a:endParaRPr sz="2000" b="0" i="0" u="none" strike="noStrike" cap="none" dirty="0">
              <a:solidFill>
                <a:schemeClr val="dk1"/>
              </a:solidFill>
              <a:latin typeface="Helvetica Neue"/>
              <a:ea typeface="Helvetica Neue"/>
              <a:cs typeface="Helvetica Neue"/>
              <a:sym typeface="Helvetica Neue"/>
            </a:endParaRPr>
          </a:p>
        </p:txBody>
      </p:sp>
      <p:pic>
        <p:nvPicPr>
          <p:cNvPr id="488" name="Google Shape;488;p21" descr="Logo, company name&#10;&#10;Description automatically generated"/>
          <p:cNvPicPr preferRelativeResize="0"/>
          <p:nvPr/>
        </p:nvPicPr>
        <p:blipFill rotWithShape="1">
          <a:blip r:embed="rId3">
            <a:alphaModFix/>
          </a:blip>
          <a:srcRect/>
          <a:stretch/>
        </p:blipFill>
        <p:spPr>
          <a:xfrm>
            <a:off x="9824309" y="-33668"/>
            <a:ext cx="2309257" cy="182060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22"/>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995C"/>
              </a:buClr>
              <a:buSzPts val="3600"/>
              <a:buFont typeface="Helvetica Neue"/>
              <a:buNone/>
            </a:pPr>
            <a:r>
              <a:rPr lang="en-GB">
                <a:solidFill>
                  <a:srgbClr val="70995C"/>
                </a:solidFill>
              </a:rPr>
              <a:t>ACCESS AND LEARNING ENVIRONMENT: FACILITIES &amp; SERVICES</a:t>
            </a:r>
            <a:endParaRPr/>
          </a:p>
        </p:txBody>
      </p:sp>
      <p:sp>
        <p:nvSpPr>
          <p:cNvPr id="495" name="Google Shape;495;p22"/>
          <p:cNvSpPr txBox="1">
            <a:spLocks noGrp="1"/>
          </p:cNvSpPr>
          <p:nvPr>
            <p:ph type="body" idx="2"/>
          </p:nvPr>
        </p:nvSpPr>
        <p:spPr>
          <a:xfrm>
            <a:off x="449611" y="3191448"/>
            <a:ext cx="4858939" cy="327561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accent1"/>
              </a:buClr>
              <a:buSzPts val="2200"/>
              <a:buChar char="•"/>
            </a:pPr>
            <a:r>
              <a:rPr lang="en-GB" sz="2200"/>
              <a:t>Disaster resilient structures </a:t>
            </a:r>
            <a:endParaRPr/>
          </a:p>
          <a:p>
            <a:pPr marL="228600" lvl="0" indent="-228600" algn="l" rtl="0">
              <a:lnSpc>
                <a:spcPct val="90000"/>
              </a:lnSpc>
              <a:spcBef>
                <a:spcPts val="1000"/>
              </a:spcBef>
              <a:spcAft>
                <a:spcPts val="0"/>
              </a:spcAft>
              <a:buClr>
                <a:schemeClr val="accent1"/>
              </a:buClr>
              <a:buSzPts val="2200"/>
              <a:buChar char="•"/>
            </a:pPr>
            <a:r>
              <a:rPr lang="en-GB" sz="2200"/>
              <a:t>WASH facilities </a:t>
            </a:r>
            <a:endParaRPr/>
          </a:p>
          <a:p>
            <a:pPr marL="228600" lvl="0" indent="-228600" algn="l" rtl="0">
              <a:lnSpc>
                <a:spcPct val="90000"/>
              </a:lnSpc>
              <a:spcBef>
                <a:spcPts val="1000"/>
              </a:spcBef>
              <a:spcAft>
                <a:spcPts val="0"/>
              </a:spcAft>
              <a:buClr>
                <a:schemeClr val="accent1"/>
              </a:buClr>
              <a:buSzPts val="2200"/>
              <a:buChar char="•"/>
            </a:pPr>
            <a:r>
              <a:rPr lang="en-GB" sz="2200"/>
              <a:t>Menstrual hygiene management</a:t>
            </a:r>
            <a:endParaRPr/>
          </a:p>
          <a:p>
            <a:pPr marL="228600" lvl="0" indent="-228600" algn="l" rtl="0">
              <a:lnSpc>
                <a:spcPct val="90000"/>
              </a:lnSpc>
              <a:spcBef>
                <a:spcPts val="1000"/>
              </a:spcBef>
              <a:spcAft>
                <a:spcPts val="0"/>
              </a:spcAft>
              <a:buClr>
                <a:schemeClr val="accent1"/>
              </a:buClr>
              <a:buSzPts val="2200"/>
              <a:buChar char="•"/>
            </a:pPr>
            <a:r>
              <a:rPr lang="en-GB" sz="2200"/>
              <a:t>Teaching materials </a:t>
            </a:r>
            <a:endParaRPr/>
          </a:p>
          <a:p>
            <a:pPr marL="228600" lvl="0" indent="-228600" algn="l" rtl="0">
              <a:lnSpc>
                <a:spcPct val="90000"/>
              </a:lnSpc>
              <a:spcBef>
                <a:spcPts val="1000"/>
              </a:spcBef>
              <a:spcAft>
                <a:spcPts val="0"/>
              </a:spcAft>
              <a:buClr>
                <a:schemeClr val="accent1"/>
              </a:buClr>
              <a:buSzPts val="2200"/>
              <a:buChar char="•"/>
            </a:pPr>
            <a:r>
              <a:rPr lang="en-GB" sz="2200"/>
              <a:t>Learning aids for additional needs </a:t>
            </a:r>
            <a:endParaRPr/>
          </a:p>
          <a:p>
            <a:pPr marL="228600" lvl="0" indent="-228600" algn="l" rtl="0">
              <a:lnSpc>
                <a:spcPct val="90000"/>
              </a:lnSpc>
              <a:spcBef>
                <a:spcPts val="1000"/>
              </a:spcBef>
              <a:spcAft>
                <a:spcPts val="0"/>
              </a:spcAft>
              <a:buClr>
                <a:schemeClr val="accent1"/>
              </a:buClr>
              <a:buSzPts val="2200"/>
              <a:buChar char="•"/>
            </a:pPr>
            <a:r>
              <a:rPr lang="en-GB" sz="2200"/>
              <a:t>Teacher-student ratios </a:t>
            </a:r>
            <a:endParaRPr/>
          </a:p>
          <a:p>
            <a:pPr marL="228600" lvl="0" indent="-228600" algn="l" rtl="0">
              <a:lnSpc>
                <a:spcPct val="90000"/>
              </a:lnSpc>
              <a:spcBef>
                <a:spcPts val="1000"/>
              </a:spcBef>
              <a:spcAft>
                <a:spcPts val="0"/>
              </a:spcAft>
              <a:buClr>
                <a:schemeClr val="accent1"/>
              </a:buClr>
              <a:buSzPts val="2200"/>
              <a:buChar char="•"/>
            </a:pPr>
            <a:r>
              <a:rPr lang="en-GB" sz="2200"/>
              <a:t>Classroom space-student ratios </a:t>
            </a:r>
            <a:endParaRPr/>
          </a:p>
        </p:txBody>
      </p:sp>
      <p:sp>
        <p:nvSpPr>
          <p:cNvPr id="496" name="Google Shape;496;p22"/>
          <p:cNvSpPr txBox="1">
            <a:spLocks noGrp="1"/>
          </p:cNvSpPr>
          <p:nvPr>
            <p:ph type="body" idx="1"/>
          </p:nvPr>
        </p:nvSpPr>
        <p:spPr>
          <a:xfrm>
            <a:off x="271394" y="1912727"/>
            <a:ext cx="4736035" cy="76921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accent1"/>
              </a:buClr>
              <a:buSzPts val="2800"/>
              <a:buNone/>
            </a:pPr>
            <a:r>
              <a:rPr lang="en-GB"/>
              <a:t>Safety &amp; accessibility of education facilities to prevent drop out </a:t>
            </a:r>
            <a:endParaRPr/>
          </a:p>
        </p:txBody>
      </p:sp>
      <p:sp>
        <p:nvSpPr>
          <p:cNvPr id="497" name="Google Shape;497;p22"/>
          <p:cNvSpPr txBox="1"/>
          <p:nvPr/>
        </p:nvSpPr>
        <p:spPr>
          <a:xfrm>
            <a:off x="6266830" y="1910843"/>
            <a:ext cx="5561243" cy="139938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accent1"/>
              </a:buClr>
              <a:buSzPts val="2800"/>
              <a:buFont typeface="Arial"/>
              <a:buNone/>
            </a:pPr>
            <a:r>
              <a:rPr lang="en-GB" sz="2800" b="1" i="0" u="none" strike="noStrike" cap="none">
                <a:solidFill>
                  <a:schemeClr val="accent1"/>
                </a:solidFill>
                <a:latin typeface="Helvetica Neue"/>
                <a:ea typeface="Helvetica Neue"/>
                <a:cs typeface="Helvetica Neue"/>
                <a:sym typeface="Helvetica Neue"/>
              </a:rPr>
              <a:t>Promote multi-sectoral services through schools </a:t>
            </a:r>
            <a:endParaRPr sz="1400" b="0" i="0" u="none" strike="noStrike" cap="none">
              <a:solidFill>
                <a:srgbClr val="000000"/>
              </a:solidFill>
              <a:latin typeface="Arial"/>
              <a:ea typeface="Arial"/>
              <a:cs typeface="Arial"/>
              <a:sym typeface="Arial"/>
            </a:endParaRPr>
          </a:p>
        </p:txBody>
      </p:sp>
      <p:cxnSp>
        <p:nvCxnSpPr>
          <p:cNvPr id="498" name="Google Shape;498;p22"/>
          <p:cNvCxnSpPr/>
          <p:nvPr/>
        </p:nvCxnSpPr>
        <p:spPr>
          <a:xfrm>
            <a:off x="5787692" y="319144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499" name="Google Shape;499;p22"/>
          <p:cNvSpPr txBox="1"/>
          <p:nvPr/>
        </p:nvSpPr>
        <p:spPr>
          <a:xfrm>
            <a:off x="6879168" y="3429000"/>
            <a:ext cx="4948905" cy="3503612"/>
          </a:xfrm>
          <a:prstGeom prst="rect">
            <a:avLst/>
          </a:prstGeom>
          <a:noFill/>
          <a:ln>
            <a:noFill/>
          </a:ln>
        </p:spPr>
        <p:txBody>
          <a:bodyPr spcFirstLastPara="1" wrap="square" lIns="91425" tIns="45700" rIns="91425" bIns="45700" anchor="t" anchorCtr="0">
            <a:normAutofit/>
          </a:bodyPr>
          <a:lstStyle/>
          <a:p>
            <a:pPr marL="228600" marR="0" lvl="0" indent="-88900" algn="l" rtl="0">
              <a:lnSpc>
                <a:spcPct val="90000"/>
              </a:lnSpc>
              <a:spcBef>
                <a:spcPts val="0"/>
              </a:spcBef>
              <a:spcAft>
                <a:spcPts val="0"/>
              </a:spcAft>
              <a:buClr>
                <a:schemeClr val="accent1"/>
              </a:buClr>
              <a:buSzPts val="2200"/>
              <a:buFont typeface="Arial"/>
              <a:buNone/>
            </a:pPr>
            <a:endParaRPr sz="2200" b="0" i="0" u="none" strike="noStrike" cap="none">
              <a:solidFill>
                <a:schemeClr val="dk1"/>
              </a:solidFill>
              <a:latin typeface="Helvetica Neue"/>
              <a:ea typeface="Helvetica Neue"/>
              <a:cs typeface="Helvetica Neue"/>
              <a:sym typeface="Helvetica Neue"/>
            </a:endParaRPr>
          </a:p>
        </p:txBody>
      </p:sp>
      <p:sp>
        <p:nvSpPr>
          <p:cNvPr id="500" name="Google Shape;500;p22"/>
          <p:cNvSpPr txBox="1"/>
          <p:nvPr/>
        </p:nvSpPr>
        <p:spPr>
          <a:xfrm>
            <a:off x="6630757" y="3191448"/>
            <a:ext cx="5197316" cy="3063874"/>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accent1"/>
              </a:buClr>
              <a:buSzPts val="2200"/>
              <a:buFont typeface="Arial"/>
              <a:buChar char="•"/>
            </a:pPr>
            <a:r>
              <a:rPr lang="en-GB" sz="2200" b="0" i="0" u="none" strike="noStrike" cap="none" dirty="0">
                <a:solidFill>
                  <a:schemeClr val="dk1"/>
                </a:solidFill>
                <a:latin typeface="Helvetica Neue"/>
                <a:ea typeface="Helvetica Neue"/>
                <a:cs typeface="Helvetica Neue"/>
                <a:sym typeface="Helvetica Neue"/>
              </a:rPr>
              <a:t>Health and vaccination programmes </a:t>
            </a:r>
            <a:endParaRPr sz="1400" b="0" i="0" u="none" strike="noStrike" cap="none" dirty="0">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accent1"/>
              </a:buClr>
              <a:buSzPts val="2200"/>
              <a:buFont typeface="Arial"/>
              <a:buChar char="•"/>
            </a:pPr>
            <a:r>
              <a:rPr lang="en-GB" sz="2200" b="0" i="0" u="none" strike="noStrike" cap="none" dirty="0">
                <a:solidFill>
                  <a:schemeClr val="dk1"/>
                </a:solidFill>
                <a:latin typeface="Helvetica Neue"/>
                <a:ea typeface="Helvetica Neue"/>
                <a:cs typeface="Helvetica Neue"/>
                <a:sym typeface="Helvetica Neue"/>
              </a:rPr>
              <a:t>Nutrition and school-feeding </a:t>
            </a:r>
            <a:endParaRPr sz="1400" b="0" i="0" u="none" strike="noStrike" cap="none" dirty="0">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accent1"/>
              </a:buClr>
              <a:buSzPts val="2200"/>
              <a:buFont typeface="Arial"/>
              <a:buChar char="•"/>
            </a:pPr>
            <a:r>
              <a:rPr lang="en-GB" sz="2200" b="0" i="0" u="none" strike="noStrike" cap="none" dirty="0">
                <a:solidFill>
                  <a:schemeClr val="dk1"/>
                </a:solidFill>
                <a:latin typeface="Helvetica Neue"/>
                <a:ea typeface="Helvetica Neue"/>
                <a:cs typeface="Helvetica Neue"/>
                <a:sym typeface="Helvetica Neue"/>
              </a:rPr>
              <a:t>Recreational and sport programmes </a:t>
            </a:r>
            <a:endParaRPr sz="1400" b="0" i="0" u="none" strike="noStrike" cap="none" dirty="0">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accent1"/>
              </a:buClr>
              <a:buSzPts val="2200"/>
              <a:buFont typeface="Arial"/>
              <a:buChar char="•"/>
            </a:pPr>
            <a:r>
              <a:rPr lang="en-GB" sz="2200" b="0" i="0" u="none" strike="noStrike" cap="none" dirty="0">
                <a:solidFill>
                  <a:schemeClr val="dk1"/>
                </a:solidFill>
                <a:latin typeface="Helvetica Neue"/>
                <a:ea typeface="Helvetica Neue"/>
                <a:cs typeface="Helvetica Neue"/>
                <a:sym typeface="Helvetica Neue"/>
              </a:rPr>
              <a:t>Peer group activities and life skills </a:t>
            </a:r>
            <a:endParaRPr sz="1400" b="0" i="0" u="none" strike="noStrike" cap="none" dirty="0">
              <a:solidFill>
                <a:srgbClr val="000000"/>
              </a:solidFill>
              <a:latin typeface="Arial"/>
              <a:ea typeface="Arial"/>
              <a:cs typeface="Arial"/>
              <a:sym typeface="Arial"/>
            </a:endParaRPr>
          </a:p>
          <a:p>
            <a:pPr marL="228600" marR="0" lvl="0" indent="-88900" algn="l" rtl="0">
              <a:lnSpc>
                <a:spcPct val="90000"/>
              </a:lnSpc>
              <a:spcBef>
                <a:spcPts val="1000"/>
              </a:spcBef>
              <a:spcAft>
                <a:spcPts val="0"/>
              </a:spcAft>
              <a:buClr>
                <a:schemeClr val="accent1"/>
              </a:buClr>
              <a:buSzPts val="2200"/>
              <a:buFont typeface="Arial"/>
              <a:buNone/>
            </a:pPr>
            <a:endParaRPr sz="2200" b="0" i="0" u="none" strike="noStrike" cap="none" dirty="0">
              <a:solidFill>
                <a:schemeClr val="dk1"/>
              </a:solidFill>
              <a:latin typeface="Helvetica Neue"/>
              <a:ea typeface="Helvetica Neue"/>
              <a:cs typeface="Helvetica Neue"/>
              <a:sym typeface="Helvetica Neue"/>
            </a:endParaRPr>
          </a:p>
        </p:txBody>
      </p:sp>
      <p:pic>
        <p:nvPicPr>
          <p:cNvPr id="501" name="Google Shape;501;p22" descr="Logo, company name&#10;&#10;Description automatically generated"/>
          <p:cNvPicPr preferRelativeResize="0"/>
          <p:nvPr/>
        </p:nvPicPr>
        <p:blipFill rotWithShape="1">
          <a:blip r:embed="rId3">
            <a:alphaModFix/>
          </a:blip>
          <a:srcRect/>
          <a:stretch/>
        </p:blipFill>
        <p:spPr>
          <a:xfrm>
            <a:off x="9824309" y="-33668"/>
            <a:ext cx="2309257" cy="182060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23"/>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995C"/>
              </a:buClr>
              <a:buSzPts val="3600"/>
              <a:buFont typeface="Helvetica Neue"/>
              <a:buNone/>
            </a:pPr>
            <a:r>
              <a:rPr lang="en-GB">
                <a:solidFill>
                  <a:srgbClr val="70995C"/>
                </a:solidFill>
              </a:rPr>
              <a:t>TEACHING &amp; LEARNING </a:t>
            </a:r>
            <a:endParaRPr/>
          </a:p>
        </p:txBody>
      </p:sp>
      <p:sp>
        <p:nvSpPr>
          <p:cNvPr id="508" name="Google Shape;508;p23"/>
          <p:cNvSpPr txBox="1">
            <a:spLocks noGrp="1"/>
          </p:cNvSpPr>
          <p:nvPr>
            <p:ph type="body" idx="2"/>
          </p:nvPr>
        </p:nvSpPr>
        <p:spPr>
          <a:xfrm>
            <a:off x="226449" y="2610533"/>
            <a:ext cx="5561243" cy="327561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accent1"/>
              </a:buClr>
              <a:buSzPts val="2300"/>
              <a:buChar char="•"/>
            </a:pPr>
            <a:r>
              <a:rPr lang="en-GB" sz="2300" dirty="0"/>
              <a:t>Ensure formal and NFE for working children adheres to education standards </a:t>
            </a:r>
            <a:endParaRPr dirty="0"/>
          </a:p>
          <a:p>
            <a:pPr marL="228600" lvl="0" indent="-228600" algn="l" rtl="0">
              <a:lnSpc>
                <a:spcPct val="90000"/>
              </a:lnSpc>
              <a:spcBef>
                <a:spcPts val="1000"/>
              </a:spcBef>
              <a:spcAft>
                <a:spcPts val="0"/>
              </a:spcAft>
              <a:buClr>
                <a:schemeClr val="accent1"/>
              </a:buClr>
              <a:buSzPts val="2300"/>
              <a:buChar char="•"/>
            </a:pPr>
            <a:r>
              <a:rPr lang="en-GB" sz="2300" dirty="0"/>
              <a:t>Learning materials include child labour </a:t>
            </a:r>
            <a:endParaRPr dirty="0"/>
          </a:p>
          <a:p>
            <a:pPr marL="228600" lvl="0" indent="-228600" algn="l" rtl="0">
              <a:lnSpc>
                <a:spcPct val="90000"/>
              </a:lnSpc>
              <a:spcBef>
                <a:spcPts val="1000"/>
              </a:spcBef>
              <a:spcAft>
                <a:spcPts val="0"/>
              </a:spcAft>
              <a:buClr>
                <a:schemeClr val="accent1"/>
              </a:buClr>
              <a:buSzPts val="2300"/>
              <a:buChar char="•"/>
            </a:pPr>
            <a:r>
              <a:rPr lang="en-GB" sz="2300" dirty="0"/>
              <a:t>Design life skills content to meet needs of working children: </a:t>
            </a:r>
            <a:endParaRPr dirty="0"/>
          </a:p>
          <a:p>
            <a:pPr marL="685800" lvl="1" indent="-228600" algn="l" rtl="0">
              <a:lnSpc>
                <a:spcPct val="90000"/>
              </a:lnSpc>
              <a:spcBef>
                <a:spcPts val="500"/>
              </a:spcBef>
              <a:spcAft>
                <a:spcPts val="0"/>
              </a:spcAft>
              <a:buSzPts val="1800"/>
              <a:buChar char="•"/>
            </a:pPr>
            <a:r>
              <a:rPr lang="en-GB" sz="1800" dirty="0"/>
              <a:t>Risk/hazard mitigation </a:t>
            </a:r>
            <a:endParaRPr dirty="0"/>
          </a:p>
          <a:p>
            <a:pPr marL="685800" lvl="1" indent="-228600" algn="l" rtl="0">
              <a:lnSpc>
                <a:spcPct val="90000"/>
              </a:lnSpc>
              <a:spcBef>
                <a:spcPts val="500"/>
              </a:spcBef>
              <a:spcAft>
                <a:spcPts val="0"/>
              </a:spcAft>
              <a:buSzPts val="1800"/>
              <a:buChar char="•"/>
            </a:pPr>
            <a:r>
              <a:rPr lang="en-GB" sz="1800" dirty="0"/>
              <a:t>PSS/overcoming adversity</a:t>
            </a:r>
            <a:endParaRPr dirty="0"/>
          </a:p>
          <a:p>
            <a:pPr marL="685800" lvl="1" indent="-228600" algn="l" rtl="0">
              <a:lnSpc>
                <a:spcPct val="90000"/>
              </a:lnSpc>
              <a:spcBef>
                <a:spcPts val="500"/>
              </a:spcBef>
              <a:spcAft>
                <a:spcPts val="0"/>
              </a:spcAft>
              <a:buSzPts val="1800"/>
              <a:buChar char="•"/>
            </a:pPr>
            <a:r>
              <a:rPr lang="en-GB" sz="1800" dirty="0"/>
              <a:t>Health, hygiene, SRHR, HIV, CSE, etc. </a:t>
            </a:r>
            <a:endParaRPr dirty="0"/>
          </a:p>
          <a:p>
            <a:pPr marL="685800" lvl="1" indent="-228600" algn="l" rtl="0">
              <a:lnSpc>
                <a:spcPct val="90000"/>
              </a:lnSpc>
              <a:spcBef>
                <a:spcPts val="500"/>
              </a:spcBef>
              <a:spcAft>
                <a:spcPts val="0"/>
              </a:spcAft>
              <a:buSzPts val="1800"/>
              <a:buChar char="•"/>
            </a:pPr>
            <a:r>
              <a:rPr lang="en-GB" sz="1800" dirty="0"/>
              <a:t>DRR, First aid </a:t>
            </a:r>
            <a:endParaRPr dirty="0"/>
          </a:p>
          <a:p>
            <a:pPr marL="685800" lvl="1" indent="-228600" algn="l" rtl="0">
              <a:lnSpc>
                <a:spcPct val="90000"/>
              </a:lnSpc>
              <a:spcBef>
                <a:spcPts val="500"/>
              </a:spcBef>
              <a:spcAft>
                <a:spcPts val="0"/>
              </a:spcAft>
              <a:buSzPts val="1800"/>
              <a:buChar char="•"/>
            </a:pPr>
            <a:r>
              <a:rPr lang="en-GB" sz="1800" dirty="0"/>
              <a:t>Culture, recreation, sports, arts </a:t>
            </a:r>
            <a:endParaRPr dirty="0"/>
          </a:p>
          <a:p>
            <a:pPr marL="685800" lvl="1" indent="-228600" algn="l" rtl="0">
              <a:lnSpc>
                <a:spcPct val="90000"/>
              </a:lnSpc>
              <a:spcBef>
                <a:spcPts val="500"/>
              </a:spcBef>
              <a:spcAft>
                <a:spcPts val="0"/>
              </a:spcAft>
              <a:buSzPts val="1800"/>
              <a:buChar char="•"/>
            </a:pPr>
            <a:r>
              <a:rPr lang="en-GB" sz="1800" dirty="0"/>
              <a:t>Leadership, job coaching, employability </a:t>
            </a:r>
            <a:endParaRPr dirty="0"/>
          </a:p>
        </p:txBody>
      </p:sp>
      <p:sp>
        <p:nvSpPr>
          <p:cNvPr id="509" name="Google Shape;509;p23"/>
          <p:cNvSpPr txBox="1">
            <a:spLocks noGrp="1"/>
          </p:cNvSpPr>
          <p:nvPr>
            <p:ph type="body" idx="1"/>
          </p:nvPr>
        </p:nvSpPr>
        <p:spPr>
          <a:xfrm>
            <a:off x="226449" y="1841320"/>
            <a:ext cx="4736035" cy="76921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accent1"/>
              </a:buClr>
              <a:buSzPts val="2800"/>
              <a:buNone/>
            </a:pPr>
            <a:r>
              <a:rPr lang="en-GB" dirty="0"/>
              <a:t>CURRICULA</a:t>
            </a:r>
            <a:endParaRPr dirty="0"/>
          </a:p>
          <a:p>
            <a:pPr marL="0" lvl="0" indent="0" algn="ctr" rtl="0">
              <a:lnSpc>
                <a:spcPct val="90000"/>
              </a:lnSpc>
              <a:spcBef>
                <a:spcPts val="1000"/>
              </a:spcBef>
              <a:spcAft>
                <a:spcPts val="0"/>
              </a:spcAft>
              <a:buClr>
                <a:schemeClr val="accent1"/>
              </a:buClr>
              <a:buSzPts val="2800"/>
              <a:buNone/>
            </a:pPr>
            <a:endParaRPr dirty="0"/>
          </a:p>
        </p:txBody>
      </p:sp>
      <p:sp>
        <p:nvSpPr>
          <p:cNvPr id="510" name="Google Shape;510;p23"/>
          <p:cNvSpPr txBox="1"/>
          <p:nvPr/>
        </p:nvSpPr>
        <p:spPr>
          <a:xfrm>
            <a:off x="5994839" y="1792067"/>
            <a:ext cx="5833234" cy="139938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accent1"/>
              </a:buClr>
              <a:buSzPts val="2800"/>
              <a:buFont typeface="Arial"/>
              <a:buNone/>
            </a:pPr>
            <a:r>
              <a:rPr lang="en-GB" sz="2800" b="1" i="0" u="none" strike="noStrike" cap="none" dirty="0">
                <a:solidFill>
                  <a:schemeClr val="accent1"/>
                </a:solidFill>
                <a:latin typeface="Helvetica Neue"/>
                <a:ea typeface="Helvetica Neue"/>
                <a:cs typeface="Helvetica Neue"/>
                <a:sym typeface="Helvetica Neue"/>
              </a:rPr>
              <a:t>TRAINING, PROFESSIONAL DEVELOPMENT, AND SUPPORT</a:t>
            </a:r>
            <a:endParaRPr sz="1400" b="0" i="0" u="none" strike="noStrike" cap="none" dirty="0">
              <a:solidFill>
                <a:srgbClr val="000000"/>
              </a:solidFill>
              <a:latin typeface="Arial"/>
              <a:ea typeface="Arial"/>
              <a:cs typeface="Arial"/>
              <a:sym typeface="Arial"/>
            </a:endParaRPr>
          </a:p>
        </p:txBody>
      </p:sp>
      <p:cxnSp>
        <p:nvCxnSpPr>
          <p:cNvPr id="511" name="Google Shape;511;p23"/>
          <p:cNvCxnSpPr/>
          <p:nvPr/>
        </p:nvCxnSpPr>
        <p:spPr>
          <a:xfrm>
            <a:off x="5891265" y="319144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512" name="Google Shape;512;p23"/>
          <p:cNvSpPr txBox="1"/>
          <p:nvPr/>
        </p:nvSpPr>
        <p:spPr>
          <a:xfrm>
            <a:off x="6879168" y="3429000"/>
            <a:ext cx="4948905" cy="3503612"/>
          </a:xfrm>
          <a:prstGeom prst="rect">
            <a:avLst/>
          </a:prstGeom>
          <a:noFill/>
          <a:ln>
            <a:noFill/>
          </a:ln>
        </p:spPr>
        <p:txBody>
          <a:bodyPr spcFirstLastPara="1" wrap="square" lIns="91425" tIns="45700" rIns="91425" bIns="45700" anchor="t" anchorCtr="0">
            <a:normAutofit/>
          </a:bodyPr>
          <a:lstStyle/>
          <a:p>
            <a:pPr marL="228600" marR="0" lvl="0" indent="-88900" algn="l" rtl="0">
              <a:lnSpc>
                <a:spcPct val="90000"/>
              </a:lnSpc>
              <a:spcBef>
                <a:spcPts val="0"/>
              </a:spcBef>
              <a:spcAft>
                <a:spcPts val="0"/>
              </a:spcAft>
              <a:buClr>
                <a:schemeClr val="accent1"/>
              </a:buClr>
              <a:buSzPts val="2200"/>
              <a:buFont typeface="Arial"/>
              <a:buNone/>
            </a:pPr>
            <a:endParaRPr sz="2200" b="0" i="0" u="none" strike="noStrike" cap="none">
              <a:solidFill>
                <a:schemeClr val="dk1"/>
              </a:solidFill>
              <a:latin typeface="Helvetica Neue"/>
              <a:ea typeface="Helvetica Neue"/>
              <a:cs typeface="Helvetica Neue"/>
              <a:sym typeface="Helvetica Neue"/>
            </a:endParaRPr>
          </a:p>
        </p:txBody>
      </p:sp>
      <p:sp>
        <p:nvSpPr>
          <p:cNvPr id="513" name="Google Shape;513;p23"/>
          <p:cNvSpPr txBox="1"/>
          <p:nvPr/>
        </p:nvSpPr>
        <p:spPr>
          <a:xfrm>
            <a:off x="6096000" y="2681940"/>
            <a:ext cx="5732073" cy="3573382"/>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accent1"/>
              </a:buClr>
              <a:buSzPts val="2300"/>
              <a:buFont typeface="Arial"/>
              <a:buChar char="•"/>
            </a:pPr>
            <a:r>
              <a:rPr lang="en-GB" sz="2300" b="0" i="0" u="none" strike="noStrike" cap="none" dirty="0">
                <a:solidFill>
                  <a:schemeClr val="dk1"/>
                </a:solidFill>
                <a:latin typeface="Helvetica Neue"/>
                <a:ea typeface="Helvetica Neue"/>
                <a:cs typeface="Helvetica Neue"/>
                <a:sym typeface="Helvetica Neue"/>
              </a:rPr>
              <a:t>Strengthen child labour knowledge and capacity of education personnel </a:t>
            </a:r>
            <a:endParaRPr sz="1400" b="0" i="0" u="none" strike="noStrike" cap="none" dirty="0">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accent1"/>
              </a:buClr>
              <a:buSzPts val="1800"/>
              <a:buFont typeface="Arial"/>
              <a:buChar char="•"/>
            </a:pPr>
            <a:r>
              <a:rPr lang="en-GB" sz="1800" b="0" i="0" u="none" strike="noStrike" cap="none" dirty="0">
                <a:solidFill>
                  <a:schemeClr val="dk1"/>
                </a:solidFill>
                <a:latin typeface="Helvetica Neue"/>
                <a:ea typeface="Helvetica Neue"/>
                <a:cs typeface="Helvetica Neue"/>
                <a:sym typeface="Helvetica Neue"/>
              </a:rPr>
              <a:t>Context specific CL risks</a:t>
            </a:r>
            <a:endParaRPr sz="1400" b="0" i="0" u="none" strike="noStrike" cap="none" dirty="0">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accent1"/>
              </a:buClr>
              <a:buSzPts val="1800"/>
              <a:buFont typeface="Arial"/>
              <a:buChar char="•"/>
            </a:pPr>
            <a:r>
              <a:rPr lang="en-GB" sz="1800" b="0" i="0" u="none" strike="noStrike" cap="none" dirty="0">
                <a:solidFill>
                  <a:schemeClr val="dk1"/>
                </a:solidFill>
                <a:latin typeface="Helvetica Neue"/>
                <a:ea typeface="Helvetica Neue"/>
                <a:cs typeface="Helvetica Neue"/>
                <a:sym typeface="Helvetica Neue"/>
              </a:rPr>
              <a:t>Safeguarding/PSEAH</a:t>
            </a:r>
            <a:endParaRPr sz="1400" b="0" i="0" u="none" strike="noStrike" cap="none" dirty="0">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accent1"/>
              </a:buClr>
              <a:buSzPts val="1800"/>
              <a:buFont typeface="Arial"/>
              <a:buChar char="•"/>
            </a:pPr>
            <a:r>
              <a:rPr lang="en-GB" sz="1800" b="0" i="0" u="none" strike="noStrike" cap="none" dirty="0">
                <a:solidFill>
                  <a:schemeClr val="dk1"/>
                </a:solidFill>
                <a:latin typeface="Helvetica Neue"/>
                <a:ea typeface="Helvetica Neue"/>
                <a:cs typeface="Helvetica Neue"/>
                <a:sym typeface="Helvetica Neue"/>
              </a:rPr>
              <a:t>Gender sensitivity </a:t>
            </a:r>
            <a:endParaRPr sz="1400" b="0" i="0" u="none" strike="noStrike" cap="none" dirty="0">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chemeClr val="accent1"/>
              </a:buClr>
              <a:buSzPts val="1800"/>
              <a:buFont typeface="Arial"/>
              <a:buChar char="•"/>
            </a:pPr>
            <a:r>
              <a:rPr lang="en-GB" sz="1800" b="0" i="0" u="none" strike="noStrike" cap="none" dirty="0">
                <a:solidFill>
                  <a:schemeClr val="dk1"/>
                </a:solidFill>
                <a:latin typeface="Helvetica Neue"/>
                <a:ea typeface="Helvetica Neue"/>
                <a:cs typeface="Helvetica Neue"/>
                <a:sym typeface="Helvetica Neue"/>
              </a:rPr>
              <a:t>Learning and support for working children </a:t>
            </a:r>
            <a:endParaRPr sz="1400" b="0" i="0" u="none" strike="noStrike" cap="none" dirty="0">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accent1"/>
              </a:buClr>
              <a:buSzPts val="2300"/>
              <a:buFont typeface="Arial"/>
              <a:buChar char="•"/>
            </a:pPr>
            <a:r>
              <a:rPr lang="en-GB" sz="2300" b="0" i="0" u="none" strike="noStrike" cap="none" dirty="0">
                <a:solidFill>
                  <a:schemeClr val="dk1"/>
                </a:solidFill>
                <a:latin typeface="Helvetica Neue"/>
                <a:ea typeface="Helvetica Neue"/>
                <a:cs typeface="Helvetica Neue"/>
                <a:sym typeface="Helvetica Neue"/>
              </a:rPr>
              <a:t>Integrate content on CL into opportunities (induction, training, etc.) </a:t>
            </a:r>
            <a:endParaRPr sz="1400" b="0" i="0" u="none" strike="noStrike" cap="none" dirty="0">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accent1"/>
              </a:buClr>
              <a:buSzPts val="2300"/>
              <a:buFont typeface="Arial"/>
              <a:buChar char="•"/>
            </a:pPr>
            <a:r>
              <a:rPr lang="en-GB" sz="2300" b="0" i="0" u="none" strike="noStrike" cap="none" dirty="0">
                <a:solidFill>
                  <a:schemeClr val="dk1"/>
                </a:solidFill>
                <a:latin typeface="Helvetica Neue"/>
                <a:ea typeface="Helvetica Neue"/>
                <a:cs typeface="Helvetica Neue"/>
                <a:sym typeface="Helvetica Neue"/>
              </a:rPr>
              <a:t>Provide specialised training/support</a:t>
            </a:r>
            <a:endParaRPr sz="1400" b="0" i="0" u="none" strike="noStrike" cap="none" dirty="0">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accent1"/>
              </a:buClr>
              <a:buSzPts val="2300"/>
              <a:buFont typeface="Arial"/>
              <a:buChar char="•"/>
            </a:pPr>
            <a:r>
              <a:rPr lang="en-GB" sz="2300" b="0" i="0" u="none" strike="noStrike" cap="none" dirty="0">
                <a:solidFill>
                  <a:schemeClr val="dk1"/>
                </a:solidFill>
                <a:latin typeface="Helvetica Neue"/>
                <a:ea typeface="Helvetica Neue"/>
                <a:cs typeface="Helvetica Neue"/>
                <a:sym typeface="Helvetica Neue"/>
              </a:rPr>
              <a:t>Prevent and respond to stigma, discrimination, harmful social norms </a:t>
            </a:r>
            <a:r>
              <a:rPr lang="en-GB" sz="2300" dirty="0">
                <a:solidFill>
                  <a:schemeClr val="dk1"/>
                </a:solidFill>
                <a:latin typeface="Helvetica Neue"/>
                <a:ea typeface="Helvetica Neue"/>
                <a:cs typeface="Helvetica Neue"/>
                <a:sym typeface="Helvetica Neue"/>
              </a:rPr>
              <a:t>from</a:t>
            </a:r>
            <a:r>
              <a:rPr lang="en-GB" sz="2300" b="0" i="0" u="none" strike="noStrike" cap="none" dirty="0">
                <a:solidFill>
                  <a:schemeClr val="dk1"/>
                </a:solidFill>
                <a:latin typeface="Helvetica Neue"/>
                <a:ea typeface="Helvetica Neue"/>
                <a:cs typeface="Helvetica Neue"/>
                <a:sym typeface="Helvetica Neue"/>
              </a:rPr>
              <a:t> education staff</a:t>
            </a:r>
            <a:endParaRPr sz="1400" b="0" i="0" u="none" strike="noStrike" cap="none" dirty="0">
              <a:solidFill>
                <a:srgbClr val="000000"/>
              </a:solidFill>
              <a:latin typeface="Arial"/>
              <a:ea typeface="Arial"/>
              <a:cs typeface="Arial"/>
              <a:sym typeface="Arial"/>
            </a:endParaRPr>
          </a:p>
          <a:p>
            <a:pPr marL="228600" marR="0" lvl="0" indent="-88900" algn="l" rtl="0">
              <a:lnSpc>
                <a:spcPct val="90000"/>
              </a:lnSpc>
              <a:spcBef>
                <a:spcPts val="1000"/>
              </a:spcBef>
              <a:spcAft>
                <a:spcPts val="0"/>
              </a:spcAft>
              <a:buClr>
                <a:schemeClr val="accent1"/>
              </a:buClr>
              <a:buSzPts val="2200"/>
              <a:buFont typeface="Arial"/>
              <a:buNone/>
            </a:pPr>
            <a:endParaRPr sz="2200" b="0" i="0" u="none" strike="noStrike" cap="none" dirty="0">
              <a:solidFill>
                <a:schemeClr val="dk1"/>
              </a:solidFill>
              <a:latin typeface="Helvetica Neue"/>
              <a:ea typeface="Helvetica Neue"/>
              <a:cs typeface="Helvetica Neue"/>
              <a:sym typeface="Helvetica Neue"/>
            </a:endParaRPr>
          </a:p>
        </p:txBody>
      </p:sp>
      <p:pic>
        <p:nvPicPr>
          <p:cNvPr id="514" name="Google Shape;514;p23" descr="Logo, company name&#10;&#10;Description automatically generated"/>
          <p:cNvPicPr preferRelativeResize="0"/>
          <p:nvPr/>
        </p:nvPicPr>
        <p:blipFill rotWithShape="1">
          <a:blip r:embed="rId3">
            <a:alphaModFix/>
          </a:blip>
          <a:srcRect/>
          <a:stretch/>
        </p:blipFill>
        <p:spPr>
          <a:xfrm>
            <a:off x="9824309" y="-33668"/>
            <a:ext cx="2309257" cy="182060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24"/>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995C"/>
              </a:buClr>
              <a:buSzPts val="3600"/>
              <a:buFont typeface="Helvetica Neue"/>
              <a:buNone/>
            </a:pPr>
            <a:r>
              <a:rPr lang="en-GB">
                <a:solidFill>
                  <a:srgbClr val="70995C"/>
                </a:solidFill>
              </a:rPr>
              <a:t>TEACHERS AND OTHER EDUCATION PERSONNEL</a:t>
            </a:r>
            <a:endParaRPr/>
          </a:p>
        </p:txBody>
      </p:sp>
      <p:sp>
        <p:nvSpPr>
          <p:cNvPr id="521" name="Google Shape;521;p24"/>
          <p:cNvSpPr txBox="1">
            <a:spLocks noGrp="1"/>
          </p:cNvSpPr>
          <p:nvPr>
            <p:ph type="body" idx="2"/>
          </p:nvPr>
        </p:nvSpPr>
        <p:spPr>
          <a:xfrm>
            <a:off x="226449" y="2868428"/>
            <a:ext cx="5561243" cy="2758079"/>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accent1"/>
              </a:buClr>
              <a:buSzPts val="2400"/>
              <a:buChar char="•"/>
            </a:pPr>
            <a:r>
              <a:rPr lang="en-GB" sz="2400"/>
              <a:t>Reflect child labour roles and responsibilities in TORs </a:t>
            </a:r>
            <a:endParaRPr/>
          </a:p>
          <a:p>
            <a:pPr marL="228600" lvl="0" indent="-228600" algn="l" rtl="0">
              <a:lnSpc>
                <a:spcPct val="90000"/>
              </a:lnSpc>
              <a:spcBef>
                <a:spcPts val="1000"/>
              </a:spcBef>
              <a:spcAft>
                <a:spcPts val="0"/>
              </a:spcAft>
              <a:buClr>
                <a:schemeClr val="accent1"/>
              </a:buClr>
              <a:buSzPts val="2400"/>
              <a:buChar char="•"/>
            </a:pPr>
            <a:r>
              <a:rPr lang="en-GB" sz="2400"/>
              <a:t>Roles for support staff in providing specific support (counsellors, case workers, female mentors, teaching assistants) </a:t>
            </a:r>
            <a:endParaRPr/>
          </a:p>
          <a:p>
            <a:pPr marL="228600" lvl="0" indent="-228600" algn="l" rtl="0">
              <a:lnSpc>
                <a:spcPct val="90000"/>
              </a:lnSpc>
              <a:spcBef>
                <a:spcPts val="1000"/>
              </a:spcBef>
              <a:spcAft>
                <a:spcPts val="0"/>
              </a:spcAft>
              <a:buClr>
                <a:schemeClr val="accent1"/>
              </a:buClr>
              <a:buSzPts val="2400"/>
              <a:buChar char="•"/>
            </a:pPr>
            <a:r>
              <a:rPr lang="en-GB" sz="2400"/>
              <a:t>Support schools (personnel, expertise, resources) </a:t>
            </a:r>
            <a:endParaRPr/>
          </a:p>
          <a:p>
            <a:pPr marL="228600" lvl="0" indent="-228600" algn="l" rtl="0">
              <a:lnSpc>
                <a:spcPct val="90000"/>
              </a:lnSpc>
              <a:spcBef>
                <a:spcPts val="1000"/>
              </a:spcBef>
              <a:spcAft>
                <a:spcPts val="0"/>
              </a:spcAft>
              <a:buClr>
                <a:schemeClr val="accent1"/>
              </a:buClr>
              <a:buSzPts val="2400"/>
              <a:buChar char="•"/>
            </a:pPr>
            <a:r>
              <a:rPr lang="en-GB" sz="2400"/>
              <a:t>Connect education staff with referral pathways and specialised services </a:t>
            </a:r>
            <a:endParaRPr/>
          </a:p>
          <a:p>
            <a:pPr marL="228600" lvl="0" indent="-114300" algn="l" rtl="0">
              <a:lnSpc>
                <a:spcPct val="90000"/>
              </a:lnSpc>
              <a:spcBef>
                <a:spcPts val="1000"/>
              </a:spcBef>
              <a:spcAft>
                <a:spcPts val="0"/>
              </a:spcAft>
              <a:buClr>
                <a:schemeClr val="accent1"/>
              </a:buClr>
              <a:buSzPts val="1800"/>
              <a:buNone/>
            </a:pPr>
            <a:endParaRPr sz="1800"/>
          </a:p>
        </p:txBody>
      </p:sp>
      <p:sp>
        <p:nvSpPr>
          <p:cNvPr id="522" name="Google Shape;522;p24"/>
          <p:cNvSpPr txBox="1">
            <a:spLocks noGrp="1"/>
          </p:cNvSpPr>
          <p:nvPr>
            <p:ph type="body" idx="1"/>
          </p:nvPr>
        </p:nvSpPr>
        <p:spPr>
          <a:xfrm>
            <a:off x="226449" y="1841320"/>
            <a:ext cx="4736035" cy="76921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accent1"/>
              </a:buClr>
              <a:buSzPts val="2800"/>
              <a:buNone/>
            </a:pPr>
            <a:r>
              <a:rPr lang="en-GB"/>
              <a:t>DEFINE ROLES &amp; RESPONSIBILITIES</a:t>
            </a:r>
            <a:endParaRPr/>
          </a:p>
          <a:p>
            <a:pPr marL="0" lvl="0" indent="0" algn="ctr" rtl="0">
              <a:lnSpc>
                <a:spcPct val="90000"/>
              </a:lnSpc>
              <a:spcBef>
                <a:spcPts val="1000"/>
              </a:spcBef>
              <a:spcAft>
                <a:spcPts val="0"/>
              </a:spcAft>
              <a:buClr>
                <a:schemeClr val="accent1"/>
              </a:buClr>
              <a:buSzPts val="2800"/>
              <a:buNone/>
            </a:pPr>
            <a:endParaRPr/>
          </a:p>
        </p:txBody>
      </p:sp>
      <p:sp>
        <p:nvSpPr>
          <p:cNvPr id="523" name="Google Shape;523;p24"/>
          <p:cNvSpPr txBox="1"/>
          <p:nvPr/>
        </p:nvSpPr>
        <p:spPr>
          <a:xfrm>
            <a:off x="5994839" y="1792067"/>
            <a:ext cx="5833234" cy="139938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accent1"/>
              </a:buClr>
              <a:buSzPts val="2800"/>
              <a:buFont typeface="Arial"/>
              <a:buNone/>
            </a:pPr>
            <a:r>
              <a:rPr lang="en-GB" sz="2800" b="1" i="0" u="none" strike="noStrike" cap="none">
                <a:solidFill>
                  <a:schemeClr val="accent1"/>
                </a:solidFill>
                <a:latin typeface="Helvetica Neue"/>
                <a:ea typeface="Helvetica Neue"/>
                <a:cs typeface="Helvetica Neue"/>
                <a:sym typeface="Helvetica Neue"/>
              </a:rPr>
              <a:t>RECRUIT &amp; SUPPORT TEACHERS APROPRIATELY</a:t>
            </a:r>
            <a:endParaRPr sz="1400" b="0" i="0" u="none" strike="noStrike" cap="none">
              <a:solidFill>
                <a:srgbClr val="000000"/>
              </a:solidFill>
              <a:latin typeface="Arial"/>
              <a:ea typeface="Arial"/>
              <a:cs typeface="Arial"/>
              <a:sym typeface="Arial"/>
            </a:endParaRPr>
          </a:p>
        </p:txBody>
      </p:sp>
      <p:cxnSp>
        <p:nvCxnSpPr>
          <p:cNvPr id="524" name="Google Shape;524;p24"/>
          <p:cNvCxnSpPr/>
          <p:nvPr/>
        </p:nvCxnSpPr>
        <p:spPr>
          <a:xfrm>
            <a:off x="5891265" y="319144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525" name="Google Shape;525;p24"/>
          <p:cNvSpPr txBox="1"/>
          <p:nvPr/>
        </p:nvSpPr>
        <p:spPr>
          <a:xfrm>
            <a:off x="6879168" y="3429000"/>
            <a:ext cx="4948905" cy="3503612"/>
          </a:xfrm>
          <a:prstGeom prst="rect">
            <a:avLst/>
          </a:prstGeom>
          <a:noFill/>
          <a:ln>
            <a:noFill/>
          </a:ln>
        </p:spPr>
        <p:txBody>
          <a:bodyPr spcFirstLastPara="1" wrap="square" lIns="91425" tIns="45700" rIns="91425" bIns="45700" anchor="t" anchorCtr="0">
            <a:normAutofit/>
          </a:bodyPr>
          <a:lstStyle/>
          <a:p>
            <a:pPr marL="228600" marR="0" lvl="0" indent="-88900" algn="l" rtl="0">
              <a:lnSpc>
                <a:spcPct val="90000"/>
              </a:lnSpc>
              <a:spcBef>
                <a:spcPts val="0"/>
              </a:spcBef>
              <a:spcAft>
                <a:spcPts val="0"/>
              </a:spcAft>
              <a:buClr>
                <a:schemeClr val="accent1"/>
              </a:buClr>
              <a:buSzPts val="2200"/>
              <a:buFont typeface="Arial"/>
              <a:buNone/>
            </a:pPr>
            <a:endParaRPr sz="2200" b="0" i="0" u="none" strike="noStrike" cap="none">
              <a:solidFill>
                <a:schemeClr val="dk1"/>
              </a:solidFill>
              <a:latin typeface="Helvetica Neue"/>
              <a:ea typeface="Helvetica Neue"/>
              <a:cs typeface="Helvetica Neue"/>
              <a:sym typeface="Helvetica Neue"/>
            </a:endParaRPr>
          </a:p>
        </p:txBody>
      </p:sp>
      <p:sp>
        <p:nvSpPr>
          <p:cNvPr id="526" name="Google Shape;526;p24"/>
          <p:cNvSpPr txBox="1"/>
          <p:nvPr/>
        </p:nvSpPr>
        <p:spPr>
          <a:xfrm>
            <a:off x="6096000" y="2868428"/>
            <a:ext cx="5732073" cy="3127254"/>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accent1"/>
              </a:buClr>
              <a:buSzPts val="2400"/>
              <a:buFont typeface="Arial"/>
              <a:buChar char="•"/>
            </a:pPr>
            <a:r>
              <a:rPr lang="en-GB" sz="2400" b="0" i="0" u="none" strike="noStrike" cap="none">
                <a:solidFill>
                  <a:schemeClr val="dk1"/>
                </a:solidFill>
                <a:latin typeface="Helvetica Neue"/>
                <a:ea typeface="Helvetica Neue"/>
                <a:cs typeface="Helvetica Neue"/>
                <a:sym typeface="Helvetica Neue"/>
              </a:rPr>
              <a:t>Refugee, IDP, migrant populations </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accent1"/>
              </a:buClr>
              <a:buSzPts val="2400"/>
              <a:buFont typeface="Arial"/>
              <a:buChar char="•"/>
            </a:pPr>
            <a:r>
              <a:rPr lang="en-GB" sz="2400" b="0" i="0" u="none" strike="noStrike" cap="none">
                <a:solidFill>
                  <a:schemeClr val="dk1"/>
                </a:solidFill>
                <a:latin typeface="Helvetica Neue"/>
                <a:ea typeface="Helvetica Neue"/>
                <a:cs typeface="Helvetica Neue"/>
                <a:sym typeface="Helvetica Neue"/>
              </a:rPr>
              <a:t>Legal and policy barriers in recruitment</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accent1"/>
              </a:buClr>
              <a:buSzPts val="2400"/>
              <a:buFont typeface="Arial"/>
              <a:buChar char="•"/>
            </a:pPr>
            <a:r>
              <a:rPr lang="en-GB" sz="2400" b="0" i="0" u="none" strike="noStrike" cap="none">
                <a:solidFill>
                  <a:schemeClr val="dk1"/>
                </a:solidFill>
                <a:latin typeface="Helvetica Neue"/>
                <a:ea typeface="Helvetica Neue"/>
                <a:cs typeface="Helvetica Neue"/>
                <a:sym typeface="Helvetica Neue"/>
              </a:rPr>
              <a:t>Advocacy </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accent1"/>
              </a:buClr>
              <a:buSzPts val="2400"/>
              <a:buFont typeface="Arial"/>
              <a:buChar char="•"/>
            </a:pPr>
            <a:r>
              <a:rPr lang="en-GB" sz="2400" b="0" i="0" u="none" strike="noStrike" cap="none">
                <a:solidFill>
                  <a:schemeClr val="dk1"/>
                </a:solidFill>
                <a:latin typeface="Helvetica Neue"/>
                <a:ea typeface="Helvetica Neue"/>
                <a:cs typeface="Helvetica Neue"/>
                <a:sym typeface="Helvetica Neue"/>
              </a:rPr>
              <a:t>Training and support </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accent1"/>
              </a:buClr>
              <a:buSzPts val="2400"/>
              <a:buFont typeface="Arial"/>
              <a:buChar char="•"/>
            </a:pPr>
            <a:r>
              <a:rPr lang="en-GB" sz="2400" b="0" i="0" u="none" strike="noStrike" cap="none">
                <a:solidFill>
                  <a:schemeClr val="dk1"/>
                </a:solidFill>
                <a:latin typeface="Helvetica Neue"/>
                <a:ea typeface="Helvetica Neue"/>
                <a:cs typeface="Helvetica Neue"/>
                <a:sym typeface="Helvetica Neue"/>
              </a:rPr>
              <a:t>Language</a:t>
            </a:r>
            <a:endParaRPr sz="1400" b="0" i="0" u="none" strike="noStrike" cap="none">
              <a:solidFill>
                <a:srgbClr val="000000"/>
              </a:solidFill>
              <a:latin typeface="Arial"/>
              <a:ea typeface="Arial"/>
              <a:cs typeface="Arial"/>
              <a:sym typeface="Arial"/>
            </a:endParaRPr>
          </a:p>
          <a:p>
            <a:pPr marL="228600" marR="0" lvl="0" indent="-88900" algn="l" rtl="0">
              <a:lnSpc>
                <a:spcPct val="90000"/>
              </a:lnSpc>
              <a:spcBef>
                <a:spcPts val="1000"/>
              </a:spcBef>
              <a:spcAft>
                <a:spcPts val="0"/>
              </a:spcAft>
              <a:buClr>
                <a:schemeClr val="accent1"/>
              </a:buClr>
              <a:buSzPts val="2200"/>
              <a:buFont typeface="Arial"/>
              <a:buNone/>
            </a:pPr>
            <a:endParaRPr sz="2200" b="0" i="0" u="none" strike="noStrike" cap="none">
              <a:solidFill>
                <a:schemeClr val="dk1"/>
              </a:solidFill>
              <a:latin typeface="Helvetica Neue"/>
              <a:ea typeface="Helvetica Neue"/>
              <a:cs typeface="Helvetica Neue"/>
              <a:sym typeface="Helvetica Neue"/>
            </a:endParaRPr>
          </a:p>
        </p:txBody>
      </p:sp>
      <p:pic>
        <p:nvPicPr>
          <p:cNvPr id="527" name="Google Shape;527;p24" descr="Logo, company name&#10;&#10;Description automatically generated"/>
          <p:cNvPicPr preferRelativeResize="0"/>
          <p:nvPr/>
        </p:nvPicPr>
        <p:blipFill rotWithShape="1">
          <a:blip r:embed="rId3">
            <a:alphaModFix/>
          </a:blip>
          <a:srcRect/>
          <a:stretch/>
        </p:blipFill>
        <p:spPr>
          <a:xfrm>
            <a:off x="9824309" y="-33668"/>
            <a:ext cx="2309257" cy="182060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25"/>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995C"/>
              </a:buClr>
              <a:buSzPts val="3600"/>
              <a:buFont typeface="Helvetica Neue"/>
              <a:buNone/>
            </a:pPr>
            <a:r>
              <a:rPr lang="en-GB">
                <a:solidFill>
                  <a:srgbClr val="70995C"/>
                </a:solidFill>
              </a:rPr>
              <a:t>EDUCATION LAW AND POLICY </a:t>
            </a:r>
            <a:endParaRPr/>
          </a:p>
        </p:txBody>
      </p:sp>
      <p:grpSp>
        <p:nvGrpSpPr>
          <p:cNvPr id="534" name="Google Shape;534;p25"/>
          <p:cNvGrpSpPr/>
          <p:nvPr/>
        </p:nvGrpSpPr>
        <p:grpSpPr>
          <a:xfrm>
            <a:off x="1262318" y="1786934"/>
            <a:ext cx="9725797" cy="5071065"/>
            <a:chOff x="1203884" y="0"/>
            <a:chExt cx="9725797" cy="5071065"/>
          </a:xfrm>
        </p:grpSpPr>
        <p:sp>
          <p:nvSpPr>
            <p:cNvPr id="535" name="Google Shape;535;p25"/>
            <p:cNvSpPr/>
            <p:nvPr/>
          </p:nvSpPr>
          <p:spPr>
            <a:xfrm>
              <a:off x="2782381" y="2616670"/>
              <a:ext cx="1834285" cy="1575073"/>
            </a:xfrm>
            <a:prstGeom prst="hexagon">
              <a:avLst>
                <a:gd name="adj" fmla="val 25000"/>
                <a:gd name="vf" fmla="val 115470"/>
              </a:avLst>
            </a:prstGeom>
            <a:solidFill>
              <a:srgbClr val="70995C"/>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p25"/>
            <p:cNvSpPr txBox="1"/>
            <p:nvPr/>
          </p:nvSpPr>
          <p:spPr>
            <a:xfrm>
              <a:off x="3066494" y="2860634"/>
              <a:ext cx="1266059" cy="1087145"/>
            </a:xfrm>
            <a:prstGeom prst="rect">
              <a:avLst/>
            </a:prstGeom>
            <a:noFill/>
            <a:ln>
              <a:noFill/>
            </a:ln>
          </p:spPr>
          <p:txBody>
            <a:bodyPr spcFirstLastPara="1" wrap="square" lIns="0" tIns="20300" rIns="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GB" sz="1600" b="1" i="1" u="none" strike="noStrike" cap="none">
                  <a:solidFill>
                    <a:schemeClr val="lt1"/>
                  </a:solidFill>
                  <a:latin typeface="Calibri"/>
                  <a:ea typeface="Calibri"/>
                  <a:cs typeface="Calibri"/>
                  <a:sym typeface="Calibri"/>
                </a:rPr>
                <a:t>Identify and analyse existing legal policy frameworks (Early yrs to tertiary)</a:t>
              </a:r>
              <a:endParaRPr sz="1400" b="0" i="0" u="none" strike="noStrike" cap="none">
                <a:solidFill>
                  <a:srgbClr val="000000"/>
                </a:solidFill>
                <a:latin typeface="Arial"/>
                <a:ea typeface="Arial"/>
                <a:cs typeface="Arial"/>
                <a:sym typeface="Arial"/>
              </a:endParaRPr>
            </a:p>
          </p:txBody>
        </p:sp>
        <p:sp>
          <p:nvSpPr>
            <p:cNvPr id="537" name="Google Shape;537;p25"/>
            <p:cNvSpPr/>
            <p:nvPr/>
          </p:nvSpPr>
          <p:spPr>
            <a:xfrm>
              <a:off x="2826147" y="3321041"/>
              <a:ext cx="213967" cy="184586"/>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25"/>
            <p:cNvSpPr/>
            <p:nvPr/>
          </p:nvSpPr>
          <p:spPr>
            <a:xfrm>
              <a:off x="1203884" y="1745968"/>
              <a:ext cx="1834285" cy="1575073"/>
            </a:xfrm>
            <a:prstGeom prst="hexagon">
              <a:avLst>
                <a:gd name="adj" fmla="val 25000"/>
                <a:gd name="vf" fmla="val 115470"/>
              </a:avLst>
            </a:prstGeom>
            <a:solidFill>
              <a:schemeClr val="lt1">
                <a:alpha val="89411"/>
              </a:schemeClr>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25"/>
            <p:cNvSpPr/>
            <p:nvPr/>
          </p:nvSpPr>
          <p:spPr>
            <a:xfrm>
              <a:off x="2460457" y="3112113"/>
              <a:ext cx="213967" cy="184586"/>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p25"/>
            <p:cNvSpPr/>
            <p:nvPr/>
          </p:nvSpPr>
          <p:spPr>
            <a:xfrm>
              <a:off x="4360878" y="1741404"/>
              <a:ext cx="1834285" cy="1575073"/>
            </a:xfrm>
            <a:prstGeom prst="hexagon">
              <a:avLst>
                <a:gd name="adj" fmla="val 25000"/>
                <a:gd name="vf" fmla="val 115470"/>
              </a:avLst>
            </a:prstGeom>
            <a:solidFill>
              <a:srgbClr val="35B2B4"/>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25"/>
            <p:cNvSpPr txBox="1"/>
            <p:nvPr/>
          </p:nvSpPr>
          <p:spPr>
            <a:xfrm>
              <a:off x="4644991" y="1985368"/>
              <a:ext cx="1266059" cy="1087145"/>
            </a:xfrm>
            <a:prstGeom prst="rect">
              <a:avLst/>
            </a:prstGeom>
            <a:noFill/>
            <a:ln>
              <a:noFill/>
            </a:ln>
          </p:spPr>
          <p:txBody>
            <a:bodyPr spcFirstLastPara="1" wrap="square" lIns="0" tIns="20300" rIns="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GB" sz="1600" b="1" i="1" u="none" strike="noStrike" cap="none">
                  <a:solidFill>
                    <a:schemeClr val="lt1"/>
                  </a:solidFill>
                  <a:latin typeface="Calibri"/>
                  <a:ea typeface="Calibri"/>
                  <a:cs typeface="Calibri"/>
                  <a:sym typeface="Calibri"/>
                </a:rPr>
                <a:t>Use existing legislation &amp; policy  to inform humanitarian action</a:t>
              </a:r>
              <a:endParaRPr sz="1400" b="0" i="0" u="none" strike="noStrike" cap="none">
                <a:solidFill>
                  <a:srgbClr val="000000"/>
                </a:solidFill>
                <a:latin typeface="Arial"/>
                <a:ea typeface="Arial"/>
                <a:cs typeface="Arial"/>
                <a:sym typeface="Arial"/>
              </a:endParaRPr>
            </a:p>
          </p:txBody>
        </p:sp>
        <p:sp>
          <p:nvSpPr>
            <p:cNvPr id="542" name="Google Shape;542;p25"/>
            <p:cNvSpPr/>
            <p:nvPr/>
          </p:nvSpPr>
          <p:spPr>
            <a:xfrm>
              <a:off x="5623286" y="3103492"/>
              <a:ext cx="213967" cy="184586"/>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25"/>
            <p:cNvSpPr/>
            <p:nvPr/>
          </p:nvSpPr>
          <p:spPr>
            <a:xfrm>
              <a:off x="5959093" y="2644782"/>
              <a:ext cx="1834285" cy="1575073"/>
            </a:xfrm>
            <a:prstGeom prst="hexagon">
              <a:avLst>
                <a:gd name="adj" fmla="val 25000"/>
                <a:gd name="vf" fmla="val 115470"/>
              </a:avLst>
            </a:prstGeom>
            <a:solidFill>
              <a:schemeClr val="lt1">
                <a:alpha val="89411"/>
              </a:schemeClr>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25"/>
            <p:cNvSpPr/>
            <p:nvPr/>
          </p:nvSpPr>
          <p:spPr>
            <a:xfrm>
              <a:off x="5983141" y="3314448"/>
              <a:ext cx="213967" cy="184586"/>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25"/>
            <p:cNvSpPr/>
            <p:nvPr/>
          </p:nvSpPr>
          <p:spPr>
            <a:xfrm>
              <a:off x="2782381" y="875773"/>
              <a:ext cx="1834285" cy="1575073"/>
            </a:xfrm>
            <a:prstGeom prst="hexagon">
              <a:avLst>
                <a:gd name="adj" fmla="val 25000"/>
                <a:gd name="vf" fmla="val 115470"/>
              </a:avLst>
            </a:prstGeom>
            <a:solidFill>
              <a:srgbClr val="405E79"/>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25"/>
            <p:cNvSpPr txBox="1"/>
            <p:nvPr/>
          </p:nvSpPr>
          <p:spPr>
            <a:xfrm>
              <a:off x="3066494" y="1119737"/>
              <a:ext cx="1266059" cy="1087145"/>
            </a:xfrm>
            <a:prstGeom prst="rect">
              <a:avLst/>
            </a:prstGeom>
            <a:noFill/>
            <a:ln>
              <a:noFill/>
            </a:ln>
          </p:spPr>
          <p:txBody>
            <a:bodyPr spcFirstLastPara="1" wrap="square" lIns="0" tIns="20300" rIns="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GB" sz="1600" b="1" i="1" u="none" strike="noStrike" cap="none">
                  <a:solidFill>
                    <a:schemeClr val="lt1"/>
                  </a:solidFill>
                  <a:latin typeface="Calibri"/>
                  <a:ea typeface="Calibri"/>
                  <a:cs typeface="Calibri"/>
                  <a:sym typeface="Calibri"/>
                </a:rPr>
                <a:t>Advocate to address gaps in law and policy </a:t>
              </a:r>
              <a:endParaRPr sz="1400" b="0" i="0" u="none" strike="noStrike" cap="none">
                <a:solidFill>
                  <a:srgbClr val="000000"/>
                </a:solidFill>
                <a:latin typeface="Arial"/>
                <a:ea typeface="Arial"/>
                <a:cs typeface="Arial"/>
                <a:sym typeface="Arial"/>
              </a:endParaRPr>
            </a:p>
          </p:txBody>
        </p:sp>
        <p:sp>
          <p:nvSpPr>
            <p:cNvPr id="547" name="Google Shape;547;p25"/>
            <p:cNvSpPr/>
            <p:nvPr/>
          </p:nvSpPr>
          <p:spPr>
            <a:xfrm>
              <a:off x="4038954" y="905692"/>
              <a:ext cx="213967" cy="184586"/>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25"/>
            <p:cNvSpPr/>
            <p:nvPr/>
          </p:nvSpPr>
          <p:spPr>
            <a:xfrm>
              <a:off x="4360878" y="0"/>
              <a:ext cx="1834285" cy="1575073"/>
            </a:xfrm>
            <a:prstGeom prst="hexagon">
              <a:avLst>
                <a:gd name="adj" fmla="val 25000"/>
                <a:gd name="vf" fmla="val 115470"/>
              </a:avLst>
            </a:prstGeom>
            <a:solidFill>
              <a:schemeClr val="lt1">
                <a:alpha val="89411"/>
              </a:schemeClr>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p25"/>
            <p:cNvSpPr/>
            <p:nvPr/>
          </p:nvSpPr>
          <p:spPr>
            <a:xfrm>
              <a:off x="4412424" y="697778"/>
              <a:ext cx="213967" cy="184586"/>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25"/>
            <p:cNvSpPr/>
            <p:nvPr/>
          </p:nvSpPr>
          <p:spPr>
            <a:xfrm>
              <a:off x="5938402" y="872223"/>
              <a:ext cx="1834285" cy="1575073"/>
            </a:xfrm>
            <a:prstGeom prst="hexagon">
              <a:avLst>
                <a:gd name="adj" fmla="val 25000"/>
                <a:gd name="vf" fmla="val 115470"/>
              </a:avLst>
            </a:prstGeom>
            <a:solidFill>
              <a:srgbClr val="95CD7A"/>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25"/>
            <p:cNvSpPr txBox="1"/>
            <p:nvPr/>
          </p:nvSpPr>
          <p:spPr>
            <a:xfrm>
              <a:off x="6222515" y="1116187"/>
              <a:ext cx="1266059" cy="1087145"/>
            </a:xfrm>
            <a:prstGeom prst="rect">
              <a:avLst/>
            </a:prstGeom>
            <a:noFill/>
            <a:ln>
              <a:noFill/>
            </a:ln>
          </p:spPr>
          <p:txBody>
            <a:bodyPr spcFirstLastPara="1" wrap="square" lIns="0" tIns="20300" rIns="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GB" sz="1600" b="1" i="1" u="none" strike="noStrike" cap="none">
                  <a:solidFill>
                    <a:schemeClr val="lt1"/>
                  </a:solidFill>
                  <a:latin typeface="Calibri"/>
                  <a:ea typeface="Calibri"/>
                  <a:cs typeface="Calibri"/>
                  <a:sym typeface="Calibri"/>
                </a:rPr>
                <a:t>Strengthen linkages between formal and non-formal education </a:t>
              </a:r>
              <a:endParaRPr sz="1400" b="0" i="0" u="none" strike="noStrike" cap="none">
                <a:solidFill>
                  <a:srgbClr val="000000"/>
                </a:solidFill>
                <a:latin typeface="Arial"/>
                <a:ea typeface="Arial"/>
                <a:cs typeface="Arial"/>
                <a:sym typeface="Arial"/>
              </a:endParaRPr>
            </a:p>
          </p:txBody>
        </p:sp>
        <p:sp>
          <p:nvSpPr>
            <p:cNvPr id="552" name="Google Shape;552;p25"/>
            <p:cNvSpPr/>
            <p:nvPr/>
          </p:nvSpPr>
          <p:spPr>
            <a:xfrm>
              <a:off x="7525652" y="1570002"/>
              <a:ext cx="213967" cy="184586"/>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p25"/>
            <p:cNvSpPr/>
            <p:nvPr/>
          </p:nvSpPr>
          <p:spPr>
            <a:xfrm>
              <a:off x="7516899" y="1757631"/>
              <a:ext cx="1834285" cy="1575073"/>
            </a:xfrm>
            <a:prstGeom prst="hexagon">
              <a:avLst>
                <a:gd name="adj" fmla="val 25000"/>
                <a:gd name="vf" fmla="val 115470"/>
              </a:avLst>
            </a:prstGeom>
            <a:solidFill>
              <a:schemeClr val="lt1">
                <a:alpha val="89411"/>
              </a:schemeClr>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25"/>
            <p:cNvSpPr/>
            <p:nvPr/>
          </p:nvSpPr>
          <p:spPr>
            <a:xfrm>
              <a:off x="7874808" y="1786029"/>
              <a:ext cx="213967" cy="184586"/>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 name="Google Shape;555;p25"/>
            <p:cNvSpPr/>
            <p:nvPr/>
          </p:nvSpPr>
          <p:spPr>
            <a:xfrm>
              <a:off x="7516899" y="16734"/>
              <a:ext cx="1834285" cy="1575073"/>
            </a:xfrm>
            <a:prstGeom prst="hexagon">
              <a:avLst>
                <a:gd name="adj" fmla="val 25000"/>
                <a:gd name="vf" fmla="val 115470"/>
              </a:avLst>
            </a:prstGeom>
            <a:solidFill>
              <a:srgbClr val="00618C"/>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p25"/>
            <p:cNvSpPr txBox="1"/>
            <p:nvPr/>
          </p:nvSpPr>
          <p:spPr>
            <a:xfrm>
              <a:off x="7801012" y="260698"/>
              <a:ext cx="1266059" cy="1087145"/>
            </a:xfrm>
            <a:prstGeom prst="rect">
              <a:avLst/>
            </a:prstGeom>
            <a:noFill/>
            <a:ln>
              <a:noFill/>
            </a:ln>
          </p:spPr>
          <p:txBody>
            <a:bodyPr spcFirstLastPara="1" wrap="square" lIns="0" tIns="20300" rIns="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GB" sz="1600" b="1" i="1" u="none" strike="noStrike" cap="none">
                  <a:solidFill>
                    <a:schemeClr val="lt1"/>
                  </a:solidFill>
                  <a:latin typeface="Calibri"/>
                  <a:ea typeface="Calibri"/>
                  <a:cs typeface="Calibri"/>
                  <a:sym typeface="Calibri"/>
                </a:rPr>
                <a:t>Quality education opportunities for children and adolescents</a:t>
              </a:r>
              <a:endParaRPr sz="1400" b="0" i="0" u="none" strike="noStrike" cap="none">
                <a:solidFill>
                  <a:srgbClr val="000000"/>
                </a:solidFill>
                <a:latin typeface="Arial"/>
                <a:ea typeface="Arial"/>
                <a:cs typeface="Arial"/>
                <a:sym typeface="Arial"/>
              </a:endParaRPr>
            </a:p>
          </p:txBody>
        </p:sp>
        <p:sp>
          <p:nvSpPr>
            <p:cNvPr id="557" name="Google Shape;557;p25"/>
            <p:cNvSpPr/>
            <p:nvPr/>
          </p:nvSpPr>
          <p:spPr>
            <a:xfrm>
              <a:off x="9104149" y="722626"/>
              <a:ext cx="213967" cy="184586"/>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25"/>
            <p:cNvSpPr/>
            <p:nvPr/>
          </p:nvSpPr>
          <p:spPr>
            <a:xfrm>
              <a:off x="9095396" y="895550"/>
              <a:ext cx="1834285" cy="1575073"/>
            </a:xfrm>
            <a:prstGeom prst="hexagon">
              <a:avLst>
                <a:gd name="adj" fmla="val 25000"/>
                <a:gd name="vf" fmla="val 115470"/>
              </a:avLst>
            </a:prstGeom>
            <a:solidFill>
              <a:schemeClr val="lt1">
                <a:alpha val="89411"/>
              </a:schemeClr>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25"/>
            <p:cNvSpPr/>
            <p:nvPr/>
          </p:nvSpPr>
          <p:spPr>
            <a:xfrm>
              <a:off x="9461086" y="930540"/>
              <a:ext cx="213967" cy="184586"/>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25"/>
            <p:cNvSpPr/>
            <p:nvPr/>
          </p:nvSpPr>
          <p:spPr>
            <a:xfrm>
              <a:off x="9095396" y="2633911"/>
              <a:ext cx="1834285" cy="1575073"/>
            </a:xfrm>
            <a:prstGeom prst="hexagon">
              <a:avLst>
                <a:gd name="adj" fmla="val 25000"/>
                <a:gd name="vf" fmla="val 115470"/>
              </a:avLst>
            </a:prstGeom>
            <a:solidFill>
              <a:srgbClr val="AC6B97"/>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p25"/>
            <p:cNvSpPr txBox="1"/>
            <p:nvPr/>
          </p:nvSpPr>
          <p:spPr>
            <a:xfrm>
              <a:off x="9379509" y="2877875"/>
              <a:ext cx="1266059" cy="1087145"/>
            </a:xfrm>
            <a:prstGeom prst="rect">
              <a:avLst/>
            </a:prstGeom>
            <a:noFill/>
            <a:ln>
              <a:noFill/>
            </a:ln>
          </p:spPr>
          <p:txBody>
            <a:bodyPr spcFirstLastPara="1" wrap="square" lIns="0" tIns="20300" rIns="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GB" sz="1600" b="1" i="1" u="none" strike="noStrike" cap="none" dirty="0">
                  <a:solidFill>
                    <a:schemeClr val="lt1"/>
                  </a:solidFill>
                  <a:latin typeface="Calibri"/>
                  <a:ea typeface="Calibri"/>
                  <a:cs typeface="Calibri"/>
                  <a:sym typeface="Calibri"/>
                </a:rPr>
                <a:t>Monitor and evaluate, record, report, and share good practice </a:t>
              </a:r>
              <a:endParaRPr sz="1400" b="0" i="0" u="none" strike="noStrike" cap="none" dirty="0">
                <a:solidFill>
                  <a:srgbClr val="000000"/>
                </a:solidFill>
                <a:latin typeface="Arial"/>
                <a:ea typeface="Arial"/>
                <a:cs typeface="Arial"/>
                <a:sym typeface="Arial"/>
              </a:endParaRPr>
            </a:p>
          </p:txBody>
        </p:sp>
        <p:sp>
          <p:nvSpPr>
            <p:cNvPr id="562" name="Google Shape;562;p25"/>
            <p:cNvSpPr/>
            <p:nvPr/>
          </p:nvSpPr>
          <p:spPr>
            <a:xfrm>
              <a:off x="9459141" y="4013241"/>
              <a:ext cx="213967" cy="184586"/>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25"/>
            <p:cNvSpPr/>
            <p:nvPr/>
          </p:nvSpPr>
          <p:spPr>
            <a:xfrm>
              <a:off x="7516899" y="3495992"/>
              <a:ext cx="1834285" cy="1575073"/>
            </a:xfrm>
            <a:prstGeom prst="hexagon">
              <a:avLst>
                <a:gd name="adj" fmla="val 25000"/>
                <a:gd name="vf" fmla="val 115470"/>
              </a:avLst>
            </a:prstGeom>
            <a:solidFill>
              <a:schemeClr val="lt1">
                <a:alpha val="89411"/>
              </a:schemeClr>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25"/>
            <p:cNvSpPr/>
            <p:nvPr/>
          </p:nvSpPr>
          <p:spPr>
            <a:xfrm>
              <a:off x="9118738" y="4187179"/>
              <a:ext cx="213967" cy="184586"/>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65" name="Google Shape;565;p25"/>
          <p:cNvSpPr/>
          <p:nvPr/>
        </p:nvSpPr>
        <p:spPr>
          <a:xfrm>
            <a:off x="1266455" y="3537235"/>
            <a:ext cx="1839600" cy="1573200"/>
          </a:xfrm>
          <a:prstGeom prst="hexagon">
            <a:avLst>
              <a:gd name="adj" fmla="val 25000"/>
              <a:gd name="vf" fmla="val 115470"/>
            </a:avLst>
          </a:prstGeom>
          <a:solidFill>
            <a:srgbClr val="70995C"/>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66" name="Google Shape;566;p25"/>
          <p:cNvSpPr/>
          <p:nvPr/>
        </p:nvSpPr>
        <p:spPr>
          <a:xfrm>
            <a:off x="2473235" y="4806243"/>
            <a:ext cx="208800" cy="183600"/>
          </a:xfrm>
          <a:prstGeom prst="hexagon">
            <a:avLst>
              <a:gd name="adj" fmla="val 25000"/>
              <a:gd name="vf" fmla="val 115470"/>
            </a:avLst>
          </a:prstGeom>
          <a:solidFill>
            <a:schemeClr val="lt1"/>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7" name="Google Shape;567;p25"/>
          <p:cNvSpPr/>
          <p:nvPr/>
        </p:nvSpPr>
        <p:spPr>
          <a:xfrm>
            <a:off x="9097384" y="2676348"/>
            <a:ext cx="1908000" cy="1573200"/>
          </a:xfrm>
          <a:prstGeom prst="hexagon">
            <a:avLst>
              <a:gd name="adj" fmla="val 25000"/>
              <a:gd name="vf" fmla="val 115470"/>
            </a:avLst>
          </a:prstGeom>
          <a:solidFill>
            <a:srgbClr val="026794"/>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68" name="Google Shape;568;p25"/>
          <p:cNvSpPr/>
          <p:nvPr/>
        </p:nvSpPr>
        <p:spPr>
          <a:xfrm>
            <a:off x="7581283" y="3535867"/>
            <a:ext cx="1839600" cy="1573200"/>
          </a:xfrm>
          <a:prstGeom prst="hexagon">
            <a:avLst>
              <a:gd name="adj" fmla="val 25000"/>
              <a:gd name="vf" fmla="val 115470"/>
            </a:avLst>
          </a:prstGeom>
          <a:solidFill>
            <a:srgbClr val="95CD7A"/>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69" name="Google Shape;569;p25"/>
          <p:cNvSpPr/>
          <p:nvPr/>
        </p:nvSpPr>
        <p:spPr>
          <a:xfrm>
            <a:off x="6014872" y="4442040"/>
            <a:ext cx="1839600" cy="1573200"/>
          </a:xfrm>
          <a:prstGeom prst="hexagon">
            <a:avLst>
              <a:gd name="adj" fmla="val 25000"/>
              <a:gd name="vf" fmla="val 115470"/>
            </a:avLst>
          </a:prstGeom>
          <a:solidFill>
            <a:srgbClr val="35B2B4"/>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0" name="Google Shape;570;p25"/>
          <p:cNvSpPr/>
          <p:nvPr/>
        </p:nvSpPr>
        <p:spPr>
          <a:xfrm>
            <a:off x="4426963" y="1786934"/>
            <a:ext cx="1839600" cy="1573200"/>
          </a:xfrm>
          <a:prstGeom prst="hexagon">
            <a:avLst>
              <a:gd name="adj" fmla="val 25000"/>
              <a:gd name="vf" fmla="val 115470"/>
            </a:avLst>
          </a:prstGeom>
          <a:solidFill>
            <a:srgbClr val="405E79"/>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1" name="Google Shape;571;p25"/>
          <p:cNvSpPr/>
          <p:nvPr/>
        </p:nvSpPr>
        <p:spPr>
          <a:xfrm>
            <a:off x="4484271" y="2541666"/>
            <a:ext cx="208800" cy="183600"/>
          </a:xfrm>
          <a:prstGeom prst="hexagon">
            <a:avLst>
              <a:gd name="adj" fmla="val 25000"/>
              <a:gd name="vf" fmla="val 115470"/>
            </a:avLst>
          </a:prstGeom>
          <a:solidFill>
            <a:schemeClr val="lt1"/>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2" name="Google Shape;572;p25"/>
          <p:cNvSpPr/>
          <p:nvPr/>
        </p:nvSpPr>
        <p:spPr>
          <a:xfrm>
            <a:off x="6107704" y="5104584"/>
            <a:ext cx="208800" cy="183600"/>
          </a:xfrm>
          <a:prstGeom prst="hexagon">
            <a:avLst>
              <a:gd name="adj" fmla="val 25000"/>
              <a:gd name="vf" fmla="val 115470"/>
            </a:avLst>
          </a:prstGeom>
          <a:solidFill>
            <a:schemeClr val="lt1"/>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3" name="Google Shape;573;p25"/>
          <p:cNvSpPr/>
          <p:nvPr/>
        </p:nvSpPr>
        <p:spPr>
          <a:xfrm>
            <a:off x="9448685" y="2758811"/>
            <a:ext cx="208800" cy="183600"/>
          </a:xfrm>
          <a:prstGeom prst="hexagon">
            <a:avLst>
              <a:gd name="adj" fmla="val 25000"/>
              <a:gd name="vf" fmla="val 115470"/>
            </a:avLst>
          </a:prstGeom>
          <a:solidFill>
            <a:schemeClr val="lt1"/>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4" name="Google Shape;574;p25"/>
          <p:cNvSpPr/>
          <p:nvPr/>
        </p:nvSpPr>
        <p:spPr>
          <a:xfrm>
            <a:off x="7943356" y="3559194"/>
            <a:ext cx="208800" cy="183600"/>
          </a:xfrm>
          <a:prstGeom prst="hexagon">
            <a:avLst>
              <a:gd name="adj" fmla="val 25000"/>
              <a:gd name="vf" fmla="val 115470"/>
            </a:avLst>
          </a:prstGeom>
          <a:solidFill>
            <a:schemeClr val="lt1"/>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5" name="Google Shape;575;p25"/>
          <p:cNvSpPr txBox="1"/>
          <p:nvPr/>
        </p:nvSpPr>
        <p:spPr>
          <a:xfrm>
            <a:off x="1548486" y="3462948"/>
            <a:ext cx="1574469" cy="2031325"/>
          </a:xfrm>
          <a:prstGeom prst="rect">
            <a:avLst/>
          </a:prstGeom>
          <a:noFill/>
          <a:ln>
            <a:noFill/>
          </a:ln>
        </p:spPr>
        <p:txBody>
          <a:bodyPr spcFirstLastPara="1" wrap="square" lIns="91425" tIns="45700" rIns="91425" bIns="45700" anchor="t" anchorCtr="0">
            <a:spAutoFit/>
          </a:bodyPr>
          <a:lstStyle/>
          <a:p>
            <a:pPr marL="93663" marR="0" lvl="0" indent="-93663" algn="l" rtl="0">
              <a:lnSpc>
                <a:spcPct val="100000"/>
              </a:lnSpc>
              <a:spcBef>
                <a:spcPts val="0"/>
              </a:spcBef>
              <a:spcAft>
                <a:spcPts val="0"/>
              </a:spcAft>
              <a:buClr>
                <a:schemeClr val="lt1"/>
              </a:buClr>
              <a:buSzPts val="1400"/>
              <a:buFont typeface="Arial"/>
              <a:buChar char="•"/>
            </a:pPr>
            <a:r>
              <a:rPr lang="en-GB" sz="1400" b="0" i="0" u="none" strike="noStrike" cap="none" dirty="0">
                <a:solidFill>
                  <a:schemeClr val="lt1"/>
                </a:solidFill>
                <a:latin typeface="Calibri"/>
                <a:ea typeface="Calibri"/>
                <a:cs typeface="Calibri"/>
                <a:sym typeface="Calibri"/>
              </a:rPr>
              <a:t>Barriers </a:t>
            </a:r>
            <a:r>
              <a:rPr lang="en-GB" dirty="0">
                <a:solidFill>
                  <a:schemeClr val="lt1"/>
                </a:solidFill>
                <a:latin typeface="Calibri"/>
                <a:ea typeface="Calibri"/>
                <a:cs typeface="Calibri"/>
                <a:sym typeface="Calibri"/>
              </a:rPr>
              <a:t>that</a:t>
            </a:r>
            <a:r>
              <a:rPr lang="en-GB" sz="1400" b="0" i="0" u="none" strike="noStrike" cap="none" dirty="0">
                <a:solidFill>
                  <a:schemeClr val="lt1"/>
                </a:solidFill>
                <a:latin typeface="Calibri"/>
                <a:ea typeface="Calibri"/>
                <a:cs typeface="Calibri"/>
                <a:sym typeface="Calibri"/>
              </a:rPr>
              <a:t> prevent access</a:t>
            </a:r>
            <a:endParaRPr sz="1400" b="0" i="0" u="none" strike="noStrike" cap="none" dirty="0">
              <a:solidFill>
                <a:srgbClr val="000000"/>
              </a:solidFill>
              <a:latin typeface="Arial"/>
              <a:ea typeface="Arial"/>
              <a:cs typeface="Arial"/>
              <a:sym typeface="Arial"/>
            </a:endParaRPr>
          </a:p>
          <a:p>
            <a:pPr marL="93663" marR="0" lvl="0" indent="-93663" algn="l" rtl="0">
              <a:lnSpc>
                <a:spcPct val="100000"/>
              </a:lnSpc>
              <a:spcBef>
                <a:spcPts val="0"/>
              </a:spcBef>
              <a:spcAft>
                <a:spcPts val="0"/>
              </a:spcAft>
              <a:buClr>
                <a:schemeClr val="lt1"/>
              </a:buClr>
              <a:buSzPts val="1400"/>
              <a:buFont typeface="Arial"/>
              <a:buChar char="•"/>
            </a:pPr>
            <a:r>
              <a:rPr lang="en-GB" sz="1400" b="0" i="0" u="none" strike="noStrike" cap="none" dirty="0">
                <a:solidFill>
                  <a:schemeClr val="lt1"/>
                </a:solidFill>
                <a:latin typeface="Calibri"/>
                <a:ea typeface="Calibri"/>
                <a:cs typeface="Calibri"/>
                <a:sym typeface="Calibri"/>
              </a:rPr>
              <a:t>Displacement </a:t>
            </a:r>
            <a:endParaRPr sz="1400" b="0" i="0" u="none" strike="noStrike" cap="none" dirty="0">
              <a:solidFill>
                <a:srgbClr val="000000"/>
              </a:solidFill>
              <a:latin typeface="Arial"/>
              <a:ea typeface="Arial"/>
              <a:cs typeface="Arial"/>
              <a:sym typeface="Arial"/>
            </a:endParaRPr>
          </a:p>
          <a:p>
            <a:pPr marL="93663" marR="0" lvl="0" indent="-93663" algn="l" rtl="0">
              <a:lnSpc>
                <a:spcPct val="100000"/>
              </a:lnSpc>
              <a:spcBef>
                <a:spcPts val="0"/>
              </a:spcBef>
              <a:spcAft>
                <a:spcPts val="0"/>
              </a:spcAft>
              <a:buClr>
                <a:schemeClr val="lt1"/>
              </a:buClr>
              <a:buSzPts val="1400"/>
              <a:buFont typeface="Arial"/>
              <a:buChar char="•"/>
            </a:pPr>
            <a:r>
              <a:rPr lang="en-GB" sz="1400" b="0" i="0" u="none" strike="noStrike" cap="none" dirty="0">
                <a:solidFill>
                  <a:schemeClr val="lt1"/>
                </a:solidFill>
                <a:latin typeface="Calibri"/>
                <a:ea typeface="Calibri"/>
                <a:cs typeface="Calibri"/>
                <a:sym typeface="Calibri"/>
              </a:rPr>
              <a:t>Documentation, registration, fees </a:t>
            </a:r>
            <a:endParaRPr sz="1400" b="0" i="0" u="none" strike="noStrike" cap="none" dirty="0">
              <a:solidFill>
                <a:srgbClr val="000000"/>
              </a:solidFill>
              <a:latin typeface="Arial"/>
              <a:ea typeface="Arial"/>
              <a:cs typeface="Arial"/>
              <a:sym typeface="Arial"/>
            </a:endParaRPr>
          </a:p>
          <a:p>
            <a:pPr marL="93663" marR="0" lvl="0" indent="-93663" algn="l" rtl="0">
              <a:lnSpc>
                <a:spcPct val="100000"/>
              </a:lnSpc>
              <a:spcBef>
                <a:spcPts val="0"/>
              </a:spcBef>
              <a:spcAft>
                <a:spcPts val="0"/>
              </a:spcAft>
              <a:buClr>
                <a:schemeClr val="lt1"/>
              </a:buClr>
              <a:buSzPts val="1400"/>
              <a:buFont typeface="Arial"/>
              <a:buChar char="•"/>
            </a:pPr>
            <a:r>
              <a:rPr lang="en-GB" sz="1400" b="0" i="0" u="none" strike="noStrike" cap="none" dirty="0">
                <a:solidFill>
                  <a:schemeClr val="lt1"/>
                </a:solidFill>
                <a:latin typeface="Calibri"/>
                <a:ea typeface="Calibri"/>
                <a:cs typeface="Calibri"/>
                <a:sym typeface="Calibri"/>
              </a:rPr>
              <a:t>Education gaps</a:t>
            </a:r>
            <a:endParaRPr sz="1400" b="0" i="0" u="none" strike="noStrike" cap="none" dirty="0">
              <a:solidFill>
                <a:srgbClr val="000000"/>
              </a:solidFill>
              <a:latin typeface="Arial"/>
              <a:ea typeface="Arial"/>
              <a:cs typeface="Arial"/>
              <a:sym typeface="Arial"/>
            </a:endParaRPr>
          </a:p>
          <a:p>
            <a:pPr marL="93663" marR="0" lvl="0" indent="-93663" algn="l" rtl="0">
              <a:lnSpc>
                <a:spcPct val="100000"/>
              </a:lnSpc>
              <a:spcBef>
                <a:spcPts val="0"/>
              </a:spcBef>
              <a:spcAft>
                <a:spcPts val="0"/>
              </a:spcAft>
              <a:buClr>
                <a:schemeClr val="lt1"/>
              </a:buClr>
              <a:buSzPts val="1400"/>
              <a:buFont typeface="Arial"/>
              <a:buChar char="•"/>
            </a:pPr>
            <a:r>
              <a:rPr lang="en-GB" sz="1400" b="0" i="0" u="none" strike="noStrike" cap="none" dirty="0">
                <a:solidFill>
                  <a:schemeClr val="lt1"/>
                </a:solidFill>
                <a:latin typeface="Calibri"/>
                <a:ea typeface="Calibri"/>
                <a:cs typeface="Calibri"/>
                <a:sym typeface="Calibri"/>
              </a:rPr>
              <a:t>Language </a:t>
            </a:r>
            <a:endParaRPr sz="1400" b="0" i="0" u="none" strike="noStrike" cap="none" dirty="0">
              <a:solidFill>
                <a:srgbClr val="000000"/>
              </a:solidFill>
              <a:latin typeface="Arial"/>
              <a:ea typeface="Arial"/>
              <a:cs typeface="Arial"/>
              <a:sym typeface="Arial"/>
            </a:endParaRPr>
          </a:p>
          <a:p>
            <a:pPr marL="93663" marR="0" lvl="0" indent="-4763" algn="l" rtl="0">
              <a:lnSpc>
                <a:spcPct val="100000"/>
              </a:lnSpc>
              <a:spcBef>
                <a:spcPts val="0"/>
              </a:spcBef>
              <a:spcAft>
                <a:spcPts val="0"/>
              </a:spcAft>
              <a:buClr>
                <a:schemeClr val="dk1"/>
              </a:buClr>
              <a:buSzPts val="1400"/>
              <a:buFont typeface="Arial"/>
              <a:buNone/>
            </a:pPr>
            <a:endParaRPr sz="1400" b="0" i="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p:txBody>
      </p:sp>
      <p:sp>
        <p:nvSpPr>
          <p:cNvPr id="576" name="Google Shape;576;p25"/>
          <p:cNvSpPr txBox="1"/>
          <p:nvPr/>
        </p:nvSpPr>
        <p:spPr>
          <a:xfrm>
            <a:off x="4680630" y="1749281"/>
            <a:ext cx="1629977" cy="2108269"/>
          </a:xfrm>
          <a:prstGeom prst="rect">
            <a:avLst/>
          </a:prstGeom>
          <a:noFill/>
          <a:ln>
            <a:noFill/>
          </a:ln>
        </p:spPr>
        <p:txBody>
          <a:bodyPr spcFirstLastPara="1" wrap="square" lIns="91425" tIns="45700" rIns="91425" bIns="45700" anchor="t" anchorCtr="0">
            <a:spAutoFit/>
          </a:bodyPr>
          <a:lstStyle/>
          <a:p>
            <a:pPr marL="150813" marR="0" lvl="0" indent="-150813" algn="l" rtl="0">
              <a:lnSpc>
                <a:spcPct val="100000"/>
              </a:lnSpc>
              <a:spcBef>
                <a:spcPts val="0"/>
              </a:spcBef>
              <a:spcAft>
                <a:spcPts val="0"/>
              </a:spcAft>
              <a:buClr>
                <a:schemeClr val="lt1"/>
              </a:buClr>
              <a:buSzPts val="1300"/>
              <a:buFont typeface="Arial"/>
              <a:buChar char="•"/>
            </a:pPr>
            <a:r>
              <a:rPr lang="en-GB" sz="1300" b="0" i="0" u="none" strike="noStrike" cap="none">
                <a:solidFill>
                  <a:schemeClr val="lt1"/>
                </a:solidFill>
                <a:latin typeface="Calibri"/>
                <a:ea typeface="Calibri"/>
                <a:cs typeface="Calibri"/>
                <a:sym typeface="Calibri"/>
              </a:rPr>
              <a:t>Minimum standards </a:t>
            </a:r>
            <a:endParaRPr sz="1400" b="0" i="0" u="none" strike="noStrike" cap="none">
              <a:solidFill>
                <a:srgbClr val="000000"/>
              </a:solidFill>
              <a:latin typeface="Arial"/>
              <a:ea typeface="Arial"/>
              <a:cs typeface="Arial"/>
              <a:sym typeface="Arial"/>
            </a:endParaRPr>
          </a:p>
          <a:p>
            <a:pPr marL="150813" marR="0" lvl="0" indent="-150813" algn="l" rtl="0">
              <a:lnSpc>
                <a:spcPct val="100000"/>
              </a:lnSpc>
              <a:spcBef>
                <a:spcPts val="0"/>
              </a:spcBef>
              <a:spcAft>
                <a:spcPts val="0"/>
              </a:spcAft>
              <a:buClr>
                <a:schemeClr val="lt1"/>
              </a:buClr>
              <a:buSzPts val="1300"/>
              <a:buFont typeface="Arial"/>
              <a:buChar char="•"/>
            </a:pPr>
            <a:r>
              <a:rPr lang="en-GB" sz="1300" b="0" i="0" u="none" strike="noStrike" cap="none">
                <a:solidFill>
                  <a:schemeClr val="lt1"/>
                </a:solidFill>
                <a:latin typeface="Calibri"/>
                <a:ea typeface="Calibri"/>
                <a:cs typeface="Calibri"/>
                <a:sym typeface="Calibri"/>
              </a:rPr>
              <a:t>Align minimum work age and schooling age</a:t>
            </a:r>
            <a:endParaRPr sz="1400" b="0" i="0" u="none" strike="noStrike" cap="none">
              <a:solidFill>
                <a:srgbClr val="000000"/>
              </a:solidFill>
              <a:latin typeface="Arial"/>
              <a:ea typeface="Arial"/>
              <a:cs typeface="Arial"/>
              <a:sym typeface="Arial"/>
            </a:endParaRPr>
          </a:p>
          <a:p>
            <a:pPr marL="150813" marR="0" lvl="0" indent="-150813" algn="l" rtl="0">
              <a:lnSpc>
                <a:spcPct val="100000"/>
              </a:lnSpc>
              <a:spcBef>
                <a:spcPts val="0"/>
              </a:spcBef>
              <a:spcAft>
                <a:spcPts val="0"/>
              </a:spcAft>
              <a:buClr>
                <a:schemeClr val="lt1"/>
              </a:buClr>
              <a:buSzPts val="1300"/>
              <a:buFont typeface="Arial"/>
              <a:buChar char="•"/>
            </a:pPr>
            <a:r>
              <a:rPr lang="en-GB" sz="1300" b="0" i="0" u="none" strike="noStrike" cap="none">
                <a:solidFill>
                  <a:schemeClr val="lt1"/>
                </a:solidFill>
                <a:latin typeface="Calibri"/>
                <a:ea typeface="Calibri"/>
                <a:cs typeface="Calibri"/>
                <a:sym typeface="Calibri"/>
              </a:rPr>
              <a:t>Specific sectors</a:t>
            </a:r>
            <a:endParaRPr sz="1400" b="0" i="0" u="none" strike="noStrike" cap="none">
              <a:solidFill>
                <a:srgbClr val="000000"/>
              </a:solidFill>
              <a:latin typeface="Arial"/>
              <a:ea typeface="Arial"/>
              <a:cs typeface="Arial"/>
              <a:sym typeface="Arial"/>
            </a:endParaRPr>
          </a:p>
          <a:p>
            <a:pPr marL="150813" marR="0" lvl="0" indent="-150813" algn="l" rtl="0">
              <a:lnSpc>
                <a:spcPct val="100000"/>
              </a:lnSpc>
              <a:spcBef>
                <a:spcPts val="0"/>
              </a:spcBef>
              <a:spcAft>
                <a:spcPts val="0"/>
              </a:spcAft>
              <a:buClr>
                <a:schemeClr val="lt1"/>
              </a:buClr>
              <a:buSzPts val="1300"/>
              <a:buFont typeface="Arial"/>
              <a:buChar char="•"/>
            </a:pPr>
            <a:r>
              <a:rPr lang="en-GB" sz="1300" b="0" i="0" u="none" strike="noStrike" cap="none">
                <a:solidFill>
                  <a:schemeClr val="lt1"/>
                </a:solidFill>
                <a:latin typeface="Calibri"/>
                <a:ea typeface="Calibri"/>
                <a:cs typeface="Calibri"/>
                <a:sym typeface="Calibri"/>
              </a:rPr>
              <a:t>Minimise policy barriers </a:t>
            </a:r>
            <a:endParaRPr sz="1400" b="0" i="0" u="none" strike="noStrike" cap="none">
              <a:solidFill>
                <a:srgbClr val="000000"/>
              </a:solidFill>
              <a:latin typeface="Arial"/>
              <a:ea typeface="Arial"/>
              <a:cs typeface="Arial"/>
              <a:sym typeface="Arial"/>
            </a:endParaRPr>
          </a:p>
          <a:p>
            <a:pPr marL="150813" marR="0" lvl="0" indent="-150813" algn="l" rtl="0">
              <a:lnSpc>
                <a:spcPct val="100000"/>
              </a:lnSpc>
              <a:spcBef>
                <a:spcPts val="0"/>
              </a:spcBef>
              <a:spcAft>
                <a:spcPts val="0"/>
              </a:spcAft>
              <a:buClr>
                <a:schemeClr val="lt1"/>
              </a:buClr>
              <a:buSzPts val="1300"/>
              <a:buFont typeface="Arial"/>
              <a:buChar char="•"/>
            </a:pPr>
            <a:r>
              <a:rPr lang="en-GB" sz="1300" b="0"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77" name="Google Shape;577;p25"/>
          <p:cNvSpPr/>
          <p:nvPr/>
        </p:nvSpPr>
        <p:spPr>
          <a:xfrm>
            <a:off x="7521928" y="5287058"/>
            <a:ext cx="1908000" cy="1573200"/>
          </a:xfrm>
          <a:prstGeom prst="hexagon">
            <a:avLst>
              <a:gd name="adj" fmla="val 25000"/>
              <a:gd name="vf" fmla="val 115470"/>
            </a:avLst>
          </a:prstGeom>
          <a:solidFill>
            <a:srgbClr val="AC6B97"/>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8" name="Google Shape;578;p25"/>
          <p:cNvSpPr/>
          <p:nvPr/>
        </p:nvSpPr>
        <p:spPr>
          <a:xfrm>
            <a:off x="9097384" y="5925375"/>
            <a:ext cx="208800" cy="183600"/>
          </a:xfrm>
          <a:prstGeom prst="hexagon">
            <a:avLst>
              <a:gd name="adj" fmla="val 25000"/>
              <a:gd name="vf" fmla="val 115470"/>
            </a:avLst>
          </a:prstGeom>
          <a:solidFill>
            <a:schemeClr val="lt1"/>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9" name="Google Shape;579;p25"/>
          <p:cNvSpPr txBox="1"/>
          <p:nvPr/>
        </p:nvSpPr>
        <p:spPr>
          <a:xfrm>
            <a:off x="9576485" y="2868775"/>
            <a:ext cx="1629977" cy="1600438"/>
          </a:xfrm>
          <a:prstGeom prst="rect">
            <a:avLst/>
          </a:prstGeom>
          <a:noFill/>
          <a:ln>
            <a:noFill/>
          </a:ln>
        </p:spPr>
        <p:txBody>
          <a:bodyPr spcFirstLastPara="1" wrap="square" lIns="91425" tIns="45700" rIns="91425" bIns="45700" anchor="t" anchorCtr="0">
            <a:spAutoFit/>
          </a:bodyPr>
          <a:lstStyle/>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Tailored  </a:t>
            </a:r>
            <a:endParaRPr sz="1400" b="0" i="0" u="none" strike="noStrike" cap="none">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ECD</a:t>
            </a:r>
            <a:endParaRPr sz="1400" b="0" i="0" u="none" strike="noStrike" cap="none">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1°, 2°, higher</a:t>
            </a:r>
            <a:endParaRPr sz="1400" b="0" i="0" u="none" strike="noStrike" cap="none">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Remedial </a:t>
            </a:r>
            <a:endParaRPr sz="1400" b="0" i="0" u="none" strike="noStrike" cap="none">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Life skills </a:t>
            </a:r>
            <a:endParaRPr sz="1400" b="0" i="0" u="none" strike="noStrike" cap="none">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TVET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80" name="Google Shape;580;p25"/>
          <p:cNvSpPr txBox="1"/>
          <p:nvPr/>
        </p:nvSpPr>
        <p:spPr>
          <a:xfrm>
            <a:off x="7753648" y="3713858"/>
            <a:ext cx="1597086" cy="1815882"/>
          </a:xfrm>
          <a:prstGeom prst="rect">
            <a:avLst/>
          </a:prstGeom>
          <a:noFill/>
          <a:ln>
            <a:noFill/>
          </a:ln>
        </p:spPr>
        <p:txBody>
          <a:bodyPr spcFirstLastPara="1" wrap="square" lIns="91425" tIns="45700" rIns="91425" bIns="45700" anchor="t" anchorCtr="0">
            <a:spAutoFit/>
          </a:bodyPr>
          <a:lstStyle/>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Include CL in national plans </a:t>
            </a:r>
            <a:endParaRPr sz="1400" b="0" i="0" u="none" strike="noStrike" cap="none">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Resources</a:t>
            </a:r>
            <a:endParaRPr sz="1400" b="0" i="0" u="none" strike="noStrike" cap="none">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Include NFE </a:t>
            </a:r>
            <a:endParaRPr sz="1400" b="0" i="0" u="none" strike="noStrike" cap="none">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Prevent pull factor of NFE</a:t>
            </a:r>
            <a:endParaRPr sz="1400" b="0" i="0" u="none" strike="noStrike" cap="none">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193675" marR="0" lvl="0" indent="-104775" algn="l"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81" name="Google Shape;581;p25"/>
          <p:cNvSpPr txBox="1"/>
          <p:nvPr/>
        </p:nvSpPr>
        <p:spPr>
          <a:xfrm>
            <a:off x="7801892" y="5240310"/>
            <a:ext cx="1538115" cy="1600438"/>
          </a:xfrm>
          <a:prstGeom prst="rect">
            <a:avLst/>
          </a:prstGeom>
          <a:noFill/>
          <a:ln>
            <a:noFill/>
          </a:ln>
        </p:spPr>
        <p:txBody>
          <a:bodyPr spcFirstLastPara="1" wrap="square" lIns="91425" tIns="45700" rIns="91425" bIns="45700" anchor="t" anchorCtr="0">
            <a:spAutoFit/>
          </a:bodyPr>
          <a:lstStyle/>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dirty="0">
                <a:solidFill>
                  <a:schemeClr val="lt1"/>
                </a:solidFill>
                <a:latin typeface="Calibri"/>
                <a:ea typeface="Calibri"/>
                <a:cs typeface="Calibri"/>
                <a:sym typeface="Calibri"/>
              </a:rPr>
              <a:t>Attainment of core competency</a:t>
            </a:r>
            <a:endParaRPr sz="1400" b="0" i="0" u="none" strike="noStrike" cap="none" dirty="0">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400"/>
              <a:buFont typeface="Arial"/>
              <a:buChar char="•"/>
            </a:pPr>
            <a:r>
              <a:rPr lang="en-GB" dirty="0">
                <a:solidFill>
                  <a:schemeClr val="lt1"/>
                </a:solidFill>
                <a:latin typeface="Calibri"/>
                <a:ea typeface="Calibri"/>
                <a:cs typeface="Calibri"/>
                <a:sym typeface="Calibri"/>
              </a:rPr>
              <a:t>H</a:t>
            </a:r>
            <a:r>
              <a:rPr lang="en-GB" sz="1400" b="0" i="0" u="none" strike="noStrike" cap="none" dirty="0">
                <a:solidFill>
                  <a:schemeClr val="lt1"/>
                </a:solidFill>
                <a:latin typeface="Calibri"/>
                <a:ea typeface="Calibri"/>
                <a:cs typeface="Calibri"/>
                <a:sym typeface="Calibri"/>
              </a:rPr>
              <a:t>ard to reach</a:t>
            </a:r>
            <a:endParaRPr sz="1400" b="0" i="0" u="none" strike="noStrike" cap="none" dirty="0">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dirty="0">
                <a:solidFill>
                  <a:schemeClr val="lt1"/>
                </a:solidFill>
                <a:latin typeface="Calibri"/>
                <a:ea typeface="Calibri"/>
                <a:cs typeface="Calibri"/>
                <a:sym typeface="Calibri"/>
              </a:rPr>
              <a:t>Negative consequences </a:t>
            </a:r>
            <a:endParaRPr sz="1400" b="0" i="0" u="none" strike="noStrike" cap="none" dirty="0">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dirty="0">
                <a:solidFill>
                  <a:schemeClr val="lt1"/>
                </a:solidFill>
                <a:latin typeface="Calibri"/>
                <a:ea typeface="Calibri"/>
                <a:cs typeface="Calibri"/>
                <a:sym typeface="Calibri"/>
              </a:rPr>
              <a:t>Impact  </a:t>
            </a:r>
            <a:endParaRPr sz="1400" b="0" i="0" u="none" strike="noStrike" cap="none" dirty="0">
              <a:solidFill>
                <a:srgbClr val="000000"/>
              </a:solidFill>
              <a:latin typeface="Arial"/>
              <a:ea typeface="Arial"/>
              <a:cs typeface="Arial"/>
              <a:sym typeface="Arial"/>
            </a:endParaRPr>
          </a:p>
        </p:txBody>
      </p:sp>
      <p:sp>
        <p:nvSpPr>
          <p:cNvPr id="582" name="Google Shape;582;p25"/>
          <p:cNvSpPr txBox="1"/>
          <p:nvPr/>
        </p:nvSpPr>
        <p:spPr>
          <a:xfrm>
            <a:off x="6266563" y="4461550"/>
            <a:ext cx="1494264" cy="2031325"/>
          </a:xfrm>
          <a:prstGeom prst="rect">
            <a:avLst/>
          </a:prstGeom>
          <a:noFill/>
          <a:ln>
            <a:noFill/>
          </a:ln>
        </p:spPr>
        <p:txBody>
          <a:bodyPr spcFirstLastPara="1" wrap="square" lIns="91425" tIns="45700" rIns="91425" bIns="45700" anchor="t" anchorCtr="0">
            <a:spAutoFit/>
          </a:bodyPr>
          <a:lstStyle/>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Raise awareness,  advocate for  legal rights against CL</a:t>
            </a:r>
            <a:endParaRPr sz="1400" b="0" i="0" u="none" strike="noStrike" cap="none">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Most excluded groups</a:t>
            </a:r>
            <a:endParaRPr sz="1400" b="0" i="0" u="none" strike="noStrike" cap="none">
              <a:solidFill>
                <a:srgbClr val="000000"/>
              </a:solidFill>
              <a:latin typeface="Arial"/>
              <a:ea typeface="Arial"/>
              <a:cs typeface="Arial"/>
              <a:sym typeface="Arial"/>
            </a:endParaRPr>
          </a:p>
          <a:p>
            <a:pPr marL="193675" marR="0" lvl="0" indent="-104775" algn="l"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Calibri"/>
              <a:ea typeface="Calibri"/>
              <a:cs typeface="Calibri"/>
              <a:sym typeface="Calibri"/>
            </a:endParaRPr>
          </a:p>
          <a:p>
            <a:pPr marL="193675" marR="0" lvl="0" indent="-104775" algn="l"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583" name="Google Shape;583;p25" descr="Logo, company name&#10;&#10;Description automatically generated"/>
          <p:cNvPicPr preferRelativeResize="0"/>
          <p:nvPr/>
        </p:nvPicPr>
        <p:blipFill rotWithShape="1">
          <a:blip r:embed="rId3">
            <a:alphaModFix/>
          </a:blip>
          <a:srcRect/>
          <a:stretch/>
        </p:blipFill>
        <p:spPr>
          <a:xfrm>
            <a:off x="9824309" y="-33668"/>
            <a:ext cx="2309257" cy="182060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26"/>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3600"/>
              <a:buFont typeface="Helvetica Neue"/>
              <a:buNone/>
            </a:pPr>
            <a:r>
              <a:rPr lang="en-GB"/>
              <a:t>ACTIVITY: WHAT COULD BE DONE? </a:t>
            </a:r>
            <a:endParaRPr/>
          </a:p>
        </p:txBody>
      </p:sp>
      <p:sp>
        <p:nvSpPr>
          <p:cNvPr id="590" name="Google Shape;590;p26"/>
          <p:cNvSpPr txBox="1">
            <a:spLocks noGrp="1"/>
          </p:cNvSpPr>
          <p:nvPr>
            <p:ph type="body" idx="1"/>
          </p:nvPr>
        </p:nvSpPr>
        <p:spPr>
          <a:xfrm>
            <a:off x="656022" y="1971676"/>
            <a:ext cx="10820015" cy="445655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GB" b="0" dirty="0">
                <a:solidFill>
                  <a:schemeClr val="dk1"/>
                </a:solidFill>
              </a:rPr>
              <a:t>In your group now, discuss and identify what could be done for the child in the case study you discussed earlier as they access education. </a:t>
            </a:r>
            <a:endParaRPr dirty="0"/>
          </a:p>
          <a:p>
            <a:pPr marL="0" lvl="0" indent="0" algn="l" rtl="0">
              <a:lnSpc>
                <a:spcPct val="90000"/>
              </a:lnSpc>
              <a:spcBef>
                <a:spcPts val="1000"/>
              </a:spcBef>
              <a:spcAft>
                <a:spcPts val="0"/>
              </a:spcAft>
              <a:buClr>
                <a:schemeClr val="accent6"/>
              </a:buClr>
              <a:buSzPts val="2800"/>
              <a:buNone/>
            </a:pPr>
            <a:endParaRPr b="0" dirty="0">
              <a:solidFill>
                <a:schemeClr val="dk1"/>
              </a:solidFill>
            </a:endParaRPr>
          </a:p>
          <a:p>
            <a:pPr marL="0" lvl="0" indent="0" algn="l" rtl="0">
              <a:lnSpc>
                <a:spcPct val="90000"/>
              </a:lnSpc>
              <a:spcBef>
                <a:spcPts val="1000"/>
              </a:spcBef>
              <a:spcAft>
                <a:spcPts val="0"/>
              </a:spcAft>
              <a:buClr>
                <a:schemeClr val="dk1"/>
              </a:buClr>
              <a:buSzPts val="2800"/>
              <a:buNone/>
            </a:pPr>
            <a:r>
              <a:rPr lang="en-GB" b="0" dirty="0">
                <a:solidFill>
                  <a:schemeClr val="dk1"/>
                </a:solidFill>
              </a:rPr>
              <a:t>Then discuss what could be done for children in a similar situation who have not accessed a health care facility but face similar vulnerabilities. </a:t>
            </a:r>
            <a:endParaRPr dirty="0"/>
          </a:p>
          <a:p>
            <a:pPr marL="0" lvl="0" indent="0" algn="l" rtl="0">
              <a:lnSpc>
                <a:spcPct val="90000"/>
              </a:lnSpc>
              <a:spcBef>
                <a:spcPts val="1000"/>
              </a:spcBef>
              <a:spcAft>
                <a:spcPts val="0"/>
              </a:spcAft>
              <a:buClr>
                <a:schemeClr val="accent6"/>
              </a:buClr>
              <a:buSzPts val="2800"/>
              <a:buNone/>
            </a:pPr>
            <a:endParaRPr b="0" dirty="0">
              <a:solidFill>
                <a:schemeClr val="dk1"/>
              </a:solidFill>
            </a:endParaRPr>
          </a:p>
          <a:p>
            <a:pPr marL="0" lvl="0" indent="0" algn="l" rtl="0">
              <a:lnSpc>
                <a:spcPct val="90000"/>
              </a:lnSpc>
              <a:spcBef>
                <a:spcPts val="1000"/>
              </a:spcBef>
              <a:spcAft>
                <a:spcPts val="0"/>
              </a:spcAft>
              <a:buClr>
                <a:schemeClr val="dk1"/>
              </a:buClr>
              <a:buSzPts val="2800"/>
              <a:buNone/>
            </a:pPr>
            <a:r>
              <a:rPr lang="en-GB" b="0" dirty="0">
                <a:solidFill>
                  <a:schemeClr val="dk1"/>
                </a:solidFill>
              </a:rPr>
              <a:t>Feedback in plenary. </a:t>
            </a:r>
            <a:endParaRPr dirty="0"/>
          </a:p>
          <a:p>
            <a:pPr marL="0" lvl="0" indent="0" algn="l" rtl="0">
              <a:lnSpc>
                <a:spcPct val="90000"/>
              </a:lnSpc>
              <a:spcBef>
                <a:spcPts val="1000"/>
              </a:spcBef>
              <a:spcAft>
                <a:spcPts val="0"/>
              </a:spcAft>
              <a:buClr>
                <a:schemeClr val="accent6"/>
              </a:buClr>
              <a:buSzPts val="2800"/>
              <a:buNone/>
            </a:pPr>
            <a:endParaRPr dirty="0"/>
          </a:p>
          <a:p>
            <a:pPr marL="0" lvl="0" indent="0" algn="l" rtl="0">
              <a:lnSpc>
                <a:spcPct val="90000"/>
              </a:lnSpc>
              <a:spcBef>
                <a:spcPts val="1000"/>
              </a:spcBef>
              <a:spcAft>
                <a:spcPts val="0"/>
              </a:spcAft>
              <a:buClr>
                <a:schemeClr val="accent6"/>
              </a:buClr>
              <a:buSzPts val="2800"/>
              <a:buNone/>
            </a:pPr>
            <a:endParaRPr dirty="0"/>
          </a:p>
        </p:txBody>
      </p:sp>
      <p:pic>
        <p:nvPicPr>
          <p:cNvPr id="591" name="Google Shape;591;p26" descr="Logo, company name&#10;&#10;Description automatically generated"/>
          <p:cNvPicPr preferRelativeResize="0"/>
          <p:nvPr/>
        </p:nvPicPr>
        <p:blipFill rotWithShape="1">
          <a:blip r:embed="rId3">
            <a:alphaModFix/>
          </a:blip>
          <a:srcRect/>
          <a:stretch/>
        </p:blipFill>
        <p:spPr>
          <a:xfrm>
            <a:off x="9180705" y="0"/>
            <a:ext cx="3011295" cy="262913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27"/>
          <p:cNvSpPr txBox="1">
            <a:spLocks noGrp="1"/>
          </p:cNvSpPr>
          <p:nvPr>
            <p:ph type="title"/>
          </p:nvPr>
        </p:nvSpPr>
        <p:spPr>
          <a:xfrm>
            <a:off x="2170175" y="2733932"/>
            <a:ext cx="7851649" cy="562168"/>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ts val="3200"/>
              <a:buFont typeface="Helvetica Neue"/>
              <a:buNone/>
            </a:pPr>
            <a:r>
              <a:rPr lang="en-GB" dirty="0"/>
              <a:t>EARLY CHILDHOOD TO </a:t>
            </a:r>
            <a:br>
              <a:rPr lang="en-GB" dirty="0"/>
            </a:br>
            <a:r>
              <a:rPr lang="en-GB" dirty="0"/>
              <a:t>ADOLESCENCE</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28"/>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2"/>
              </a:buClr>
              <a:buSzPts val="3200"/>
              <a:buNone/>
            </a:pPr>
            <a:r>
              <a:rPr lang="en-GB"/>
              <a:t>WHY ECD &amp; CHILD LABOUR?  </a:t>
            </a:r>
            <a:endParaRPr/>
          </a:p>
        </p:txBody>
      </p:sp>
      <p:sp>
        <p:nvSpPr>
          <p:cNvPr id="604" name="Google Shape;604;p28"/>
          <p:cNvSpPr txBox="1">
            <a:spLocks noGrp="1"/>
          </p:cNvSpPr>
          <p:nvPr>
            <p:ph type="body" idx="2"/>
          </p:nvPr>
        </p:nvSpPr>
        <p:spPr>
          <a:xfrm>
            <a:off x="4100513" y="1164430"/>
            <a:ext cx="7300912" cy="5263801"/>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accent4"/>
              </a:buClr>
              <a:buSzPts val="2500"/>
              <a:buChar char="•"/>
            </a:pPr>
            <a:r>
              <a:rPr lang="en-GB" sz="2500" dirty="0"/>
              <a:t>Nurturing care and responsive parenting</a:t>
            </a:r>
            <a:endParaRPr dirty="0"/>
          </a:p>
          <a:p>
            <a:pPr marL="228600" lvl="0" indent="-228600" algn="l" rtl="0">
              <a:lnSpc>
                <a:spcPct val="90000"/>
              </a:lnSpc>
              <a:spcBef>
                <a:spcPts val="1000"/>
              </a:spcBef>
              <a:spcAft>
                <a:spcPts val="0"/>
              </a:spcAft>
              <a:buClr>
                <a:schemeClr val="accent4"/>
              </a:buClr>
              <a:buSzPts val="2500"/>
              <a:buChar char="•"/>
            </a:pPr>
            <a:r>
              <a:rPr lang="en-GB" sz="2500" dirty="0"/>
              <a:t>Increase likelihood of completing formal education </a:t>
            </a:r>
            <a:endParaRPr dirty="0"/>
          </a:p>
          <a:p>
            <a:pPr marL="228600" lvl="0" indent="-228600" algn="l" rtl="0">
              <a:lnSpc>
                <a:spcPct val="90000"/>
              </a:lnSpc>
              <a:spcBef>
                <a:spcPts val="1000"/>
              </a:spcBef>
              <a:spcAft>
                <a:spcPts val="0"/>
              </a:spcAft>
              <a:buClr>
                <a:schemeClr val="accent4"/>
              </a:buClr>
              <a:buSzPts val="2500"/>
              <a:buChar char="•"/>
            </a:pPr>
            <a:r>
              <a:rPr lang="en-GB" sz="2500" dirty="0"/>
              <a:t>Enable caregivers to work and improve economic position, reduce reliance on CL</a:t>
            </a:r>
            <a:endParaRPr dirty="0"/>
          </a:p>
          <a:p>
            <a:pPr marL="228600" lvl="0" indent="-228600" algn="l" rtl="0">
              <a:lnSpc>
                <a:spcPct val="90000"/>
              </a:lnSpc>
              <a:spcBef>
                <a:spcPts val="1000"/>
              </a:spcBef>
              <a:spcAft>
                <a:spcPts val="0"/>
              </a:spcAft>
              <a:buClr>
                <a:schemeClr val="accent4"/>
              </a:buClr>
              <a:buSzPts val="2500"/>
              <a:buChar char="•"/>
            </a:pPr>
            <a:r>
              <a:rPr lang="en-GB" sz="2500" dirty="0"/>
              <a:t>Integral part of comprehensive CL response strategy</a:t>
            </a:r>
            <a:endParaRPr dirty="0"/>
          </a:p>
          <a:p>
            <a:pPr marL="228600" lvl="0" indent="-228600" algn="l" rtl="0">
              <a:lnSpc>
                <a:spcPct val="90000"/>
              </a:lnSpc>
              <a:spcBef>
                <a:spcPts val="1000"/>
              </a:spcBef>
              <a:spcAft>
                <a:spcPts val="0"/>
              </a:spcAft>
              <a:buClr>
                <a:schemeClr val="accent4"/>
              </a:buClr>
              <a:buSzPts val="2500"/>
              <a:buChar char="•"/>
            </a:pPr>
            <a:r>
              <a:rPr lang="en-GB" sz="2500" dirty="0"/>
              <a:t>Optimal for brain development, cognition, motivation for learning, transition to 1° school</a:t>
            </a:r>
            <a:endParaRPr dirty="0"/>
          </a:p>
          <a:p>
            <a:pPr marL="228600" lvl="0" indent="-228600" algn="l" rtl="0">
              <a:lnSpc>
                <a:spcPct val="90000"/>
              </a:lnSpc>
              <a:spcBef>
                <a:spcPts val="1000"/>
              </a:spcBef>
              <a:spcAft>
                <a:spcPts val="0"/>
              </a:spcAft>
              <a:buClr>
                <a:schemeClr val="accent4"/>
              </a:buClr>
              <a:buSzPts val="2500"/>
              <a:buChar char="•"/>
            </a:pPr>
            <a:r>
              <a:rPr lang="en-GB" sz="2500" dirty="0"/>
              <a:t>Children develop skills for later life </a:t>
            </a:r>
            <a:endParaRPr dirty="0"/>
          </a:p>
          <a:p>
            <a:pPr marL="228600" lvl="0" indent="-228600" algn="l" rtl="0">
              <a:lnSpc>
                <a:spcPct val="90000"/>
              </a:lnSpc>
              <a:spcBef>
                <a:spcPts val="1000"/>
              </a:spcBef>
              <a:spcAft>
                <a:spcPts val="0"/>
              </a:spcAft>
              <a:buClr>
                <a:schemeClr val="accent4"/>
              </a:buClr>
              <a:buSzPts val="2500"/>
              <a:buChar char="•"/>
            </a:pPr>
            <a:r>
              <a:rPr lang="en-GB" sz="2500" dirty="0"/>
              <a:t>Reduce childcare responsibilities, enable access for parental education, skills development, etc. </a:t>
            </a:r>
            <a:endParaRPr dirty="0"/>
          </a:p>
          <a:p>
            <a:pPr marL="228600" lvl="0" indent="-228600" algn="l" rtl="0">
              <a:lnSpc>
                <a:spcPct val="90000"/>
              </a:lnSpc>
              <a:spcBef>
                <a:spcPts val="1000"/>
              </a:spcBef>
              <a:spcAft>
                <a:spcPts val="0"/>
              </a:spcAft>
              <a:buClr>
                <a:schemeClr val="accent4"/>
              </a:buClr>
              <a:buSzPts val="2500"/>
              <a:buChar char="•"/>
            </a:pPr>
            <a:r>
              <a:rPr lang="en-GB" sz="2500" dirty="0"/>
              <a:t>Increase parenting skills and value of education </a:t>
            </a:r>
            <a:endParaRPr dirty="0"/>
          </a:p>
          <a:p>
            <a:pPr marL="228600" lvl="0" indent="-50800" algn="l" rtl="0">
              <a:lnSpc>
                <a:spcPct val="90000"/>
              </a:lnSpc>
              <a:spcBef>
                <a:spcPts val="1000"/>
              </a:spcBef>
              <a:spcAft>
                <a:spcPts val="0"/>
              </a:spcAft>
              <a:buClr>
                <a:schemeClr val="accent4"/>
              </a:buClr>
              <a:buSzPts val="2800"/>
              <a:buNone/>
            </a:pPr>
            <a:endParaRPr dirty="0"/>
          </a:p>
        </p:txBody>
      </p:sp>
      <p:sp>
        <p:nvSpPr>
          <p:cNvPr id="605" name="Google Shape;605;p28"/>
          <p:cNvSpPr txBox="1">
            <a:spLocks noGrp="1"/>
          </p:cNvSpPr>
          <p:nvPr>
            <p:ph type="body" idx="3"/>
          </p:nvPr>
        </p:nvSpPr>
        <p:spPr>
          <a:xfrm>
            <a:off x="284417" y="528638"/>
            <a:ext cx="3190303"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GB"/>
              <a:t>EARLY</a:t>
            </a:r>
            <a:endParaRPr/>
          </a:p>
          <a:p>
            <a:pPr marL="0" lvl="0" indent="0" algn="l" rtl="0">
              <a:lnSpc>
                <a:spcPct val="90000"/>
              </a:lnSpc>
              <a:spcBef>
                <a:spcPts val="1000"/>
              </a:spcBef>
              <a:spcAft>
                <a:spcPts val="0"/>
              </a:spcAft>
              <a:buClr>
                <a:schemeClr val="lt1"/>
              </a:buClr>
              <a:buSzPts val="3600"/>
              <a:buNone/>
            </a:pPr>
            <a:r>
              <a:rPr lang="en-GB"/>
              <a:t>CHILDHOOD</a:t>
            </a:r>
            <a:endParaRPr/>
          </a:p>
          <a:p>
            <a:pPr marL="0" lvl="0" indent="0" algn="l" rtl="0">
              <a:lnSpc>
                <a:spcPct val="90000"/>
              </a:lnSpc>
              <a:spcBef>
                <a:spcPts val="1000"/>
              </a:spcBef>
              <a:spcAft>
                <a:spcPts val="0"/>
              </a:spcAft>
              <a:buClr>
                <a:schemeClr val="lt1"/>
              </a:buClr>
              <a:buSzPts val="3600"/>
              <a:buNone/>
            </a:pPr>
            <a:r>
              <a:rPr lang="en-GB"/>
              <a:t>EDUCATION (ECD)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29"/>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3600"/>
              <a:buFont typeface="Helvetica Neue"/>
              <a:buNone/>
            </a:pPr>
            <a:r>
              <a:rPr lang="en-GB"/>
              <a:t>ADDRESSING CHILD LABOUR THROUGH EARLY CHILDHOOD EDUCATION  </a:t>
            </a:r>
            <a:br>
              <a:rPr lang="en-GB"/>
            </a:br>
            <a:endParaRPr/>
          </a:p>
        </p:txBody>
      </p:sp>
      <p:grpSp>
        <p:nvGrpSpPr>
          <p:cNvPr id="612" name="Google Shape;612;p29"/>
          <p:cNvGrpSpPr/>
          <p:nvPr/>
        </p:nvGrpSpPr>
        <p:grpSpPr>
          <a:xfrm>
            <a:off x="2032000" y="1822899"/>
            <a:ext cx="8127999" cy="4183221"/>
            <a:chOff x="0" y="132211"/>
            <a:chExt cx="8127999" cy="4183221"/>
          </a:xfrm>
        </p:grpSpPr>
        <p:sp>
          <p:nvSpPr>
            <p:cNvPr id="613" name="Google Shape;613;p29"/>
            <p:cNvSpPr/>
            <p:nvPr/>
          </p:nvSpPr>
          <p:spPr>
            <a:xfrm>
              <a:off x="1566265" y="2731665"/>
              <a:ext cx="1845056" cy="1583767"/>
            </a:xfrm>
            <a:prstGeom prst="hexagon">
              <a:avLst>
                <a:gd name="adj" fmla="val 25000"/>
                <a:gd name="vf" fmla="val 115470"/>
              </a:avLst>
            </a:prstGeom>
            <a:solidFill>
              <a:srgbClr val="AC6B97"/>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29"/>
            <p:cNvSpPr txBox="1"/>
            <p:nvPr/>
          </p:nvSpPr>
          <p:spPr>
            <a:xfrm>
              <a:off x="1852000" y="2976936"/>
              <a:ext cx="1273586" cy="1093225"/>
            </a:xfrm>
            <a:prstGeom prst="rect">
              <a:avLst/>
            </a:prstGeom>
            <a:noFill/>
            <a:ln>
              <a:noFill/>
            </a:ln>
          </p:spPr>
          <p:txBody>
            <a:bodyPr spcFirstLastPara="1" wrap="square" lIns="0" tIns="17775" rIns="0" bIns="17775"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GB" sz="1400" b="1" i="1" u="none" strike="noStrike" cap="none" dirty="0">
                  <a:solidFill>
                    <a:schemeClr val="lt1"/>
                  </a:solidFill>
                  <a:latin typeface="Calibri"/>
                  <a:ea typeface="Calibri"/>
                  <a:cs typeface="Calibri"/>
                  <a:sym typeface="Calibri"/>
                </a:rPr>
                <a:t>Design gender transformative ECD programmes to prevent and respond to CL risk factors</a:t>
              </a:r>
              <a:endParaRPr sz="1400" b="0" i="0" u="none" strike="noStrike" cap="none" dirty="0">
                <a:solidFill>
                  <a:srgbClr val="000000"/>
                </a:solidFill>
                <a:latin typeface="Arial"/>
                <a:ea typeface="Arial"/>
                <a:cs typeface="Arial"/>
                <a:sym typeface="Arial"/>
              </a:endParaRPr>
            </a:p>
          </p:txBody>
        </p:sp>
        <p:sp>
          <p:nvSpPr>
            <p:cNvPr id="615" name="Google Shape;615;p29"/>
            <p:cNvSpPr/>
            <p:nvPr/>
          </p:nvSpPr>
          <p:spPr>
            <a:xfrm>
              <a:off x="1623974" y="3431518"/>
              <a:ext cx="215392" cy="185735"/>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29"/>
            <p:cNvSpPr/>
            <p:nvPr/>
          </p:nvSpPr>
          <p:spPr>
            <a:xfrm>
              <a:off x="0" y="1870758"/>
              <a:ext cx="1845056" cy="1583767"/>
            </a:xfrm>
            <a:prstGeom prst="hexagon">
              <a:avLst>
                <a:gd name="adj" fmla="val 25000"/>
                <a:gd name="vf" fmla="val 115470"/>
              </a:avLst>
            </a:prstGeom>
            <a:solidFill>
              <a:schemeClr val="lt1">
                <a:alpha val="89411"/>
              </a:schemeClr>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29"/>
            <p:cNvSpPr/>
            <p:nvPr/>
          </p:nvSpPr>
          <p:spPr>
            <a:xfrm>
              <a:off x="1249273" y="3234907"/>
              <a:ext cx="215392" cy="185735"/>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29"/>
            <p:cNvSpPr/>
            <p:nvPr/>
          </p:nvSpPr>
          <p:spPr>
            <a:xfrm>
              <a:off x="3130905" y="1858627"/>
              <a:ext cx="1845056" cy="1583767"/>
            </a:xfrm>
            <a:prstGeom prst="hexagon">
              <a:avLst>
                <a:gd name="adj" fmla="val 25000"/>
                <a:gd name="vf" fmla="val 115470"/>
              </a:avLst>
            </a:prstGeom>
            <a:solidFill>
              <a:srgbClr val="70995C"/>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 name="Google Shape;619;p29"/>
            <p:cNvSpPr txBox="1"/>
            <p:nvPr/>
          </p:nvSpPr>
          <p:spPr>
            <a:xfrm>
              <a:off x="3416640" y="2103898"/>
              <a:ext cx="1273586" cy="1093225"/>
            </a:xfrm>
            <a:prstGeom prst="rect">
              <a:avLst/>
            </a:prstGeom>
            <a:noFill/>
            <a:ln>
              <a:noFill/>
            </a:ln>
          </p:spPr>
          <p:txBody>
            <a:bodyPr spcFirstLastPara="1" wrap="square" lIns="0" tIns="20300" rIns="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GB" sz="1600" b="1" i="1" u="none" strike="noStrike" cap="none">
                  <a:solidFill>
                    <a:schemeClr val="lt1"/>
                  </a:solidFill>
                  <a:latin typeface="Calibri"/>
                  <a:ea typeface="Calibri"/>
                  <a:cs typeface="Calibri"/>
                  <a:sym typeface="Calibri"/>
                </a:rPr>
                <a:t>Collaboration with other service providers </a:t>
              </a:r>
              <a:endParaRPr sz="1400" b="0" i="0" u="none" strike="noStrike" cap="none">
                <a:solidFill>
                  <a:srgbClr val="000000"/>
                </a:solidFill>
                <a:latin typeface="Arial"/>
                <a:ea typeface="Arial"/>
                <a:cs typeface="Arial"/>
                <a:sym typeface="Arial"/>
              </a:endParaRPr>
            </a:p>
          </p:txBody>
        </p:sp>
        <p:sp>
          <p:nvSpPr>
            <p:cNvPr id="620" name="Google Shape;620;p29"/>
            <p:cNvSpPr/>
            <p:nvPr/>
          </p:nvSpPr>
          <p:spPr>
            <a:xfrm>
              <a:off x="4394809" y="3221102"/>
              <a:ext cx="215392" cy="185735"/>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 name="Google Shape;621;p29"/>
            <p:cNvSpPr/>
            <p:nvPr/>
          </p:nvSpPr>
          <p:spPr>
            <a:xfrm>
              <a:off x="4703673" y="2729155"/>
              <a:ext cx="1845056" cy="1583767"/>
            </a:xfrm>
            <a:prstGeom prst="hexagon">
              <a:avLst>
                <a:gd name="adj" fmla="val 25000"/>
                <a:gd name="vf" fmla="val 115470"/>
              </a:avLst>
            </a:prstGeom>
            <a:solidFill>
              <a:schemeClr val="lt1">
                <a:alpha val="89411"/>
              </a:schemeClr>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 name="Google Shape;622;p29"/>
            <p:cNvSpPr/>
            <p:nvPr/>
          </p:nvSpPr>
          <p:spPr>
            <a:xfrm>
              <a:off x="4745939" y="3438630"/>
              <a:ext cx="215392" cy="185735"/>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 name="Google Shape;623;p29"/>
            <p:cNvSpPr/>
            <p:nvPr/>
          </p:nvSpPr>
          <p:spPr>
            <a:xfrm>
              <a:off x="1566265" y="1005249"/>
              <a:ext cx="1845056" cy="1583767"/>
            </a:xfrm>
            <a:prstGeom prst="hexagon">
              <a:avLst>
                <a:gd name="adj" fmla="val 25000"/>
                <a:gd name="vf" fmla="val 115470"/>
              </a:avLst>
            </a:prstGeom>
            <a:solidFill>
              <a:srgbClr val="00618C"/>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 name="Google Shape;624;p29"/>
            <p:cNvSpPr txBox="1"/>
            <p:nvPr/>
          </p:nvSpPr>
          <p:spPr>
            <a:xfrm>
              <a:off x="1852000" y="1250520"/>
              <a:ext cx="1273586" cy="1093225"/>
            </a:xfrm>
            <a:prstGeom prst="rect">
              <a:avLst/>
            </a:prstGeom>
            <a:noFill/>
            <a:ln>
              <a:noFill/>
            </a:ln>
          </p:spPr>
          <p:txBody>
            <a:bodyPr spcFirstLastPara="1" wrap="square" lIns="0" tIns="20300" rIns="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GB" sz="1600" b="1" i="1" u="none" strike="noStrike" cap="none">
                  <a:solidFill>
                    <a:schemeClr val="lt1"/>
                  </a:solidFill>
                  <a:latin typeface="Calibri"/>
                  <a:ea typeface="Calibri"/>
                  <a:cs typeface="Calibri"/>
                  <a:sym typeface="Calibri"/>
                </a:rPr>
                <a:t>Assess existing ECD for at-risk families</a:t>
              </a:r>
              <a:endParaRPr sz="1400" b="0" i="0" u="none" strike="noStrike" cap="none">
                <a:solidFill>
                  <a:srgbClr val="000000"/>
                </a:solidFill>
                <a:latin typeface="Arial"/>
                <a:ea typeface="Arial"/>
                <a:cs typeface="Arial"/>
                <a:sym typeface="Arial"/>
              </a:endParaRPr>
            </a:p>
          </p:txBody>
        </p:sp>
        <p:sp>
          <p:nvSpPr>
            <p:cNvPr id="625" name="Google Shape;625;p29"/>
            <p:cNvSpPr/>
            <p:nvPr/>
          </p:nvSpPr>
          <p:spPr>
            <a:xfrm>
              <a:off x="2822041" y="1037879"/>
              <a:ext cx="215392" cy="185735"/>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p29"/>
            <p:cNvSpPr/>
            <p:nvPr/>
          </p:nvSpPr>
          <p:spPr>
            <a:xfrm>
              <a:off x="3130905" y="132211"/>
              <a:ext cx="1845056" cy="1583767"/>
            </a:xfrm>
            <a:prstGeom prst="hexagon">
              <a:avLst>
                <a:gd name="adj" fmla="val 25000"/>
                <a:gd name="vf" fmla="val 115470"/>
              </a:avLst>
            </a:prstGeom>
            <a:solidFill>
              <a:schemeClr val="lt1">
                <a:alpha val="89411"/>
              </a:schemeClr>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p29"/>
            <p:cNvSpPr/>
            <p:nvPr/>
          </p:nvSpPr>
          <p:spPr>
            <a:xfrm>
              <a:off x="3173171" y="834156"/>
              <a:ext cx="215392" cy="185735"/>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p29"/>
            <p:cNvSpPr/>
            <p:nvPr/>
          </p:nvSpPr>
          <p:spPr>
            <a:xfrm>
              <a:off x="4703673" y="1002740"/>
              <a:ext cx="1845056" cy="1583767"/>
            </a:xfrm>
            <a:prstGeom prst="hexagon">
              <a:avLst>
                <a:gd name="adj" fmla="val 25000"/>
                <a:gd name="vf" fmla="val 115470"/>
              </a:avLst>
            </a:prstGeom>
            <a:solidFill>
              <a:srgbClr val="35B2B4"/>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p29"/>
            <p:cNvSpPr txBox="1"/>
            <p:nvPr/>
          </p:nvSpPr>
          <p:spPr>
            <a:xfrm>
              <a:off x="4989408" y="1248011"/>
              <a:ext cx="1273586" cy="1093225"/>
            </a:xfrm>
            <a:prstGeom prst="rect">
              <a:avLst/>
            </a:prstGeom>
            <a:noFill/>
            <a:ln>
              <a:noFill/>
            </a:ln>
          </p:spPr>
          <p:txBody>
            <a:bodyPr spcFirstLastPara="1" wrap="square" lIns="0" tIns="20300" rIns="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GB" sz="1600" b="1" i="1" u="none" strike="noStrike" cap="none">
                  <a:solidFill>
                    <a:schemeClr val="lt1"/>
                  </a:solidFill>
                  <a:latin typeface="Calibri"/>
                  <a:ea typeface="Calibri"/>
                  <a:cs typeface="Calibri"/>
                  <a:sym typeface="Calibri"/>
                </a:rPr>
                <a:t>Integrate CL messages in ECD parenting programmes </a:t>
              </a:r>
              <a:endParaRPr sz="1400" b="0" i="0" u="none" strike="noStrike" cap="none">
                <a:solidFill>
                  <a:srgbClr val="000000"/>
                </a:solidFill>
                <a:latin typeface="Arial"/>
                <a:ea typeface="Arial"/>
                <a:cs typeface="Arial"/>
                <a:sym typeface="Arial"/>
              </a:endParaRPr>
            </a:p>
          </p:txBody>
        </p:sp>
        <p:sp>
          <p:nvSpPr>
            <p:cNvPr id="630" name="Google Shape;630;p29"/>
            <p:cNvSpPr/>
            <p:nvPr/>
          </p:nvSpPr>
          <p:spPr>
            <a:xfrm>
              <a:off x="6290259" y="1701756"/>
              <a:ext cx="215392" cy="185735"/>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 name="Google Shape;631;p29"/>
            <p:cNvSpPr/>
            <p:nvPr/>
          </p:nvSpPr>
          <p:spPr>
            <a:xfrm>
              <a:off x="6282943" y="1873268"/>
              <a:ext cx="1845056" cy="1583767"/>
            </a:xfrm>
            <a:prstGeom prst="hexagon">
              <a:avLst>
                <a:gd name="adj" fmla="val 25000"/>
                <a:gd name="vf" fmla="val 115470"/>
              </a:avLst>
            </a:prstGeom>
            <a:solidFill>
              <a:schemeClr val="lt1">
                <a:alpha val="89411"/>
              </a:schemeClr>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p29"/>
            <p:cNvSpPr/>
            <p:nvPr/>
          </p:nvSpPr>
          <p:spPr>
            <a:xfrm>
              <a:off x="6655206" y="1901296"/>
              <a:ext cx="215392" cy="185735"/>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33" name="Google Shape;633;p29"/>
          <p:cNvSpPr/>
          <p:nvPr/>
        </p:nvSpPr>
        <p:spPr>
          <a:xfrm>
            <a:off x="2032000" y="3562407"/>
            <a:ext cx="1839600" cy="1573200"/>
          </a:xfrm>
          <a:prstGeom prst="hexagon">
            <a:avLst>
              <a:gd name="adj" fmla="val 25000"/>
              <a:gd name="vf" fmla="val 115470"/>
            </a:avLst>
          </a:prstGeom>
          <a:solidFill>
            <a:srgbClr val="AC6B97"/>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4" name="Google Shape;634;p29"/>
          <p:cNvSpPr/>
          <p:nvPr/>
        </p:nvSpPr>
        <p:spPr>
          <a:xfrm>
            <a:off x="6745344" y="4423291"/>
            <a:ext cx="1839600" cy="1573200"/>
          </a:xfrm>
          <a:prstGeom prst="hexagon">
            <a:avLst>
              <a:gd name="adj" fmla="val 25000"/>
              <a:gd name="vf" fmla="val 115470"/>
            </a:avLst>
          </a:prstGeom>
          <a:solidFill>
            <a:srgbClr val="70995C"/>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5" name="Google Shape;635;p29"/>
          <p:cNvSpPr/>
          <p:nvPr/>
        </p:nvSpPr>
        <p:spPr>
          <a:xfrm>
            <a:off x="5176200" y="1839947"/>
            <a:ext cx="1839600" cy="1573200"/>
          </a:xfrm>
          <a:prstGeom prst="hexagon">
            <a:avLst>
              <a:gd name="adj" fmla="val 25000"/>
              <a:gd name="vf" fmla="val 115470"/>
            </a:avLst>
          </a:prstGeom>
          <a:solidFill>
            <a:srgbClr val="026794"/>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6" name="Google Shape;636;p29"/>
          <p:cNvSpPr/>
          <p:nvPr/>
        </p:nvSpPr>
        <p:spPr>
          <a:xfrm>
            <a:off x="8320402" y="3562407"/>
            <a:ext cx="1839600" cy="1573200"/>
          </a:xfrm>
          <a:prstGeom prst="hexagon">
            <a:avLst>
              <a:gd name="adj" fmla="val 25000"/>
              <a:gd name="vf" fmla="val 115470"/>
            </a:avLst>
          </a:prstGeom>
          <a:solidFill>
            <a:srgbClr val="35B2B4"/>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7" name="Google Shape;637;p29"/>
          <p:cNvSpPr/>
          <p:nvPr/>
        </p:nvSpPr>
        <p:spPr>
          <a:xfrm>
            <a:off x="3284121" y="4902873"/>
            <a:ext cx="208800" cy="183600"/>
          </a:xfrm>
          <a:prstGeom prst="hexagon">
            <a:avLst>
              <a:gd name="adj" fmla="val 25000"/>
              <a:gd name="vf" fmla="val 115470"/>
            </a:avLst>
          </a:prstGeom>
          <a:solidFill>
            <a:schemeClr val="lt1"/>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8" name="Google Shape;638;p29"/>
          <p:cNvSpPr/>
          <p:nvPr/>
        </p:nvSpPr>
        <p:spPr>
          <a:xfrm>
            <a:off x="5189550" y="2536960"/>
            <a:ext cx="208800" cy="183600"/>
          </a:xfrm>
          <a:prstGeom prst="hexagon">
            <a:avLst>
              <a:gd name="adj" fmla="val 25000"/>
              <a:gd name="vf" fmla="val 115470"/>
            </a:avLst>
          </a:prstGeom>
          <a:solidFill>
            <a:schemeClr val="lt1"/>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9" name="Google Shape;639;p29"/>
          <p:cNvSpPr/>
          <p:nvPr/>
        </p:nvSpPr>
        <p:spPr>
          <a:xfrm>
            <a:off x="8713371" y="3592295"/>
            <a:ext cx="208800" cy="183600"/>
          </a:xfrm>
          <a:prstGeom prst="hexagon">
            <a:avLst>
              <a:gd name="adj" fmla="val 25000"/>
              <a:gd name="vf" fmla="val 115470"/>
            </a:avLst>
          </a:prstGeom>
          <a:solidFill>
            <a:schemeClr val="lt1"/>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0" name="Google Shape;640;p29"/>
          <p:cNvSpPr/>
          <p:nvPr/>
        </p:nvSpPr>
        <p:spPr>
          <a:xfrm>
            <a:off x="6823671" y="5075512"/>
            <a:ext cx="208800" cy="183600"/>
          </a:xfrm>
          <a:prstGeom prst="hexagon">
            <a:avLst>
              <a:gd name="adj" fmla="val 25000"/>
              <a:gd name="vf" fmla="val 115470"/>
            </a:avLst>
          </a:prstGeom>
          <a:solidFill>
            <a:schemeClr val="lt1"/>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1" name="Google Shape;641;p29"/>
          <p:cNvSpPr txBox="1"/>
          <p:nvPr/>
        </p:nvSpPr>
        <p:spPr>
          <a:xfrm>
            <a:off x="5398350" y="1899524"/>
            <a:ext cx="1472835" cy="1692771"/>
          </a:xfrm>
          <a:prstGeom prst="rect">
            <a:avLst/>
          </a:prstGeom>
          <a:noFill/>
          <a:ln>
            <a:noFill/>
          </a:ln>
        </p:spPr>
        <p:txBody>
          <a:bodyPr spcFirstLastPara="1" wrap="square" lIns="91425" tIns="45700" rIns="91425" bIns="45700" anchor="t" anchorCtr="0">
            <a:spAutoFit/>
          </a:bodyPr>
          <a:lstStyle/>
          <a:p>
            <a:pPr marL="193675" marR="0" lvl="0" indent="-193675" algn="l" rtl="0">
              <a:lnSpc>
                <a:spcPct val="100000"/>
              </a:lnSpc>
              <a:spcBef>
                <a:spcPts val="0"/>
              </a:spcBef>
              <a:spcAft>
                <a:spcPts val="0"/>
              </a:spcAft>
              <a:buClr>
                <a:schemeClr val="lt1"/>
              </a:buClr>
              <a:buSzPts val="1500"/>
              <a:buFont typeface="Arial"/>
              <a:buChar char="•"/>
            </a:pPr>
            <a:r>
              <a:rPr lang="en-GB" sz="1500" b="0" i="0" u="none" strike="noStrike" cap="none">
                <a:solidFill>
                  <a:schemeClr val="lt1"/>
                </a:solidFill>
                <a:latin typeface="Calibri"/>
                <a:ea typeface="Calibri"/>
                <a:cs typeface="Calibri"/>
                <a:sym typeface="Calibri"/>
              </a:rPr>
              <a:t>Mapping</a:t>
            </a:r>
            <a:endParaRPr sz="1400" b="0" i="0" u="none" strike="noStrike" cap="none">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500"/>
              <a:buFont typeface="Arial"/>
              <a:buChar char="•"/>
            </a:pPr>
            <a:r>
              <a:rPr lang="en-GB" sz="1500" b="0" i="0" u="none" strike="noStrike" cap="none">
                <a:solidFill>
                  <a:schemeClr val="lt1"/>
                </a:solidFill>
                <a:latin typeface="Calibri"/>
                <a:ea typeface="Calibri"/>
                <a:cs typeface="Calibri"/>
                <a:sym typeface="Calibri"/>
              </a:rPr>
              <a:t>Functionality </a:t>
            </a:r>
            <a:endParaRPr sz="1400" b="0" i="0" u="none" strike="noStrike" cap="none">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500"/>
              <a:buFont typeface="Arial"/>
              <a:buChar char="•"/>
            </a:pPr>
            <a:r>
              <a:rPr lang="en-GB" sz="1500" b="0" i="0" u="none" strike="noStrike" cap="none">
                <a:solidFill>
                  <a:schemeClr val="lt1"/>
                </a:solidFill>
                <a:latin typeface="Calibri"/>
                <a:ea typeface="Calibri"/>
                <a:cs typeface="Calibri"/>
                <a:sym typeface="Calibri"/>
              </a:rPr>
              <a:t>Capacity </a:t>
            </a:r>
            <a:endParaRPr sz="1400" b="0" i="0" u="none" strike="noStrike" cap="none">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500"/>
              <a:buFont typeface="Arial"/>
              <a:buChar char="•"/>
            </a:pPr>
            <a:r>
              <a:rPr lang="en-GB" sz="1500" b="0" i="0" u="none" strike="noStrike" cap="none">
                <a:solidFill>
                  <a:schemeClr val="lt1"/>
                </a:solidFill>
                <a:latin typeface="Calibri"/>
                <a:ea typeface="Calibri"/>
                <a:cs typeface="Calibri"/>
                <a:sym typeface="Calibri"/>
              </a:rPr>
              <a:t>Eligibility criteria </a:t>
            </a:r>
            <a:endParaRPr sz="1400" b="0" i="0" u="none" strike="noStrike" cap="none">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500"/>
              <a:buFont typeface="Arial"/>
              <a:buChar char="•"/>
            </a:pPr>
            <a:r>
              <a:rPr lang="en-GB" sz="1500" b="0" i="0" u="none" strike="noStrike" cap="none">
                <a:solidFill>
                  <a:schemeClr val="lt1"/>
                </a:solidFill>
                <a:latin typeface="Calibri"/>
                <a:ea typeface="Calibri"/>
                <a:cs typeface="Calibri"/>
                <a:sym typeface="Calibri"/>
              </a:rPr>
              <a:t>Consultation </a:t>
            </a:r>
            <a:endParaRPr sz="1400" b="0" i="0" u="none" strike="noStrike" cap="none">
              <a:solidFill>
                <a:srgbClr val="000000"/>
              </a:solidFill>
              <a:latin typeface="Arial"/>
              <a:ea typeface="Arial"/>
              <a:cs typeface="Arial"/>
              <a:sym typeface="Arial"/>
            </a:endParaRPr>
          </a:p>
          <a:p>
            <a:pPr marL="193675" marR="0" lvl="0" indent="-104775" algn="l"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42" name="Google Shape;642;p29"/>
          <p:cNvSpPr txBox="1"/>
          <p:nvPr/>
        </p:nvSpPr>
        <p:spPr>
          <a:xfrm>
            <a:off x="2186996" y="3592295"/>
            <a:ext cx="1582294" cy="1661993"/>
          </a:xfrm>
          <a:prstGeom prst="rect">
            <a:avLst/>
          </a:prstGeom>
          <a:noFill/>
          <a:ln>
            <a:noFill/>
          </a:ln>
        </p:spPr>
        <p:txBody>
          <a:bodyPr spcFirstLastPara="1" wrap="square" lIns="91425" tIns="45700" rIns="91425" bIns="45700" anchor="t" anchorCtr="0">
            <a:spAutoFit/>
          </a:bodyPr>
          <a:lstStyle/>
          <a:p>
            <a:pPr marL="93663" marR="0" lvl="0" indent="-95250" algn="l" rtl="0">
              <a:lnSpc>
                <a:spcPct val="100000"/>
              </a:lnSpc>
              <a:spcBef>
                <a:spcPts val="0"/>
              </a:spcBef>
              <a:spcAft>
                <a:spcPts val="0"/>
              </a:spcAft>
              <a:buClr>
                <a:schemeClr val="lt1"/>
              </a:buClr>
              <a:buSzPts val="1500"/>
              <a:buFont typeface="Arial"/>
              <a:buChar char="•"/>
            </a:pPr>
            <a:r>
              <a:rPr lang="en-GB" sz="1500" b="0" i="0" u="none" strike="noStrike" cap="none" dirty="0">
                <a:solidFill>
                  <a:schemeClr val="lt1"/>
                </a:solidFill>
                <a:latin typeface="Calibri"/>
                <a:ea typeface="Calibri"/>
                <a:cs typeface="Calibri"/>
                <a:sym typeface="Calibri"/>
              </a:rPr>
              <a:t>Prioritisation</a:t>
            </a:r>
            <a:endParaRPr sz="1400" b="0" i="0" u="none" strike="noStrike" cap="none" dirty="0">
              <a:solidFill>
                <a:srgbClr val="000000"/>
              </a:solidFill>
              <a:latin typeface="Arial"/>
              <a:ea typeface="Arial"/>
              <a:cs typeface="Arial"/>
              <a:sym typeface="Arial"/>
            </a:endParaRPr>
          </a:p>
          <a:p>
            <a:pPr marL="93663" marR="0" lvl="0" indent="-95250" algn="l" rtl="0">
              <a:lnSpc>
                <a:spcPct val="100000"/>
              </a:lnSpc>
              <a:spcBef>
                <a:spcPts val="0"/>
              </a:spcBef>
              <a:spcAft>
                <a:spcPts val="0"/>
              </a:spcAft>
              <a:buClr>
                <a:schemeClr val="lt1"/>
              </a:buClr>
              <a:buSzPts val="1500"/>
              <a:buFont typeface="Arial"/>
              <a:buChar char="•"/>
            </a:pPr>
            <a:r>
              <a:rPr lang="en-GB" sz="1500" b="0" i="0" u="none" strike="noStrike" cap="none" dirty="0">
                <a:solidFill>
                  <a:schemeClr val="lt1"/>
                </a:solidFill>
                <a:latin typeface="Calibri"/>
                <a:ea typeface="Calibri"/>
                <a:cs typeface="Calibri"/>
                <a:sym typeface="Calibri"/>
              </a:rPr>
              <a:t>Outreach </a:t>
            </a:r>
            <a:endParaRPr sz="1400" b="0" i="0" u="none" strike="noStrike" cap="none" dirty="0">
              <a:solidFill>
                <a:srgbClr val="000000"/>
              </a:solidFill>
              <a:latin typeface="Arial"/>
              <a:ea typeface="Arial"/>
              <a:cs typeface="Arial"/>
              <a:sym typeface="Arial"/>
            </a:endParaRPr>
          </a:p>
          <a:p>
            <a:pPr marL="93663" marR="0" lvl="0" indent="-95250" algn="l" rtl="0">
              <a:lnSpc>
                <a:spcPct val="100000"/>
              </a:lnSpc>
              <a:spcBef>
                <a:spcPts val="0"/>
              </a:spcBef>
              <a:spcAft>
                <a:spcPts val="0"/>
              </a:spcAft>
              <a:buClr>
                <a:schemeClr val="lt1"/>
              </a:buClr>
              <a:buSzPts val="1500"/>
              <a:buFont typeface="Arial"/>
              <a:buChar char="•"/>
            </a:pPr>
            <a:r>
              <a:rPr lang="en-GB" sz="1500" b="0" i="0" u="none" strike="noStrike" cap="none" dirty="0">
                <a:solidFill>
                  <a:schemeClr val="lt1"/>
                </a:solidFill>
                <a:latin typeface="Calibri"/>
                <a:ea typeface="Calibri"/>
                <a:cs typeface="Calibri"/>
                <a:sym typeface="Calibri"/>
              </a:rPr>
              <a:t>Parenting skills </a:t>
            </a:r>
            <a:endParaRPr sz="1400" b="0" i="0" u="none" strike="noStrike" cap="none" dirty="0">
              <a:solidFill>
                <a:srgbClr val="000000"/>
              </a:solidFill>
              <a:latin typeface="Arial"/>
              <a:ea typeface="Arial"/>
              <a:cs typeface="Arial"/>
              <a:sym typeface="Arial"/>
            </a:endParaRPr>
          </a:p>
          <a:p>
            <a:pPr marL="93663" marR="0" lvl="0" indent="-95250" algn="l" rtl="0">
              <a:lnSpc>
                <a:spcPct val="100000"/>
              </a:lnSpc>
              <a:spcBef>
                <a:spcPts val="0"/>
              </a:spcBef>
              <a:spcAft>
                <a:spcPts val="0"/>
              </a:spcAft>
              <a:buClr>
                <a:schemeClr val="lt1"/>
              </a:buClr>
              <a:buSzPts val="1500"/>
              <a:buFont typeface="Arial"/>
              <a:buChar char="•"/>
            </a:pPr>
            <a:r>
              <a:rPr lang="en-GB" sz="1500" b="0" i="0" u="none" strike="noStrike" cap="none" dirty="0">
                <a:solidFill>
                  <a:schemeClr val="lt1"/>
                </a:solidFill>
                <a:latin typeface="Calibri"/>
                <a:ea typeface="Calibri"/>
                <a:cs typeface="Calibri"/>
                <a:sym typeface="Calibri"/>
              </a:rPr>
              <a:t>School readiness</a:t>
            </a:r>
            <a:endParaRPr sz="1400" b="0" i="0" u="none" strike="noStrike" cap="none" dirty="0">
              <a:solidFill>
                <a:srgbClr val="000000"/>
              </a:solidFill>
              <a:latin typeface="Arial"/>
              <a:ea typeface="Arial"/>
              <a:cs typeface="Arial"/>
              <a:sym typeface="Arial"/>
            </a:endParaRPr>
          </a:p>
          <a:p>
            <a:pPr marL="93663" marR="0" lvl="0" indent="-93663" algn="l" rtl="0">
              <a:lnSpc>
                <a:spcPct val="100000"/>
              </a:lnSpc>
              <a:spcBef>
                <a:spcPts val="0"/>
              </a:spcBef>
              <a:spcAft>
                <a:spcPts val="0"/>
              </a:spcAft>
              <a:buClr>
                <a:schemeClr val="lt1"/>
              </a:buClr>
              <a:buSzPts val="1400"/>
              <a:buFont typeface="Arial"/>
              <a:buChar char="•"/>
            </a:pPr>
            <a:r>
              <a:rPr lang="en-GB" sz="1400" b="0" i="0" u="none" strike="noStrike" cap="none" dirty="0">
                <a:solidFill>
                  <a:schemeClr val="lt1"/>
                </a:solidFill>
                <a:latin typeface="Calibri"/>
                <a:ea typeface="Calibri"/>
                <a:cs typeface="Calibri"/>
                <a:sym typeface="Calibri"/>
              </a:rPr>
              <a:t>BLN</a:t>
            </a:r>
            <a:endParaRPr sz="1400" b="0" i="0" u="none" strike="noStrike" cap="none" dirty="0">
              <a:solidFill>
                <a:srgbClr val="000000"/>
              </a:solidFill>
              <a:latin typeface="Arial"/>
              <a:ea typeface="Arial"/>
              <a:cs typeface="Arial"/>
              <a:sym typeface="Arial"/>
            </a:endParaRPr>
          </a:p>
          <a:p>
            <a:pPr marL="93663" marR="0" lvl="0" indent="-93663" algn="l" rtl="0">
              <a:lnSpc>
                <a:spcPct val="100000"/>
              </a:lnSpc>
              <a:spcBef>
                <a:spcPts val="0"/>
              </a:spcBef>
              <a:spcAft>
                <a:spcPts val="0"/>
              </a:spcAft>
              <a:buClr>
                <a:schemeClr val="lt1"/>
              </a:buClr>
              <a:buSzPts val="1400"/>
              <a:buFont typeface="Arial"/>
              <a:buChar char="•"/>
            </a:pPr>
            <a:r>
              <a:rPr lang="en-GB" sz="1400" b="0" i="0" u="none" strike="noStrike" cap="none" dirty="0">
                <a:solidFill>
                  <a:schemeClr val="lt1"/>
                </a:solidFill>
                <a:latin typeface="Calibri"/>
                <a:ea typeface="Calibri"/>
                <a:cs typeface="Calibri"/>
                <a:sym typeface="Calibri"/>
              </a:rPr>
              <a:t>ECD staff training</a:t>
            </a:r>
            <a:endParaRPr sz="1400" b="0" i="0" u="none" strike="noStrike" cap="none" dirty="0">
              <a:solidFill>
                <a:srgbClr val="000000"/>
              </a:solidFill>
              <a:latin typeface="Arial"/>
              <a:ea typeface="Arial"/>
              <a:cs typeface="Arial"/>
              <a:sym typeface="Arial"/>
            </a:endParaRPr>
          </a:p>
          <a:p>
            <a:pPr marL="93663" marR="0" lvl="0" indent="-4763" algn="l" rtl="0">
              <a:lnSpc>
                <a:spcPct val="100000"/>
              </a:lnSpc>
              <a:spcBef>
                <a:spcPts val="0"/>
              </a:spcBef>
              <a:spcAft>
                <a:spcPts val="0"/>
              </a:spcAft>
              <a:buClr>
                <a:schemeClr val="dk1"/>
              </a:buClr>
              <a:buSzPts val="1400"/>
              <a:buFont typeface="Arial"/>
              <a:buNone/>
            </a:pPr>
            <a:endParaRPr sz="1400" b="0" i="0" u="none" strike="noStrike" cap="none" dirty="0">
              <a:solidFill>
                <a:schemeClr val="lt1"/>
              </a:solidFill>
              <a:latin typeface="Calibri"/>
              <a:ea typeface="Calibri"/>
              <a:cs typeface="Calibri"/>
              <a:sym typeface="Calibri"/>
            </a:endParaRPr>
          </a:p>
        </p:txBody>
      </p:sp>
      <p:sp>
        <p:nvSpPr>
          <p:cNvPr id="643" name="Google Shape;643;p29"/>
          <p:cNvSpPr txBox="1"/>
          <p:nvPr/>
        </p:nvSpPr>
        <p:spPr>
          <a:xfrm>
            <a:off x="8541846" y="3713366"/>
            <a:ext cx="1638669" cy="1923604"/>
          </a:xfrm>
          <a:prstGeom prst="rect">
            <a:avLst/>
          </a:prstGeom>
          <a:noFill/>
          <a:ln>
            <a:noFill/>
          </a:ln>
        </p:spPr>
        <p:txBody>
          <a:bodyPr spcFirstLastPara="1" wrap="square" lIns="91425" tIns="45700" rIns="91425" bIns="45700" anchor="t" anchorCtr="0">
            <a:spAutoFit/>
          </a:bodyPr>
          <a:lstStyle/>
          <a:p>
            <a:pPr marL="150813" marR="0" lvl="0" indent="-150813" algn="l" rtl="0">
              <a:lnSpc>
                <a:spcPct val="100000"/>
              </a:lnSpc>
              <a:spcBef>
                <a:spcPts val="0"/>
              </a:spcBef>
              <a:spcAft>
                <a:spcPts val="0"/>
              </a:spcAft>
              <a:buClr>
                <a:schemeClr val="lt1"/>
              </a:buClr>
              <a:buSzPts val="1500"/>
              <a:buFont typeface="Arial"/>
              <a:buChar char="•"/>
            </a:pPr>
            <a:r>
              <a:rPr lang="en-GB" sz="1500" b="0" i="0" u="none" strike="noStrike" cap="none">
                <a:solidFill>
                  <a:schemeClr val="lt1"/>
                </a:solidFill>
                <a:latin typeface="Calibri"/>
                <a:ea typeface="Calibri"/>
                <a:cs typeface="Calibri"/>
                <a:sym typeface="Calibri"/>
              </a:rPr>
              <a:t>Benefits of education</a:t>
            </a:r>
            <a:endParaRPr sz="1400" b="0" i="0" u="none" strike="noStrike" cap="none">
              <a:solidFill>
                <a:srgbClr val="000000"/>
              </a:solidFill>
              <a:latin typeface="Arial"/>
              <a:ea typeface="Arial"/>
              <a:cs typeface="Arial"/>
              <a:sym typeface="Arial"/>
            </a:endParaRPr>
          </a:p>
          <a:p>
            <a:pPr marL="150813" marR="0" lvl="0" indent="-150813" algn="l" rtl="0">
              <a:lnSpc>
                <a:spcPct val="100000"/>
              </a:lnSpc>
              <a:spcBef>
                <a:spcPts val="0"/>
              </a:spcBef>
              <a:spcAft>
                <a:spcPts val="0"/>
              </a:spcAft>
              <a:buClr>
                <a:schemeClr val="lt1"/>
              </a:buClr>
              <a:buSzPts val="1500"/>
              <a:buFont typeface="Arial"/>
              <a:buChar char="•"/>
            </a:pPr>
            <a:r>
              <a:rPr lang="en-GB" sz="1500" b="0" i="0" u="none" strike="noStrike" cap="none">
                <a:solidFill>
                  <a:schemeClr val="lt1"/>
                </a:solidFill>
                <a:latin typeface="Calibri"/>
                <a:ea typeface="Calibri"/>
                <a:cs typeface="Calibri"/>
                <a:sym typeface="Calibri"/>
              </a:rPr>
              <a:t>Harmful impact</a:t>
            </a:r>
            <a:endParaRPr sz="1400" b="0" i="0" u="none" strike="noStrike" cap="none">
              <a:solidFill>
                <a:srgbClr val="000000"/>
              </a:solidFill>
              <a:latin typeface="Arial"/>
              <a:ea typeface="Arial"/>
              <a:cs typeface="Arial"/>
              <a:sym typeface="Arial"/>
            </a:endParaRPr>
          </a:p>
          <a:p>
            <a:pPr marL="150813" marR="0" lvl="0" indent="-150813" algn="l" rtl="0">
              <a:lnSpc>
                <a:spcPct val="100000"/>
              </a:lnSpc>
              <a:spcBef>
                <a:spcPts val="0"/>
              </a:spcBef>
              <a:spcAft>
                <a:spcPts val="0"/>
              </a:spcAft>
              <a:buClr>
                <a:schemeClr val="lt1"/>
              </a:buClr>
              <a:buSzPts val="1500"/>
              <a:buFont typeface="Arial"/>
              <a:buChar char="•"/>
            </a:pPr>
            <a:r>
              <a:rPr lang="en-GB" sz="1500" b="0" i="0" u="none" strike="noStrike" cap="none">
                <a:solidFill>
                  <a:schemeClr val="lt1"/>
                </a:solidFill>
                <a:latin typeface="Calibri"/>
                <a:ea typeface="Calibri"/>
                <a:cs typeface="Calibri"/>
                <a:sym typeface="Calibri"/>
              </a:rPr>
              <a:t>Harmful &amp; acceptable tasks</a:t>
            </a:r>
            <a:endParaRPr sz="1400" b="0" i="0" u="none" strike="noStrike" cap="none">
              <a:solidFill>
                <a:srgbClr val="000000"/>
              </a:solidFill>
              <a:latin typeface="Arial"/>
              <a:ea typeface="Arial"/>
              <a:cs typeface="Arial"/>
              <a:sym typeface="Arial"/>
            </a:endParaRPr>
          </a:p>
          <a:p>
            <a:pPr marL="150813" marR="0" lvl="0" indent="-150813" algn="l" rtl="0">
              <a:lnSpc>
                <a:spcPct val="100000"/>
              </a:lnSpc>
              <a:spcBef>
                <a:spcPts val="0"/>
              </a:spcBef>
              <a:spcAft>
                <a:spcPts val="0"/>
              </a:spcAft>
              <a:buClr>
                <a:schemeClr val="lt1"/>
              </a:buClr>
              <a:buSzPts val="1500"/>
              <a:buFont typeface="Arial"/>
              <a:buChar char="•"/>
            </a:pPr>
            <a:r>
              <a:rPr lang="en-GB" sz="1500" b="0" i="0" u="none" strike="noStrike" cap="none">
                <a:solidFill>
                  <a:schemeClr val="lt1"/>
                </a:solidFill>
                <a:latin typeface="Calibri"/>
                <a:ea typeface="Calibri"/>
                <a:cs typeface="Calibri"/>
                <a:sym typeface="Calibri"/>
              </a:rPr>
              <a:t>Supports</a:t>
            </a:r>
            <a:endParaRPr sz="1400" b="0" i="0" u="none" strike="noStrike" cap="none">
              <a:solidFill>
                <a:srgbClr val="000000"/>
              </a:solidFill>
              <a:latin typeface="Arial"/>
              <a:ea typeface="Arial"/>
              <a:cs typeface="Arial"/>
              <a:sym typeface="Arial"/>
            </a:endParaRPr>
          </a:p>
          <a:p>
            <a:pPr marL="193675" marR="0" lvl="0" indent="-98425" algn="l" rtl="0">
              <a:lnSpc>
                <a:spcPct val="100000"/>
              </a:lnSpc>
              <a:spcBef>
                <a:spcPts val="0"/>
              </a:spcBef>
              <a:spcAft>
                <a:spcPts val="0"/>
              </a:spcAft>
              <a:buClr>
                <a:schemeClr val="dk1"/>
              </a:buClr>
              <a:buSzPts val="1500"/>
              <a:buFont typeface="Arial"/>
              <a:buNone/>
            </a:pPr>
            <a:endParaRPr sz="1500" b="0" i="0" u="none" strike="noStrike" cap="none">
              <a:solidFill>
                <a:schemeClr val="lt1"/>
              </a:solidFill>
              <a:latin typeface="Calibri"/>
              <a:ea typeface="Calibri"/>
              <a:cs typeface="Calibri"/>
              <a:sym typeface="Calibri"/>
            </a:endParaRPr>
          </a:p>
          <a:p>
            <a:pPr marL="193675" marR="0" lvl="0" indent="-104775" algn="l"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44" name="Google Shape;644;p29"/>
          <p:cNvSpPr txBox="1"/>
          <p:nvPr/>
        </p:nvSpPr>
        <p:spPr>
          <a:xfrm>
            <a:off x="6998366" y="4394490"/>
            <a:ext cx="1586579" cy="1923604"/>
          </a:xfrm>
          <a:prstGeom prst="rect">
            <a:avLst/>
          </a:prstGeom>
          <a:noFill/>
          <a:ln>
            <a:noFill/>
          </a:ln>
        </p:spPr>
        <p:txBody>
          <a:bodyPr spcFirstLastPara="1" wrap="square" lIns="91425" tIns="45700" rIns="91425" bIns="45700" anchor="t" anchorCtr="0">
            <a:spAutoFit/>
          </a:bodyPr>
          <a:lstStyle/>
          <a:p>
            <a:pPr marL="93663" marR="0" lvl="0" indent="-95250" algn="l" rtl="0">
              <a:lnSpc>
                <a:spcPct val="100000"/>
              </a:lnSpc>
              <a:spcBef>
                <a:spcPts val="0"/>
              </a:spcBef>
              <a:spcAft>
                <a:spcPts val="0"/>
              </a:spcAft>
              <a:buClr>
                <a:schemeClr val="lt1"/>
              </a:buClr>
              <a:buSzPts val="1500"/>
              <a:buFont typeface="Arial"/>
              <a:buChar char="•"/>
            </a:pPr>
            <a:r>
              <a:rPr lang="en-GB" sz="1500" b="0" i="0" u="none" strike="noStrike" cap="none">
                <a:solidFill>
                  <a:schemeClr val="lt1"/>
                </a:solidFill>
                <a:latin typeface="Calibri"/>
                <a:ea typeface="Calibri"/>
                <a:cs typeface="Calibri"/>
                <a:sym typeface="Calibri"/>
              </a:rPr>
              <a:t>Referral pathways</a:t>
            </a:r>
            <a:endParaRPr sz="1400" b="0" i="0" u="none" strike="noStrike" cap="none">
              <a:solidFill>
                <a:srgbClr val="000000"/>
              </a:solidFill>
              <a:latin typeface="Arial"/>
              <a:ea typeface="Arial"/>
              <a:cs typeface="Arial"/>
              <a:sym typeface="Arial"/>
            </a:endParaRPr>
          </a:p>
          <a:p>
            <a:pPr marL="93663" marR="0" lvl="0" indent="-95250" algn="l" rtl="0">
              <a:lnSpc>
                <a:spcPct val="100000"/>
              </a:lnSpc>
              <a:spcBef>
                <a:spcPts val="0"/>
              </a:spcBef>
              <a:spcAft>
                <a:spcPts val="0"/>
              </a:spcAft>
              <a:buClr>
                <a:schemeClr val="lt1"/>
              </a:buClr>
              <a:buSzPts val="1500"/>
              <a:buFont typeface="Arial"/>
              <a:buChar char="•"/>
            </a:pPr>
            <a:r>
              <a:rPr lang="en-GB" sz="1500" b="0" i="0" u="none" strike="noStrike" cap="none">
                <a:solidFill>
                  <a:schemeClr val="lt1"/>
                </a:solidFill>
                <a:latin typeface="Calibri"/>
                <a:ea typeface="Calibri"/>
                <a:cs typeface="Calibri"/>
                <a:sym typeface="Calibri"/>
              </a:rPr>
              <a:t>Refer families identified in ECD</a:t>
            </a:r>
            <a:endParaRPr sz="1400" b="0" i="0" u="none" strike="noStrike" cap="none">
              <a:solidFill>
                <a:srgbClr val="000000"/>
              </a:solidFill>
              <a:latin typeface="Arial"/>
              <a:ea typeface="Arial"/>
              <a:cs typeface="Arial"/>
              <a:sym typeface="Arial"/>
            </a:endParaRPr>
          </a:p>
          <a:p>
            <a:pPr marL="93663" marR="0" lvl="0" indent="-95250" algn="l" rtl="0">
              <a:lnSpc>
                <a:spcPct val="100000"/>
              </a:lnSpc>
              <a:spcBef>
                <a:spcPts val="0"/>
              </a:spcBef>
              <a:spcAft>
                <a:spcPts val="0"/>
              </a:spcAft>
              <a:buClr>
                <a:schemeClr val="lt1"/>
              </a:buClr>
              <a:buSzPts val="1500"/>
              <a:buFont typeface="Arial"/>
              <a:buChar char="•"/>
            </a:pPr>
            <a:r>
              <a:rPr lang="en-GB" sz="1500" b="0" i="0" u="none" strike="noStrike" cap="none">
                <a:solidFill>
                  <a:schemeClr val="lt1"/>
                </a:solidFill>
                <a:latin typeface="Calibri"/>
                <a:ea typeface="Calibri"/>
                <a:cs typeface="Calibri"/>
                <a:sym typeface="Calibri"/>
              </a:rPr>
              <a:t>Provide information &amp; link families </a:t>
            </a:r>
            <a:endParaRPr sz="1400" b="0" i="0" u="none" strike="noStrike" cap="none">
              <a:solidFill>
                <a:schemeClr val="lt1"/>
              </a:solidFill>
              <a:latin typeface="Calibri"/>
              <a:ea typeface="Calibri"/>
              <a:cs typeface="Calibri"/>
              <a:sym typeface="Calibri"/>
            </a:endParaRPr>
          </a:p>
          <a:p>
            <a:pPr marL="93663" marR="0" lvl="0" indent="-4763" algn="l"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
          <p:cNvSpPr txBox="1">
            <a:spLocks noGrp="1"/>
          </p:cNvSpPr>
          <p:nvPr>
            <p:ph type="body" idx="2"/>
          </p:nvPr>
        </p:nvSpPr>
        <p:spPr>
          <a:xfrm>
            <a:off x="866899" y="3051922"/>
            <a:ext cx="10450286" cy="2701764"/>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0"/>
              </a:spcBef>
              <a:spcAft>
                <a:spcPts val="0"/>
              </a:spcAft>
              <a:buSzPts val="2800"/>
              <a:buFont typeface="Helvetica Neue"/>
              <a:buChar char="●"/>
            </a:pPr>
            <a:r>
              <a:rPr lang="en-GB" dirty="0"/>
              <a:t>Identify 4-5 potential challenges which prevent working children from accessing education in own context   </a:t>
            </a:r>
            <a:endParaRPr b="1" dirty="0"/>
          </a:p>
          <a:p>
            <a:pPr marL="457200" lvl="0" indent="-406400" algn="l" rtl="0">
              <a:lnSpc>
                <a:spcPct val="100000"/>
              </a:lnSpc>
              <a:spcBef>
                <a:spcPts val="0"/>
              </a:spcBef>
              <a:spcAft>
                <a:spcPts val="0"/>
              </a:spcAft>
              <a:buSzPts val="2800"/>
              <a:buFont typeface="Helvetica Neue"/>
              <a:buChar char="●"/>
            </a:pPr>
            <a:r>
              <a:rPr lang="en-GB" dirty="0"/>
              <a:t>Give examples of how education can prevent child labour </a:t>
            </a:r>
            <a:endParaRPr b="1" dirty="0"/>
          </a:p>
          <a:p>
            <a:pPr marL="457200" lvl="0" indent="-406400" algn="l" rtl="0">
              <a:lnSpc>
                <a:spcPct val="100000"/>
              </a:lnSpc>
              <a:spcBef>
                <a:spcPts val="0"/>
              </a:spcBef>
              <a:spcAft>
                <a:spcPts val="0"/>
              </a:spcAft>
              <a:buSzPts val="2800"/>
              <a:buFont typeface="Helvetica Neue"/>
              <a:buChar char="●"/>
            </a:pPr>
            <a:r>
              <a:rPr lang="en-GB" dirty="0"/>
              <a:t>Develop an action plan to support children in child labour  access learning and education effectively for own or given context</a:t>
            </a:r>
            <a:endParaRPr dirty="0"/>
          </a:p>
        </p:txBody>
      </p:sp>
      <p:sp>
        <p:nvSpPr>
          <p:cNvPr id="242" name="Google Shape;242;p3"/>
          <p:cNvSpPr txBox="1"/>
          <p:nvPr/>
        </p:nvSpPr>
        <p:spPr>
          <a:xfrm>
            <a:off x="1828005" y="476375"/>
            <a:ext cx="8535987" cy="627939"/>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2800"/>
              <a:buFont typeface="Arial"/>
              <a:buNone/>
            </a:pPr>
            <a:endParaRPr sz="2800" b="1" i="0" u="none" strike="noStrike" cap="none">
              <a:solidFill>
                <a:schemeClr val="lt1"/>
              </a:solidFill>
              <a:latin typeface="Helvetica Neue"/>
              <a:ea typeface="Helvetica Neue"/>
              <a:cs typeface="Helvetica Neue"/>
              <a:sym typeface="Helvetica Neue"/>
            </a:endParaRPr>
          </a:p>
        </p:txBody>
      </p:sp>
      <p:sp>
        <p:nvSpPr>
          <p:cNvPr id="243" name="Google Shape;243;p3"/>
          <p:cNvSpPr txBox="1"/>
          <p:nvPr/>
        </p:nvSpPr>
        <p:spPr>
          <a:xfrm>
            <a:off x="304800" y="937802"/>
            <a:ext cx="11538857" cy="2280633"/>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2800"/>
              <a:buFont typeface="Arial"/>
              <a:buNone/>
            </a:pPr>
            <a:r>
              <a:rPr lang="en-GB" sz="2800" b="0" i="0" u="none" strike="noStrike" cap="none" dirty="0">
                <a:solidFill>
                  <a:schemeClr val="lt1"/>
                </a:solidFill>
                <a:latin typeface="Helvetica Neue"/>
                <a:ea typeface="Helvetica Neue"/>
                <a:cs typeface="Helvetica Neue"/>
                <a:sym typeface="Helvetica Neue"/>
              </a:rPr>
              <a:t> </a:t>
            </a:r>
            <a:r>
              <a:rPr lang="en-GB" sz="4000" b="1" i="0" u="none" strike="noStrike" cap="none" dirty="0">
                <a:solidFill>
                  <a:schemeClr val="lt1"/>
                </a:solidFill>
                <a:latin typeface="Helvetica Neue"/>
                <a:ea typeface="Helvetica Neue"/>
                <a:cs typeface="Helvetica Neue"/>
                <a:sym typeface="Helvetica Neue"/>
              </a:rPr>
              <a:t>LEARNING OUTCOMES  </a:t>
            </a:r>
            <a:endParaRPr sz="1400" b="0" i="0" u="none" strike="noStrike" cap="none" dirty="0">
              <a:solidFill>
                <a:srgbClr val="000000"/>
              </a:solidFill>
              <a:latin typeface="Arial"/>
              <a:ea typeface="Arial"/>
              <a:cs typeface="Arial"/>
              <a:sym typeface="Arial"/>
            </a:endParaRPr>
          </a:p>
          <a:p>
            <a:pPr marL="0" marR="0" lvl="0" indent="0" algn="ctr" rtl="0">
              <a:lnSpc>
                <a:spcPct val="90000"/>
              </a:lnSpc>
              <a:spcBef>
                <a:spcPts val="1000"/>
              </a:spcBef>
              <a:spcAft>
                <a:spcPts val="0"/>
              </a:spcAft>
              <a:buClr>
                <a:schemeClr val="lt1"/>
              </a:buClr>
              <a:buSzPts val="3000"/>
              <a:buFont typeface="Arial"/>
              <a:buNone/>
            </a:pPr>
            <a:r>
              <a:rPr lang="en-GB" sz="3000" dirty="0">
                <a:solidFill>
                  <a:schemeClr val="lt1"/>
                </a:solidFill>
                <a:latin typeface="Helvetica Neue"/>
                <a:ea typeface="Helvetica Neue"/>
                <a:cs typeface="Helvetica Neue"/>
                <a:sym typeface="Helvetica Neue"/>
              </a:rPr>
              <a:t>By the end of the session you will be able to:</a:t>
            </a:r>
            <a:endParaRPr sz="3000" b="1" i="0" u="none" strike="noStrike" cap="none" dirty="0">
              <a:solidFill>
                <a:schemeClr val="lt1"/>
              </a:solidFill>
              <a:latin typeface="Helvetica Neue"/>
              <a:ea typeface="Helvetica Neue"/>
              <a:cs typeface="Helvetica Neue"/>
              <a:sym typeface="Helvetica Neue"/>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30"/>
          <p:cNvSpPr txBox="1">
            <a:spLocks noGrp="1"/>
          </p:cNvSpPr>
          <p:nvPr>
            <p:ph type="title"/>
          </p:nvPr>
        </p:nvSpPr>
        <p:spPr>
          <a:xfrm>
            <a:off x="2170175" y="2594366"/>
            <a:ext cx="7851649" cy="5621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00"/>
              <a:buFont typeface="Helvetica Neue"/>
              <a:buNone/>
            </a:pPr>
            <a:r>
              <a:rPr lang="en-GB"/>
              <a:t>TECHNICAL AND VOCATIONAL EDUCATION AND TRAINING (TVET)</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31"/>
          <p:cNvSpPr txBox="1">
            <a:spLocks noGrp="1"/>
          </p:cNvSpPr>
          <p:nvPr>
            <p:ph type="body" idx="1"/>
          </p:nvPr>
        </p:nvSpPr>
        <p:spPr>
          <a:xfrm>
            <a:off x="4100513" y="528639"/>
            <a:ext cx="7300912" cy="67151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2"/>
              </a:buClr>
              <a:buSzPts val="3200"/>
              <a:buNone/>
            </a:pPr>
            <a:r>
              <a:rPr lang="en-GB"/>
              <a:t>WHY TVET &amp; CHILD LABOUR?  </a:t>
            </a:r>
            <a:endParaRPr/>
          </a:p>
        </p:txBody>
      </p:sp>
      <p:sp>
        <p:nvSpPr>
          <p:cNvPr id="657" name="Google Shape;657;p31"/>
          <p:cNvSpPr txBox="1">
            <a:spLocks noGrp="1"/>
          </p:cNvSpPr>
          <p:nvPr>
            <p:ph type="body" idx="2"/>
          </p:nvPr>
        </p:nvSpPr>
        <p:spPr>
          <a:xfrm>
            <a:off x="4100513" y="1200151"/>
            <a:ext cx="7300912" cy="533780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4"/>
              </a:buClr>
              <a:buSzPts val="2800"/>
              <a:buChar char="•"/>
            </a:pPr>
            <a:r>
              <a:rPr lang="en-GB" dirty="0"/>
              <a:t>TVET provides knowledge and skills for decent (self-)employment </a:t>
            </a:r>
            <a:endParaRPr dirty="0"/>
          </a:p>
          <a:p>
            <a:pPr marL="228600" lvl="0" indent="-228600" algn="l" rtl="0">
              <a:lnSpc>
                <a:spcPct val="90000"/>
              </a:lnSpc>
              <a:spcBef>
                <a:spcPts val="1000"/>
              </a:spcBef>
              <a:spcAft>
                <a:spcPts val="0"/>
              </a:spcAft>
              <a:buClr>
                <a:schemeClr val="accent4"/>
              </a:buClr>
              <a:buSzPts val="2800"/>
              <a:buChar char="•"/>
            </a:pPr>
            <a:r>
              <a:rPr lang="en-GB" dirty="0"/>
              <a:t>Suitable alternative to formal education for some children </a:t>
            </a:r>
            <a:endParaRPr dirty="0"/>
          </a:p>
          <a:p>
            <a:pPr marL="228600" lvl="0" indent="-228600" algn="l" rtl="0">
              <a:lnSpc>
                <a:spcPct val="90000"/>
              </a:lnSpc>
              <a:spcBef>
                <a:spcPts val="1000"/>
              </a:spcBef>
              <a:spcAft>
                <a:spcPts val="0"/>
              </a:spcAft>
              <a:buClr>
                <a:schemeClr val="accent4"/>
              </a:buClr>
              <a:buSzPts val="2800"/>
              <a:buChar char="•"/>
            </a:pPr>
            <a:r>
              <a:rPr lang="en-GB" dirty="0"/>
              <a:t>In crisis, can fill the gap of secondary and higher education </a:t>
            </a:r>
            <a:endParaRPr dirty="0"/>
          </a:p>
          <a:p>
            <a:pPr marL="228600" lvl="0" indent="-228600" algn="l" rtl="0">
              <a:lnSpc>
                <a:spcPct val="90000"/>
              </a:lnSpc>
              <a:spcBef>
                <a:spcPts val="1000"/>
              </a:spcBef>
              <a:spcAft>
                <a:spcPts val="0"/>
              </a:spcAft>
              <a:buClr>
                <a:schemeClr val="accent4"/>
              </a:buClr>
              <a:buSzPts val="2800"/>
              <a:buChar char="•"/>
            </a:pPr>
            <a:r>
              <a:rPr lang="en-GB" dirty="0"/>
              <a:t>Adolescents require skill development to generate income in crisis</a:t>
            </a:r>
            <a:endParaRPr dirty="0"/>
          </a:p>
          <a:p>
            <a:pPr marL="228600" lvl="0" indent="-228600" algn="l" rtl="0">
              <a:lnSpc>
                <a:spcPct val="90000"/>
              </a:lnSpc>
              <a:spcBef>
                <a:spcPts val="1000"/>
              </a:spcBef>
              <a:spcAft>
                <a:spcPts val="0"/>
              </a:spcAft>
              <a:buClr>
                <a:schemeClr val="accent4"/>
              </a:buClr>
              <a:buSzPts val="2800"/>
              <a:buChar char="•"/>
            </a:pPr>
            <a:r>
              <a:rPr lang="en-GB" dirty="0"/>
              <a:t>Acute needs for decent work for children in WFCL</a:t>
            </a:r>
            <a:endParaRPr dirty="0"/>
          </a:p>
          <a:p>
            <a:pPr marL="228600" lvl="0" indent="-228600" algn="l" rtl="0">
              <a:lnSpc>
                <a:spcPct val="90000"/>
              </a:lnSpc>
              <a:spcBef>
                <a:spcPts val="1000"/>
              </a:spcBef>
              <a:spcAft>
                <a:spcPts val="0"/>
              </a:spcAft>
              <a:buClr>
                <a:schemeClr val="accent4"/>
              </a:buClr>
              <a:buSzPts val="2800"/>
              <a:buChar char="•"/>
            </a:pPr>
            <a:r>
              <a:rPr lang="en-GB" dirty="0"/>
              <a:t>Benefits/weaknesses of formal and non-formal TVET in crisis </a:t>
            </a:r>
            <a:endParaRPr dirty="0"/>
          </a:p>
          <a:p>
            <a:pPr marL="228600" lvl="0" indent="-50800" algn="l" rtl="0">
              <a:lnSpc>
                <a:spcPct val="90000"/>
              </a:lnSpc>
              <a:spcBef>
                <a:spcPts val="1000"/>
              </a:spcBef>
              <a:spcAft>
                <a:spcPts val="0"/>
              </a:spcAft>
              <a:buClr>
                <a:schemeClr val="accent4"/>
              </a:buClr>
              <a:buSzPts val="2800"/>
              <a:buNone/>
            </a:pPr>
            <a:endParaRPr dirty="0"/>
          </a:p>
        </p:txBody>
      </p:sp>
      <p:sp>
        <p:nvSpPr>
          <p:cNvPr id="658" name="Google Shape;658;p31"/>
          <p:cNvSpPr txBox="1">
            <a:spLocks noGrp="1"/>
          </p:cNvSpPr>
          <p:nvPr>
            <p:ph type="body" idx="3"/>
          </p:nvPr>
        </p:nvSpPr>
        <p:spPr>
          <a:xfrm>
            <a:off x="284417" y="528638"/>
            <a:ext cx="3182683"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GB"/>
              <a:t>TECHNICAL AND VOCATIONAL EDUCATION AND TRAINING (TVET)</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32"/>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3"/>
              </a:buClr>
              <a:buSzPts val="3600"/>
              <a:buFont typeface="Helvetica Neue"/>
              <a:buNone/>
            </a:pPr>
            <a:r>
              <a:rPr lang="en-GB"/>
              <a:t>CREATE TVET OPPORTUNITIES FOR ADOLESCENTS</a:t>
            </a:r>
            <a:endParaRPr>
              <a:solidFill>
                <a:srgbClr val="70995C"/>
              </a:solidFill>
            </a:endParaRPr>
          </a:p>
        </p:txBody>
      </p:sp>
      <p:grpSp>
        <p:nvGrpSpPr>
          <p:cNvPr id="665" name="Google Shape;665;p32"/>
          <p:cNvGrpSpPr/>
          <p:nvPr/>
        </p:nvGrpSpPr>
        <p:grpSpPr>
          <a:xfrm>
            <a:off x="1262318" y="1786934"/>
            <a:ext cx="9725797" cy="5071065"/>
            <a:chOff x="1203884" y="0"/>
            <a:chExt cx="9725797" cy="5071065"/>
          </a:xfrm>
        </p:grpSpPr>
        <p:sp>
          <p:nvSpPr>
            <p:cNvPr id="666" name="Google Shape;666;p32"/>
            <p:cNvSpPr/>
            <p:nvPr/>
          </p:nvSpPr>
          <p:spPr>
            <a:xfrm>
              <a:off x="2782381" y="2616670"/>
              <a:ext cx="1834285" cy="1575073"/>
            </a:xfrm>
            <a:prstGeom prst="hexagon">
              <a:avLst>
                <a:gd name="adj" fmla="val 25000"/>
                <a:gd name="vf" fmla="val 115470"/>
              </a:avLst>
            </a:prstGeom>
            <a:solidFill>
              <a:srgbClr val="70995C"/>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 name="Google Shape;667;p32"/>
            <p:cNvSpPr txBox="1"/>
            <p:nvPr/>
          </p:nvSpPr>
          <p:spPr>
            <a:xfrm>
              <a:off x="3066494" y="2860634"/>
              <a:ext cx="1266059" cy="1087145"/>
            </a:xfrm>
            <a:prstGeom prst="rect">
              <a:avLst/>
            </a:prstGeom>
            <a:noFill/>
            <a:ln>
              <a:noFill/>
            </a:ln>
          </p:spPr>
          <p:txBody>
            <a:bodyPr spcFirstLastPara="1" wrap="square" lIns="0" tIns="20300" rIns="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GB" sz="1600" b="1" i="1" u="none" strike="noStrike" cap="none">
                  <a:solidFill>
                    <a:schemeClr val="lt1"/>
                  </a:solidFill>
                  <a:latin typeface="Calibri"/>
                  <a:ea typeface="Calibri"/>
                  <a:cs typeface="Calibri"/>
                  <a:sym typeface="Calibri"/>
                </a:rPr>
                <a:t>Communicate eligibility criteria</a:t>
              </a:r>
              <a:endParaRPr sz="1400" b="0" i="0" u="none" strike="noStrike" cap="none">
                <a:solidFill>
                  <a:srgbClr val="000000"/>
                </a:solidFill>
                <a:latin typeface="Arial"/>
                <a:ea typeface="Arial"/>
                <a:cs typeface="Arial"/>
                <a:sym typeface="Arial"/>
              </a:endParaRPr>
            </a:p>
          </p:txBody>
        </p:sp>
        <p:sp>
          <p:nvSpPr>
            <p:cNvPr id="668" name="Google Shape;668;p32"/>
            <p:cNvSpPr/>
            <p:nvPr/>
          </p:nvSpPr>
          <p:spPr>
            <a:xfrm>
              <a:off x="2826147" y="3321041"/>
              <a:ext cx="213967" cy="184586"/>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Google Shape;669;p32"/>
            <p:cNvSpPr/>
            <p:nvPr/>
          </p:nvSpPr>
          <p:spPr>
            <a:xfrm>
              <a:off x="1203884" y="1745968"/>
              <a:ext cx="1834285" cy="1575073"/>
            </a:xfrm>
            <a:prstGeom prst="hexagon">
              <a:avLst>
                <a:gd name="adj" fmla="val 25000"/>
                <a:gd name="vf" fmla="val 115470"/>
              </a:avLst>
            </a:prstGeom>
            <a:solidFill>
              <a:schemeClr val="lt1">
                <a:alpha val="89411"/>
              </a:schemeClr>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 name="Google Shape;670;p32"/>
            <p:cNvSpPr/>
            <p:nvPr/>
          </p:nvSpPr>
          <p:spPr>
            <a:xfrm>
              <a:off x="2460457" y="3112113"/>
              <a:ext cx="213967" cy="184586"/>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 name="Google Shape;671;p32"/>
            <p:cNvSpPr/>
            <p:nvPr/>
          </p:nvSpPr>
          <p:spPr>
            <a:xfrm>
              <a:off x="4360878" y="1741404"/>
              <a:ext cx="1834285" cy="1575073"/>
            </a:xfrm>
            <a:prstGeom prst="hexagon">
              <a:avLst>
                <a:gd name="adj" fmla="val 25000"/>
                <a:gd name="vf" fmla="val 115470"/>
              </a:avLst>
            </a:prstGeom>
            <a:solidFill>
              <a:srgbClr val="35B2B4"/>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 name="Google Shape;672;p32"/>
            <p:cNvSpPr txBox="1"/>
            <p:nvPr/>
          </p:nvSpPr>
          <p:spPr>
            <a:xfrm>
              <a:off x="4644991" y="1985368"/>
              <a:ext cx="1266059" cy="1087145"/>
            </a:xfrm>
            <a:prstGeom prst="rect">
              <a:avLst/>
            </a:prstGeom>
            <a:noFill/>
            <a:ln>
              <a:noFill/>
            </a:ln>
          </p:spPr>
          <p:txBody>
            <a:bodyPr spcFirstLastPara="1" wrap="square" lIns="0" tIns="20300" rIns="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GB" sz="1600" b="1" i="1" u="none" strike="noStrike" cap="none">
                  <a:solidFill>
                    <a:schemeClr val="lt1"/>
                  </a:solidFill>
                  <a:latin typeface="Calibri"/>
                  <a:ea typeface="Calibri"/>
                  <a:cs typeface="Calibri"/>
                  <a:sym typeface="Calibri"/>
                </a:rPr>
                <a:t>Ensure non-formal TVET meets standards and guidelines</a:t>
              </a:r>
              <a:endParaRPr sz="1400" b="0" i="0" u="none" strike="noStrike" cap="none">
                <a:solidFill>
                  <a:srgbClr val="000000"/>
                </a:solidFill>
                <a:latin typeface="Arial"/>
                <a:ea typeface="Arial"/>
                <a:cs typeface="Arial"/>
                <a:sym typeface="Arial"/>
              </a:endParaRPr>
            </a:p>
          </p:txBody>
        </p:sp>
        <p:sp>
          <p:nvSpPr>
            <p:cNvPr id="673" name="Google Shape;673;p32"/>
            <p:cNvSpPr/>
            <p:nvPr/>
          </p:nvSpPr>
          <p:spPr>
            <a:xfrm>
              <a:off x="5623286" y="3103492"/>
              <a:ext cx="213967" cy="184586"/>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 name="Google Shape;674;p32"/>
            <p:cNvSpPr/>
            <p:nvPr/>
          </p:nvSpPr>
          <p:spPr>
            <a:xfrm>
              <a:off x="5959093" y="2644782"/>
              <a:ext cx="1834285" cy="1575073"/>
            </a:xfrm>
            <a:prstGeom prst="hexagon">
              <a:avLst>
                <a:gd name="adj" fmla="val 25000"/>
                <a:gd name="vf" fmla="val 115470"/>
              </a:avLst>
            </a:prstGeom>
            <a:solidFill>
              <a:schemeClr val="lt1">
                <a:alpha val="89411"/>
              </a:schemeClr>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 name="Google Shape;675;p32"/>
            <p:cNvSpPr/>
            <p:nvPr/>
          </p:nvSpPr>
          <p:spPr>
            <a:xfrm>
              <a:off x="5983141" y="3314448"/>
              <a:ext cx="213967" cy="184586"/>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 name="Google Shape;676;p32"/>
            <p:cNvSpPr/>
            <p:nvPr/>
          </p:nvSpPr>
          <p:spPr>
            <a:xfrm>
              <a:off x="2782381" y="875773"/>
              <a:ext cx="1834285" cy="1575073"/>
            </a:xfrm>
            <a:prstGeom prst="hexagon">
              <a:avLst>
                <a:gd name="adj" fmla="val 25000"/>
                <a:gd name="vf" fmla="val 115470"/>
              </a:avLst>
            </a:prstGeom>
            <a:solidFill>
              <a:srgbClr val="405E79"/>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 name="Google Shape;677;p32"/>
            <p:cNvSpPr txBox="1"/>
            <p:nvPr/>
          </p:nvSpPr>
          <p:spPr>
            <a:xfrm>
              <a:off x="3066494" y="1119737"/>
              <a:ext cx="1266059" cy="1087145"/>
            </a:xfrm>
            <a:prstGeom prst="rect">
              <a:avLst/>
            </a:prstGeom>
            <a:noFill/>
            <a:ln>
              <a:noFill/>
            </a:ln>
          </p:spPr>
          <p:txBody>
            <a:bodyPr spcFirstLastPara="1" wrap="square" lIns="0" tIns="20300" rIns="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GB" sz="1600" b="1" i="1" u="none" strike="noStrike" cap="none">
                  <a:solidFill>
                    <a:schemeClr val="lt1"/>
                  </a:solidFill>
                  <a:latin typeface="Calibri"/>
                  <a:ea typeface="Calibri"/>
                  <a:cs typeface="Calibri"/>
                  <a:sym typeface="Calibri"/>
                </a:rPr>
                <a:t>Existing TVET opportunities &amp; providers </a:t>
              </a:r>
              <a:endParaRPr sz="1400" b="0" i="0" u="none" strike="noStrike" cap="none">
                <a:solidFill>
                  <a:srgbClr val="000000"/>
                </a:solidFill>
                <a:latin typeface="Arial"/>
                <a:ea typeface="Arial"/>
                <a:cs typeface="Arial"/>
                <a:sym typeface="Arial"/>
              </a:endParaRPr>
            </a:p>
          </p:txBody>
        </p:sp>
        <p:sp>
          <p:nvSpPr>
            <p:cNvPr id="678" name="Google Shape;678;p32"/>
            <p:cNvSpPr/>
            <p:nvPr/>
          </p:nvSpPr>
          <p:spPr>
            <a:xfrm>
              <a:off x="4038954" y="905692"/>
              <a:ext cx="213967" cy="184586"/>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p32"/>
            <p:cNvSpPr/>
            <p:nvPr/>
          </p:nvSpPr>
          <p:spPr>
            <a:xfrm>
              <a:off x="4360878" y="0"/>
              <a:ext cx="1834285" cy="1575073"/>
            </a:xfrm>
            <a:prstGeom prst="hexagon">
              <a:avLst>
                <a:gd name="adj" fmla="val 25000"/>
                <a:gd name="vf" fmla="val 115470"/>
              </a:avLst>
            </a:prstGeom>
            <a:solidFill>
              <a:schemeClr val="lt1">
                <a:alpha val="89411"/>
              </a:schemeClr>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p32"/>
            <p:cNvSpPr/>
            <p:nvPr/>
          </p:nvSpPr>
          <p:spPr>
            <a:xfrm>
              <a:off x="4412424" y="697778"/>
              <a:ext cx="213967" cy="184586"/>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 name="Google Shape;681;p32"/>
            <p:cNvSpPr/>
            <p:nvPr/>
          </p:nvSpPr>
          <p:spPr>
            <a:xfrm>
              <a:off x="5938402" y="872223"/>
              <a:ext cx="1834285" cy="1575073"/>
            </a:xfrm>
            <a:prstGeom prst="hexagon">
              <a:avLst>
                <a:gd name="adj" fmla="val 25000"/>
                <a:gd name="vf" fmla="val 115470"/>
              </a:avLst>
            </a:prstGeom>
            <a:solidFill>
              <a:srgbClr val="95CD7A"/>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p32"/>
            <p:cNvSpPr txBox="1"/>
            <p:nvPr/>
          </p:nvSpPr>
          <p:spPr>
            <a:xfrm>
              <a:off x="6222515" y="1116187"/>
              <a:ext cx="1266059" cy="1087145"/>
            </a:xfrm>
            <a:prstGeom prst="rect">
              <a:avLst/>
            </a:prstGeom>
            <a:noFill/>
            <a:ln>
              <a:noFill/>
            </a:ln>
          </p:spPr>
          <p:txBody>
            <a:bodyPr spcFirstLastPara="1" wrap="square" lIns="0" tIns="20300" rIns="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GB" sz="1600" b="1" i="1" u="none" strike="noStrike" cap="none">
                  <a:solidFill>
                    <a:schemeClr val="lt1"/>
                  </a:solidFill>
                  <a:latin typeface="Calibri"/>
                  <a:ea typeface="Calibri"/>
                  <a:cs typeface="Calibri"/>
                  <a:sym typeface="Calibri"/>
                </a:rPr>
                <a:t>Design gender and age-appropriate TVET programmes</a:t>
              </a:r>
              <a:endParaRPr sz="1400" b="0" i="0" u="none" strike="noStrike" cap="none">
                <a:solidFill>
                  <a:srgbClr val="000000"/>
                </a:solidFill>
                <a:latin typeface="Arial"/>
                <a:ea typeface="Arial"/>
                <a:cs typeface="Arial"/>
                <a:sym typeface="Arial"/>
              </a:endParaRPr>
            </a:p>
          </p:txBody>
        </p:sp>
        <p:sp>
          <p:nvSpPr>
            <p:cNvPr id="683" name="Google Shape;683;p32"/>
            <p:cNvSpPr/>
            <p:nvPr/>
          </p:nvSpPr>
          <p:spPr>
            <a:xfrm>
              <a:off x="7525652" y="1570002"/>
              <a:ext cx="213967" cy="184586"/>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 name="Google Shape;684;p32"/>
            <p:cNvSpPr/>
            <p:nvPr/>
          </p:nvSpPr>
          <p:spPr>
            <a:xfrm>
              <a:off x="7516899" y="1757631"/>
              <a:ext cx="1834285" cy="1575073"/>
            </a:xfrm>
            <a:prstGeom prst="hexagon">
              <a:avLst>
                <a:gd name="adj" fmla="val 25000"/>
                <a:gd name="vf" fmla="val 115470"/>
              </a:avLst>
            </a:prstGeom>
            <a:solidFill>
              <a:schemeClr val="lt1">
                <a:alpha val="89411"/>
              </a:schemeClr>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 name="Google Shape;685;p32"/>
            <p:cNvSpPr/>
            <p:nvPr/>
          </p:nvSpPr>
          <p:spPr>
            <a:xfrm>
              <a:off x="7874808" y="1786029"/>
              <a:ext cx="213967" cy="184586"/>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p32"/>
            <p:cNvSpPr/>
            <p:nvPr/>
          </p:nvSpPr>
          <p:spPr>
            <a:xfrm>
              <a:off x="7516899" y="16734"/>
              <a:ext cx="1834285" cy="1575073"/>
            </a:xfrm>
            <a:prstGeom prst="hexagon">
              <a:avLst>
                <a:gd name="adj" fmla="val 25000"/>
                <a:gd name="vf" fmla="val 115470"/>
              </a:avLst>
            </a:prstGeom>
            <a:solidFill>
              <a:srgbClr val="00618C"/>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p32"/>
            <p:cNvSpPr txBox="1"/>
            <p:nvPr/>
          </p:nvSpPr>
          <p:spPr>
            <a:xfrm>
              <a:off x="7801012" y="260698"/>
              <a:ext cx="1266059" cy="1087145"/>
            </a:xfrm>
            <a:prstGeom prst="rect">
              <a:avLst/>
            </a:prstGeom>
            <a:noFill/>
            <a:ln>
              <a:noFill/>
            </a:ln>
          </p:spPr>
          <p:txBody>
            <a:bodyPr spcFirstLastPara="1" wrap="square" lIns="0" tIns="20300" rIns="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GB" sz="1600" b="1" i="1" u="none" strike="noStrike" cap="none">
                  <a:solidFill>
                    <a:schemeClr val="lt1"/>
                  </a:solidFill>
                  <a:latin typeface="Calibri"/>
                  <a:ea typeface="Calibri"/>
                  <a:cs typeface="Calibri"/>
                  <a:sym typeface="Calibri"/>
                </a:rPr>
                <a:t>Support adolescents transition from child labour to TVET</a:t>
              </a:r>
              <a:endParaRPr sz="1400" b="0" i="0" u="none" strike="noStrike" cap="none">
                <a:solidFill>
                  <a:srgbClr val="000000"/>
                </a:solidFill>
                <a:latin typeface="Arial"/>
                <a:ea typeface="Arial"/>
                <a:cs typeface="Arial"/>
                <a:sym typeface="Arial"/>
              </a:endParaRPr>
            </a:p>
          </p:txBody>
        </p:sp>
        <p:sp>
          <p:nvSpPr>
            <p:cNvPr id="688" name="Google Shape;688;p32"/>
            <p:cNvSpPr/>
            <p:nvPr/>
          </p:nvSpPr>
          <p:spPr>
            <a:xfrm>
              <a:off x="9104149" y="722626"/>
              <a:ext cx="213967" cy="184586"/>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 name="Google Shape;689;p32"/>
            <p:cNvSpPr/>
            <p:nvPr/>
          </p:nvSpPr>
          <p:spPr>
            <a:xfrm>
              <a:off x="9095396" y="895550"/>
              <a:ext cx="1834285" cy="1575073"/>
            </a:xfrm>
            <a:prstGeom prst="hexagon">
              <a:avLst>
                <a:gd name="adj" fmla="val 25000"/>
                <a:gd name="vf" fmla="val 115470"/>
              </a:avLst>
            </a:prstGeom>
            <a:solidFill>
              <a:schemeClr val="lt1">
                <a:alpha val="89411"/>
              </a:schemeClr>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690;p32"/>
            <p:cNvSpPr/>
            <p:nvPr/>
          </p:nvSpPr>
          <p:spPr>
            <a:xfrm>
              <a:off x="9461086" y="930540"/>
              <a:ext cx="213967" cy="184586"/>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 name="Google Shape;691;p32"/>
            <p:cNvSpPr/>
            <p:nvPr/>
          </p:nvSpPr>
          <p:spPr>
            <a:xfrm>
              <a:off x="9095396" y="2633911"/>
              <a:ext cx="1834285" cy="1575073"/>
            </a:xfrm>
            <a:prstGeom prst="hexagon">
              <a:avLst>
                <a:gd name="adj" fmla="val 25000"/>
                <a:gd name="vf" fmla="val 115470"/>
              </a:avLst>
            </a:prstGeom>
            <a:solidFill>
              <a:srgbClr val="AC6B97"/>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 name="Google Shape;692;p32"/>
            <p:cNvSpPr txBox="1"/>
            <p:nvPr/>
          </p:nvSpPr>
          <p:spPr>
            <a:xfrm>
              <a:off x="9379509" y="2877875"/>
              <a:ext cx="1266059" cy="1087145"/>
            </a:xfrm>
            <a:prstGeom prst="rect">
              <a:avLst/>
            </a:prstGeom>
            <a:noFill/>
            <a:ln>
              <a:noFill/>
            </a:ln>
          </p:spPr>
          <p:txBody>
            <a:bodyPr spcFirstLastPara="1" wrap="square" lIns="0" tIns="20300" rIns="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GB" sz="1600" b="1" i="1" u="none" strike="noStrike" cap="none">
                  <a:solidFill>
                    <a:schemeClr val="lt1"/>
                  </a:solidFill>
                  <a:latin typeface="Calibri"/>
                  <a:ea typeface="Calibri"/>
                  <a:cs typeface="Calibri"/>
                  <a:sym typeface="Calibri"/>
                </a:rPr>
                <a:t>TVET for adolescent refugees</a:t>
              </a:r>
              <a:endParaRPr sz="1400" b="0" i="0" u="none" strike="noStrike" cap="none">
                <a:solidFill>
                  <a:srgbClr val="000000"/>
                </a:solidFill>
                <a:latin typeface="Arial"/>
                <a:ea typeface="Arial"/>
                <a:cs typeface="Arial"/>
                <a:sym typeface="Arial"/>
              </a:endParaRPr>
            </a:p>
          </p:txBody>
        </p:sp>
        <p:sp>
          <p:nvSpPr>
            <p:cNvPr id="693" name="Google Shape;693;p32"/>
            <p:cNvSpPr/>
            <p:nvPr/>
          </p:nvSpPr>
          <p:spPr>
            <a:xfrm>
              <a:off x="9459141" y="4013241"/>
              <a:ext cx="213967" cy="184586"/>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p32"/>
            <p:cNvSpPr/>
            <p:nvPr/>
          </p:nvSpPr>
          <p:spPr>
            <a:xfrm>
              <a:off x="7516899" y="3495992"/>
              <a:ext cx="1834285" cy="1575073"/>
            </a:xfrm>
            <a:prstGeom prst="hexagon">
              <a:avLst>
                <a:gd name="adj" fmla="val 25000"/>
                <a:gd name="vf" fmla="val 115470"/>
              </a:avLst>
            </a:prstGeom>
            <a:solidFill>
              <a:schemeClr val="lt1">
                <a:alpha val="89411"/>
              </a:schemeClr>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 name="Google Shape;695;p32"/>
            <p:cNvSpPr/>
            <p:nvPr/>
          </p:nvSpPr>
          <p:spPr>
            <a:xfrm>
              <a:off x="9118738" y="4187179"/>
              <a:ext cx="213967" cy="184586"/>
            </a:xfrm>
            <a:prstGeom prst="hexagon">
              <a:avLst>
                <a:gd name="adj" fmla="val 25000"/>
                <a:gd name="vf" fmla="val 115470"/>
              </a:avLst>
            </a:prstGeom>
            <a:solidFill>
              <a:schemeClr val="lt1"/>
            </a:solidFill>
            <a:ln w="12700" cap="flat" cmpd="sng">
              <a:solidFill>
                <a:srgbClr val="00618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96" name="Google Shape;696;p32"/>
          <p:cNvSpPr/>
          <p:nvPr/>
        </p:nvSpPr>
        <p:spPr>
          <a:xfrm>
            <a:off x="1266454" y="3559194"/>
            <a:ext cx="1839600" cy="1547273"/>
          </a:xfrm>
          <a:prstGeom prst="hexagon">
            <a:avLst>
              <a:gd name="adj" fmla="val 25000"/>
              <a:gd name="vf" fmla="val 115470"/>
            </a:avLst>
          </a:prstGeom>
          <a:solidFill>
            <a:srgbClr val="70995C"/>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7" name="Google Shape;697;p32"/>
          <p:cNvSpPr/>
          <p:nvPr/>
        </p:nvSpPr>
        <p:spPr>
          <a:xfrm>
            <a:off x="2473235" y="4806243"/>
            <a:ext cx="208800" cy="183600"/>
          </a:xfrm>
          <a:prstGeom prst="hexagon">
            <a:avLst>
              <a:gd name="adj" fmla="val 25000"/>
              <a:gd name="vf" fmla="val 115470"/>
            </a:avLst>
          </a:prstGeom>
          <a:solidFill>
            <a:schemeClr val="lt1"/>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8" name="Google Shape;698;p32"/>
          <p:cNvSpPr/>
          <p:nvPr/>
        </p:nvSpPr>
        <p:spPr>
          <a:xfrm>
            <a:off x="9097384" y="2676348"/>
            <a:ext cx="1908000" cy="1573200"/>
          </a:xfrm>
          <a:prstGeom prst="hexagon">
            <a:avLst>
              <a:gd name="adj" fmla="val 25000"/>
              <a:gd name="vf" fmla="val 115470"/>
            </a:avLst>
          </a:prstGeom>
          <a:solidFill>
            <a:srgbClr val="026794"/>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9" name="Google Shape;699;p32"/>
          <p:cNvSpPr/>
          <p:nvPr/>
        </p:nvSpPr>
        <p:spPr>
          <a:xfrm>
            <a:off x="7581283" y="3535867"/>
            <a:ext cx="1839600" cy="1573200"/>
          </a:xfrm>
          <a:prstGeom prst="hexagon">
            <a:avLst>
              <a:gd name="adj" fmla="val 25000"/>
              <a:gd name="vf" fmla="val 115470"/>
            </a:avLst>
          </a:prstGeom>
          <a:solidFill>
            <a:srgbClr val="95CD7A"/>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0" name="Google Shape;700;p32"/>
          <p:cNvSpPr/>
          <p:nvPr/>
        </p:nvSpPr>
        <p:spPr>
          <a:xfrm>
            <a:off x="6014872" y="4442040"/>
            <a:ext cx="1839600" cy="1573200"/>
          </a:xfrm>
          <a:prstGeom prst="hexagon">
            <a:avLst>
              <a:gd name="adj" fmla="val 25000"/>
              <a:gd name="vf" fmla="val 115470"/>
            </a:avLst>
          </a:prstGeom>
          <a:solidFill>
            <a:srgbClr val="35B2B4"/>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1" name="Google Shape;701;p32"/>
          <p:cNvSpPr/>
          <p:nvPr/>
        </p:nvSpPr>
        <p:spPr>
          <a:xfrm>
            <a:off x="4426963" y="1786934"/>
            <a:ext cx="1839600" cy="1573200"/>
          </a:xfrm>
          <a:prstGeom prst="hexagon">
            <a:avLst>
              <a:gd name="adj" fmla="val 25000"/>
              <a:gd name="vf" fmla="val 115470"/>
            </a:avLst>
          </a:prstGeom>
          <a:solidFill>
            <a:srgbClr val="405E79"/>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2" name="Google Shape;702;p32"/>
          <p:cNvSpPr/>
          <p:nvPr/>
        </p:nvSpPr>
        <p:spPr>
          <a:xfrm>
            <a:off x="4484271" y="2541666"/>
            <a:ext cx="208800" cy="183600"/>
          </a:xfrm>
          <a:prstGeom prst="hexagon">
            <a:avLst>
              <a:gd name="adj" fmla="val 25000"/>
              <a:gd name="vf" fmla="val 115470"/>
            </a:avLst>
          </a:prstGeom>
          <a:solidFill>
            <a:schemeClr val="lt1"/>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3" name="Google Shape;703;p32"/>
          <p:cNvSpPr/>
          <p:nvPr/>
        </p:nvSpPr>
        <p:spPr>
          <a:xfrm>
            <a:off x="6107704" y="5104584"/>
            <a:ext cx="208800" cy="183600"/>
          </a:xfrm>
          <a:prstGeom prst="hexagon">
            <a:avLst>
              <a:gd name="adj" fmla="val 25000"/>
              <a:gd name="vf" fmla="val 115470"/>
            </a:avLst>
          </a:prstGeom>
          <a:solidFill>
            <a:schemeClr val="lt1"/>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4" name="Google Shape;704;p32"/>
          <p:cNvSpPr/>
          <p:nvPr/>
        </p:nvSpPr>
        <p:spPr>
          <a:xfrm>
            <a:off x="9448685" y="2758811"/>
            <a:ext cx="208800" cy="183600"/>
          </a:xfrm>
          <a:prstGeom prst="hexagon">
            <a:avLst>
              <a:gd name="adj" fmla="val 25000"/>
              <a:gd name="vf" fmla="val 115470"/>
            </a:avLst>
          </a:prstGeom>
          <a:solidFill>
            <a:schemeClr val="lt1"/>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5" name="Google Shape;705;p32"/>
          <p:cNvSpPr/>
          <p:nvPr/>
        </p:nvSpPr>
        <p:spPr>
          <a:xfrm>
            <a:off x="7943356" y="3559194"/>
            <a:ext cx="208800" cy="183600"/>
          </a:xfrm>
          <a:prstGeom prst="hexagon">
            <a:avLst>
              <a:gd name="adj" fmla="val 25000"/>
              <a:gd name="vf" fmla="val 115470"/>
            </a:avLst>
          </a:prstGeom>
          <a:solidFill>
            <a:schemeClr val="lt1"/>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6" name="Google Shape;706;p32"/>
          <p:cNvSpPr txBox="1"/>
          <p:nvPr/>
        </p:nvSpPr>
        <p:spPr>
          <a:xfrm>
            <a:off x="1530705" y="3522248"/>
            <a:ext cx="1664390" cy="1600438"/>
          </a:xfrm>
          <a:prstGeom prst="rect">
            <a:avLst/>
          </a:prstGeom>
          <a:noFill/>
          <a:ln>
            <a:noFill/>
          </a:ln>
        </p:spPr>
        <p:txBody>
          <a:bodyPr spcFirstLastPara="1" wrap="square" lIns="91425" tIns="45700" rIns="91425" bIns="45700" anchor="t" anchorCtr="0">
            <a:spAutoFit/>
          </a:bodyPr>
          <a:lstStyle/>
          <a:p>
            <a:pPr marL="93663" marR="0" lvl="0" indent="-93663"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Adolescent-friendly info</a:t>
            </a:r>
            <a:endParaRPr sz="1400" b="0" i="0" u="none" strike="noStrike" cap="none">
              <a:solidFill>
                <a:srgbClr val="000000"/>
              </a:solidFill>
              <a:latin typeface="Arial"/>
              <a:ea typeface="Arial"/>
              <a:cs typeface="Arial"/>
              <a:sym typeface="Arial"/>
            </a:endParaRPr>
          </a:p>
          <a:p>
            <a:pPr marL="93663" marR="0" lvl="0" indent="-93663" algn="l" rtl="0">
              <a:lnSpc>
                <a:spcPct val="100000"/>
              </a:lnSpc>
              <a:spcBef>
                <a:spcPts val="0"/>
              </a:spcBef>
              <a:spcAft>
                <a:spcPts val="0"/>
              </a:spcAft>
              <a:buClr>
                <a:schemeClr val="lt1"/>
              </a:buClr>
              <a:buSzPts val="1400"/>
              <a:buFont typeface="Arial"/>
              <a:buChar char="•"/>
            </a:pPr>
            <a:r>
              <a:rPr lang="en-GB" sz="1400" b="0" i="0" u="none" strike="noStrike" cap="none">
                <a:solidFill>
                  <a:schemeClr val="lt1"/>
                </a:solidFill>
                <a:latin typeface="Calibri"/>
                <a:ea typeface="Calibri"/>
                <a:cs typeface="Calibri"/>
                <a:sym typeface="Calibri"/>
              </a:rPr>
              <a:t>Establish particulars (minimum age, compulsory  education) </a:t>
            </a:r>
            <a:endParaRPr sz="1400" b="0" i="0" u="none" strike="noStrike" cap="none">
              <a:solidFill>
                <a:srgbClr val="000000"/>
              </a:solidFill>
              <a:latin typeface="Arial"/>
              <a:ea typeface="Arial"/>
              <a:cs typeface="Arial"/>
              <a:sym typeface="Arial"/>
            </a:endParaRPr>
          </a:p>
        </p:txBody>
      </p:sp>
      <p:sp>
        <p:nvSpPr>
          <p:cNvPr id="707" name="Google Shape;707;p32"/>
          <p:cNvSpPr txBox="1"/>
          <p:nvPr/>
        </p:nvSpPr>
        <p:spPr>
          <a:xfrm>
            <a:off x="4680630" y="1749281"/>
            <a:ext cx="1629977" cy="1908215"/>
          </a:xfrm>
          <a:prstGeom prst="rect">
            <a:avLst/>
          </a:prstGeom>
          <a:noFill/>
          <a:ln>
            <a:noFill/>
          </a:ln>
        </p:spPr>
        <p:txBody>
          <a:bodyPr spcFirstLastPara="1" wrap="square" lIns="91425" tIns="45700" rIns="91425" bIns="45700" anchor="t" anchorCtr="0">
            <a:spAutoFit/>
          </a:bodyPr>
          <a:lstStyle/>
          <a:p>
            <a:pPr marL="150813" marR="0" lvl="0" indent="-150813" algn="l" rtl="0">
              <a:lnSpc>
                <a:spcPct val="100000"/>
              </a:lnSpc>
              <a:spcBef>
                <a:spcPts val="0"/>
              </a:spcBef>
              <a:spcAft>
                <a:spcPts val="0"/>
              </a:spcAft>
              <a:buClr>
                <a:schemeClr val="lt1"/>
              </a:buClr>
              <a:buSzPts val="1300"/>
              <a:buFont typeface="Arial"/>
              <a:buChar char="•"/>
            </a:pPr>
            <a:r>
              <a:rPr lang="en-GB" sz="1300" b="0" i="0" u="none" strike="noStrike" cap="none">
                <a:solidFill>
                  <a:schemeClr val="lt1"/>
                </a:solidFill>
                <a:latin typeface="Calibri"/>
                <a:ea typeface="Calibri"/>
                <a:cs typeface="Calibri"/>
                <a:sym typeface="Calibri"/>
              </a:rPr>
              <a:t>Map &amp; assess </a:t>
            </a:r>
            <a:endParaRPr sz="1400" b="0" i="0" u="none" strike="noStrike" cap="none">
              <a:solidFill>
                <a:srgbClr val="000000"/>
              </a:solidFill>
              <a:latin typeface="Arial"/>
              <a:ea typeface="Arial"/>
              <a:cs typeface="Arial"/>
              <a:sym typeface="Arial"/>
            </a:endParaRPr>
          </a:p>
          <a:p>
            <a:pPr marL="150813" marR="0" lvl="0" indent="-150813" algn="l" rtl="0">
              <a:lnSpc>
                <a:spcPct val="100000"/>
              </a:lnSpc>
              <a:spcBef>
                <a:spcPts val="0"/>
              </a:spcBef>
              <a:spcAft>
                <a:spcPts val="0"/>
              </a:spcAft>
              <a:buClr>
                <a:schemeClr val="lt1"/>
              </a:buClr>
              <a:buSzPts val="1300"/>
              <a:buFont typeface="Arial"/>
              <a:buChar char="•"/>
            </a:pPr>
            <a:r>
              <a:rPr lang="en-GB" sz="1300" b="0" i="0" u="none" strike="noStrike" cap="none">
                <a:solidFill>
                  <a:schemeClr val="lt1"/>
                </a:solidFill>
                <a:latin typeface="Calibri"/>
                <a:ea typeface="Calibri"/>
                <a:cs typeface="Calibri"/>
                <a:sym typeface="Calibri"/>
              </a:rPr>
              <a:t>Labour market &amp; value chain assessment </a:t>
            </a:r>
            <a:endParaRPr sz="1400" b="0" i="0" u="none" strike="noStrike" cap="none">
              <a:solidFill>
                <a:srgbClr val="000000"/>
              </a:solidFill>
              <a:latin typeface="Arial"/>
              <a:ea typeface="Arial"/>
              <a:cs typeface="Arial"/>
              <a:sym typeface="Arial"/>
            </a:endParaRPr>
          </a:p>
          <a:p>
            <a:pPr marL="150813" marR="0" lvl="0" indent="-150813" algn="l" rtl="0">
              <a:lnSpc>
                <a:spcPct val="100000"/>
              </a:lnSpc>
              <a:spcBef>
                <a:spcPts val="0"/>
              </a:spcBef>
              <a:spcAft>
                <a:spcPts val="0"/>
              </a:spcAft>
              <a:buClr>
                <a:schemeClr val="lt1"/>
              </a:buClr>
              <a:buSzPts val="1300"/>
              <a:buFont typeface="Arial"/>
              <a:buChar char="•"/>
            </a:pPr>
            <a:r>
              <a:rPr lang="en-GB" sz="1300" b="0" i="0" u="none" strike="noStrike" cap="none">
                <a:solidFill>
                  <a:schemeClr val="lt1"/>
                </a:solidFill>
                <a:latin typeface="Calibri"/>
                <a:ea typeface="Calibri"/>
                <a:cs typeface="Calibri"/>
                <a:sym typeface="Calibri"/>
              </a:rPr>
              <a:t>Community participation </a:t>
            </a:r>
            <a:endParaRPr sz="1400" b="0" i="0" u="none" strike="noStrike" cap="none">
              <a:solidFill>
                <a:srgbClr val="000000"/>
              </a:solidFill>
              <a:latin typeface="Arial"/>
              <a:ea typeface="Arial"/>
              <a:cs typeface="Arial"/>
              <a:sym typeface="Arial"/>
            </a:endParaRPr>
          </a:p>
          <a:p>
            <a:pPr marL="150813" marR="0" lvl="0" indent="-150813" algn="l" rtl="0">
              <a:lnSpc>
                <a:spcPct val="100000"/>
              </a:lnSpc>
              <a:spcBef>
                <a:spcPts val="0"/>
              </a:spcBef>
              <a:spcAft>
                <a:spcPts val="0"/>
              </a:spcAft>
              <a:buClr>
                <a:schemeClr val="lt1"/>
              </a:buClr>
              <a:buSzPts val="1300"/>
              <a:buFont typeface="Arial"/>
              <a:buChar char="•"/>
            </a:pPr>
            <a:r>
              <a:rPr lang="en-GB" sz="1300" b="0" i="0" u="none" strike="noStrike" cap="none">
                <a:solidFill>
                  <a:schemeClr val="lt1"/>
                </a:solidFill>
                <a:latin typeface="Calibri"/>
                <a:ea typeface="Calibri"/>
                <a:cs typeface="Calibri"/>
                <a:sym typeface="Calibri"/>
              </a:rPr>
              <a:t>Adults vs children</a:t>
            </a:r>
            <a:endParaRPr sz="1400" b="0" i="0" u="none" strike="noStrike" cap="none">
              <a:solidFill>
                <a:srgbClr val="000000"/>
              </a:solidFill>
              <a:latin typeface="Arial"/>
              <a:ea typeface="Arial"/>
              <a:cs typeface="Arial"/>
              <a:sym typeface="Arial"/>
            </a:endParaRPr>
          </a:p>
          <a:p>
            <a:pPr marL="150813" marR="0" lvl="0" indent="-150813" algn="l" rtl="0">
              <a:lnSpc>
                <a:spcPct val="100000"/>
              </a:lnSpc>
              <a:spcBef>
                <a:spcPts val="0"/>
              </a:spcBef>
              <a:spcAft>
                <a:spcPts val="0"/>
              </a:spcAft>
              <a:buClr>
                <a:schemeClr val="lt1"/>
              </a:buClr>
              <a:buSzPts val="1300"/>
              <a:buFont typeface="Arial"/>
              <a:buChar char="•"/>
            </a:pPr>
            <a:r>
              <a:rPr lang="en-GB" sz="1300" b="0" i="0" u="none" strike="noStrike" cap="none">
                <a:solidFill>
                  <a:schemeClr val="lt1"/>
                </a:solidFill>
                <a:latin typeface="Calibri"/>
                <a:ea typeface="Calibri"/>
                <a:cs typeface="Calibri"/>
                <a:sym typeface="Calibri"/>
              </a:rPr>
              <a:t>Advocacy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08" name="Google Shape;708;p32"/>
          <p:cNvSpPr/>
          <p:nvPr/>
        </p:nvSpPr>
        <p:spPr>
          <a:xfrm>
            <a:off x="7521928" y="5287058"/>
            <a:ext cx="1908000" cy="1573200"/>
          </a:xfrm>
          <a:prstGeom prst="hexagon">
            <a:avLst>
              <a:gd name="adj" fmla="val 25000"/>
              <a:gd name="vf" fmla="val 115470"/>
            </a:avLst>
          </a:prstGeom>
          <a:solidFill>
            <a:srgbClr val="AC6B97"/>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9" name="Google Shape;709;p32"/>
          <p:cNvSpPr/>
          <p:nvPr/>
        </p:nvSpPr>
        <p:spPr>
          <a:xfrm>
            <a:off x="9097384" y="5925375"/>
            <a:ext cx="208800" cy="183600"/>
          </a:xfrm>
          <a:prstGeom prst="hexagon">
            <a:avLst>
              <a:gd name="adj" fmla="val 25000"/>
              <a:gd name="vf" fmla="val 115470"/>
            </a:avLst>
          </a:prstGeom>
          <a:solidFill>
            <a:schemeClr val="lt1"/>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0" name="Google Shape;710;p32"/>
          <p:cNvSpPr txBox="1"/>
          <p:nvPr/>
        </p:nvSpPr>
        <p:spPr>
          <a:xfrm>
            <a:off x="9495892" y="2796914"/>
            <a:ext cx="1629977" cy="1708160"/>
          </a:xfrm>
          <a:prstGeom prst="rect">
            <a:avLst/>
          </a:prstGeom>
          <a:noFill/>
          <a:ln>
            <a:noFill/>
          </a:ln>
        </p:spPr>
        <p:txBody>
          <a:bodyPr spcFirstLastPara="1" wrap="square" lIns="91425" tIns="45700" rIns="91425" bIns="45700" anchor="t" anchorCtr="0">
            <a:spAutoFit/>
          </a:bodyPr>
          <a:lstStyle/>
          <a:p>
            <a:pPr marL="93663" marR="0" lvl="0" indent="-93663" algn="l" rtl="0">
              <a:lnSpc>
                <a:spcPct val="100000"/>
              </a:lnSpc>
              <a:spcBef>
                <a:spcPts val="0"/>
              </a:spcBef>
              <a:spcAft>
                <a:spcPts val="0"/>
              </a:spcAft>
              <a:buClr>
                <a:schemeClr val="lt1"/>
              </a:buClr>
              <a:buSzPts val="1300"/>
              <a:buFont typeface="Arial"/>
              <a:buChar char="•"/>
            </a:pPr>
            <a:r>
              <a:rPr lang="en-GB" sz="1300" b="0" i="0" u="none" strike="noStrike" cap="none" dirty="0">
                <a:solidFill>
                  <a:schemeClr val="lt1"/>
                </a:solidFill>
                <a:latin typeface="Calibri"/>
                <a:ea typeface="Calibri"/>
                <a:cs typeface="Calibri"/>
                <a:sym typeface="Calibri"/>
              </a:rPr>
              <a:t>Outreach </a:t>
            </a:r>
            <a:endParaRPr sz="1400" b="0" i="0" u="none" strike="noStrike" cap="none" dirty="0">
              <a:solidFill>
                <a:srgbClr val="000000"/>
              </a:solidFill>
              <a:latin typeface="Arial"/>
              <a:ea typeface="Arial"/>
              <a:cs typeface="Arial"/>
              <a:sym typeface="Arial"/>
            </a:endParaRPr>
          </a:p>
          <a:p>
            <a:pPr marL="93663" marR="0" lvl="0" indent="-93663" algn="l" rtl="0">
              <a:lnSpc>
                <a:spcPct val="100000"/>
              </a:lnSpc>
              <a:spcBef>
                <a:spcPts val="0"/>
              </a:spcBef>
              <a:spcAft>
                <a:spcPts val="0"/>
              </a:spcAft>
              <a:buClr>
                <a:schemeClr val="lt1"/>
              </a:buClr>
              <a:buSzPts val="1300"/>
              <a:buFont typeface="Arial"/>
              <a:buChar char="•"/>
            </a:pPr>
            <a:r>
              <a:rPr lang="en-GB" sz="1300" b="0" i="0" u="none" strike="noStrike" cap="none" dirty="0">
                <a:solidFill>
                  <a:schemeClr val="lt1"/>
                </a:solidFill>
                <a:latin typeface="Calibri"/>
                <a:ea typeface="Calibri"/>
                <a:cs typeface="Calibri"/>
                <a:sym typeface="Calibri"/>
              </a:rPr>
              <a:t>Awareness raising</a:t>
            </a:r>
            <a:endParaRPr sz="1400" b="0" i="0" u="none" strike="noStrike" cap="none" dirty="0">
              <a:solidFill>
                <a:srgbClr val="000000"/>
              </a:solidFill>
              <a:latin typeface="Arial"/>
              <a:ea typeface="Arial"/>
              <a:cs typeface="Arial"/>
              <a:sym typeface="Arial"/>
            </a:endParaRPr>
          </a:p>
          <a:p>
            <a:pPr marL="93663" marR="0" lvl="0" indent="-93663" algn="l" rtl="0">
              <a:lnSpc>
                <a:spcPct val="100000"/>
              </a:lnSpc>
              <a:spcBef>
                <a:spcPts val="0"/>
              </a:spcBef>
              <a:spcAft>
                <a:spcPts val="0"/>
              </a:spcAft>
              <a:buClr>
                <a:schemeClr val="lt1"/>
              </a:buClr>
              <a:buSzPts val="1300"/>
              <a:buFont typeface="Arial"/>
              <a:buChar char="•"/>
            </a:pPr>
            <a:r>
              <a:rPr lang="en-GB" sz="1300" b="0" i="0" u="none" strike="noStrike" cap="none" dirty="0">
                <a:solidFill>
                  <a:schemeClr val="lt1"/>
                </a:solidFill>
                <a:latin typeface="Calibri"/>
                <a:ea typeface="Calibri"/>
                <a:cs typeface="Calibri"/>
                <a:sym typeface="Calibri"/>
              </a:rPr>
              <a:t>Admission requirements</a:t>
            </a:r>
            <a:endParaRPr sz="1400" b="0" i="0" u="none" strike="noStrike" cap="none" dirty="0">
              <a:solidFill>
                <a:srgbClr val="000000"/>
              </a:solidFill>
              <a:latin typeface="Arial"/>
              <a:ea typeface="Arial"/>
              <a:cs typeface="Arial"/>
              <a:sym typeface="Arial"/>
            </a:endParaRPr>
          </a:p>
          <a:p>
            <a:pPr marL="93663" marR="0" lvl="0" indent="-93663" algn="l" rtl="0">
              <a:lnSpc>
                <a:spcPct val="100000"/>
              </a:lnSpc>
              <a:spcBef>
                <a:spcPts val="0"/>
              </a:spcBef>
              <a:spcAft>
                <a:spcPts val="0"/>
              </a:spcAft>
              <a:buClr>
                <a:schemeClr val="lt1"/>
              </a:buClr>
              <a:buSzPts val="1300"/>
              <a:buFont typeface="Arial"/>
              <a:buChar char="•"/>
            </a:pPr>
            <a:r>
              <a:rPr lang="en-GB" sz="1300" b="0" i="0" u="none" strike="noStrike" cap="none" dirty="0">
                <a:solidFill>
                  <a:schemeClr val="lt1"/>
                </a:solidFill>
                <a:latin typeface="Calibri"/>
                <a:ea typeface="Calibri"/>
                <a:cs typeface="Calibri"/>
                <a:sym typeface="Calibri"/>
              </a:rPr>
              <a:t>Gender and age</a:t>
            </a:r>
            <a:endParaRPr sz="1400" b="0" i="0" u="none" strike="noStrike" cap="none" dirty="0">
              <a:solidFill>
                <a:srgbClr val="000000"/>
              </a:solidFill>
              <a:latin typeface="Arial"/>
              <a:ea typeface="Arial"/>
              <a:cs typeface="Arial"/>
              <a:sym typeface="Arial"/>
            </a:endParaRPr>
          </a:p>
          <a:p>
            <a:pPr marL="93663" marR="0" lvl="0" indent="-93663" algn="l" rtl="0">
              <a:lnSpc>
                <a:spcPct val="100000"/>
              </a:lnSpc>
              <a:spcBef>
                <a:spcPts val="0"/>
              </a:spcBef>
              <a:spcAft>
                <a:spcPts val="0"/>
              </a:spcAft>
              <a:buClr>
                <a:schemeClr val="lt1"/>
              </a:buClr>
              <a:buSzPts val="1300"/>
              <a:buFont typeface="Arial"/>
              <a:buChar char="•"/>
            </a:pPr>
            <a:r>
              <a:rPr lang="en-GB" sz="1300" b="0" i="0" u="none" strike="noStrike" cap="none" dirty="0">
                <a:solidFill>
                  <a:schemeClr val="lt1"/>
                </a:solidFill>
                <a:latin typeface="Calibri"/>
                <a:ea typeface="Calibri"/>
                <a:cs typeface="Calibri"/>
                <a:sym typeface="Calibri"/>
              </a:rPr>
              <a:t>Financial </a:t>
            </a:r>
            <a:endParaRPr sz="1400" b="0" i="0" u="none" strike="noStrike" cap="none" dirty="0">
              <a:solidFill>
                <a:srgbClr val="000000"/>
              </a:solidFill>
              <a:latin typeface="Arial"/>
              <a:ea typeface="Arial"/>
              <a:cs typeface="Arial"/>
              <a:sym typeface="Arial"/>
            </a:endParaRPr>
          </a:p>
          <a:p>
            <a:pPr marL="93663" marR="0" lvl="0" indent="-93663" algn="l" rtl="0">
              <a:lnSpc>
                <a:spcPct val="100000"/>
              </a:lnSpc>
              <a:spcBef>
                <a:spcPts val="0"/>
              </a:spcBef>
              <a:spcAft>
                <a:spcPts val="0"/>
              </a:spcAft>
              <a:buClr>
                <a:schemeClr val="lt1"/>
              </a:buClr>
              <a:buSzPts val="1300"/>
              <a:buFont typeface="Arial"/>
              <a:buChar char="•"/>
            </a:pPr>
            <a:r>
              <a:rPr lang="en-GB" sz="1300" b="0" i="0" u="none" strike="noStrike" cap="none" dirty="0">
                <a:solidFill>
                  <a:schemeClr val="lt1"/>
                </a:solidFill>
                <a:latin typeface="Calibri"/>
                <a:ea typeface="Calibri"/>
                <a:cs typeface="Calibri"/>
                <a:sym typeface="Calibri"/>
              </a:rPr>
              <a:t>Follow-up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p:txBody>
      </p:sp>
      <p:sp>
        <p:nvSpPr>
          <p:cNvPr id="711" name="Google Shape;711;p32"/>
          <p:cNvSpPr txBox="1"/>
          <p:nvPr/>
        </p:nvSpPr>
        <p:spPr>
          <a:xfrm>
            <a:off x="7818165" y="3572963"/>
            <a:ext cx="1597086" cy="1815882"/>
          </a:xfrm>
          <a:prstGeom prst="rect">
            <a:avLst/>
          </a:prstGeom>
          <a:noFill/>
          <a:ln>
            <a:noFill/>
          </a:ln>
        </p:spPr>
        <p:txBody>
          <a:bodyPr spcFirstLastPara="1" wrap="square" lIns="91425" tIns="45700" rIns="91425" bIns="45700" anchor="t" anchorCtr="0">
            <a:spAutoFit/>
          </a:bodyPr>
          <a:lstStyle/>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dirty="0">
                <a:solidFill>
                  <a:schemeClr val="lt1"/>
                </a:solidFill>
                <a:latin typeface="Calibri"/>
                <a:ea typeface="Calibri"/>
                <a:cs typeface="Calibri"/>
                <a:sym typeface="Calibri"/>
              </a:rPr>
              <a:t>Consultation </a:t>
            </a:r>
            <a:endParaRPr sz="1400" b="0" i="0" u="none" strike="noStrike" cap="none" dirty="0">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dirty="0">
                <a:solidFill>
                  <a:schemeClr val="lt1"/>
                </a:solidFill>
                <a:latin typeface="Calibri"/>
                <a:ea typeface="Calibri"/>
                <a:cs typeface="Calibri"/>
                <a:sym typeface="Calibri"/>
              </a:rPr>
              <a:t>Decent work &amp;  employability</a:t>
            </a:r>
            <a:endParaRPr sz="1400" b="0" i="0" u="none" strike="noStrike" cap="none" dirty="0">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dirty="0">
                <a:solidFill>
                  <a:schemeClr val="lt1"/>
                </a:solidFill>
                <a:latin typeface="Calibri"/>
                <a:ea typeface="Calibri"/>
                <a:cs typeface="Calibri"/>
                <a:sym typeface="Calibri"/>
              </a:rPr>
              <a:t>Specific needs</a:t>
            </a:r>
            <a:endParaRPr sz="1400" b="0" i="0" u="none" strike="noStrike" cap="none" dirty="0">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dirty="0">
                <a:solidFill>
                  <a:schemeClr val="lt1"/>
                </a:solidFill>
                <a:latin typeface="Calibri"/>
                <a:ea typeface="Calibri"/>
                <a:cs typeface="Calibri"/>
                <a:sym typeface="Calibri"/>
              </a:rPr>
              <a:t>CVA as a support</a:t>
            </a:r>
            <a:endParaRPr sz="1400" b="0" i="0" u="none" strike="noStrike" cap="none" dirty="0">
              <a:solidFill>
                <a:srgbClr val="000000"/>
              </a:solidFill>
              <a:latin typeface="Arial"/>
              <a:ea typeface="Arial"/>
              <a:cs typeface="Arial"/>
              <a:sym typeface="Arial"/>
            </a:endParaRPr>
          </a:p>
          <a:p>
            <a:pPr marL="193675" marR="0" lvl="0" indent="-193675" algn="l" rtl="0">
              <a:lnSpc>
                <a:spcPct val="100000"/>
              </a:lnSpc>
              <a:spcBef>
                <a:spcPts val="0"/>
              </a:spcBef>
              <a:spcAft>
                <a:spcPts val="0"/>
              </a:spcAft>
              <a:buClr>
                <a:schemeClr val="lt1"/>
              </a:buClr>
              <a:buSzPts val="1400"/>
              <a:buFont typeface="Arial"/>
              <a:buChar char="•"/>
            </a:pPr>
            <a:r>
              <a:rPr lang="en-GB" sz="1400" b="0" i="0" u="none" strike="noStrike" cap="none" dirty="0">
                <a:solidFill>
                  <a:schemeClr val="lt1"/>
                </a:solidFill>
                <a:latin typeface="Calibri"/>
                <a:ea typeface="Calibri"/>
                <a:cs typeface="Calibri"/>
                <a:sym typeface="Calibri"/>
              </a:rPr>
              <a:t>Social norms  </a:t>
            </a:r>
            <a:endParaRPr sz="1400" b="0" i="0" u="none" strike="noStrike" cap="none" dirty="0">
              <a:solidFill>
                <a:srgbClr val="000000"/>
              </a:solidFill>
              <a:latin typeface="Arial"/>
              <a:ea typeface="Arial"/>
              <a:cs typeface="Arial"/>
              <a:sym typeface="Arial"/>
            </a:endParaRPr>
          </a:p>
          <a:p>
            <a:pPr marL="193675" marR="0" lvl="0" indent="-104775" algn="l" rtl="0">
              <a:lnSpc>
                <a:spcPct val="100000"/>
              </a:lnSpc>
              <a:spcBef>
                <a:spcPts val="0"/>
              </a:spcBef>
              <a:spcAft>
                <a:spcPts val="0"/>
              </a:spcAft>
              <a:buClr>
                <a:schemeClr val="dk1"/>
              </a:buClr>
              <a:buSzPts val="1400"/>
              <a:buFont typeface="Arial"/>
              <a:buNone/>
            </a:pPr>
            <a:endParaRPr sz="1400" b="0" i="0" u="none" strike="noStrike" cap="none" dirty="0">
              <a:solidFill>
                <a:schemeClr val="lt1"/>
              </a:solidFill>
              <a:latin typeface="Calibri"/>
              <a:ea typeface="Calibri"/>
              <a:cs typeface="Calibri"/>
              <a:sym typeface="Calibri"/>
            </a:endParaRPr>
          </a:p>
          <a:p>
            <a:pPr marL="193675" marR="0" lvl="0" indent="-104775" algn="l" rtl="0">
              <a:lnSpc>
                <a:spcPct val="100000"/>
              </a:lnSpc>
              <a:spcBef>
                <a:spcPts val="0"/>
              </a:spcBef>
              <a:spcAft>
                <a:spcPts val="0"/>
              </a:spcAft>
              <a:buClr>
                <a:schemeClr val="dk1"/>
              </a:buClr>
              <a:buSzPts val="1400"/>
              <a:buFont typeface="Arial"/>
              <a:buNone/>
            </a:pPr>
            <a:endParaRPr sz="1400" b="0" i="0" u="none" strike="noStrike" cap="none" dirty="0">
              <a:solidFill>
                <a:schemeClr val="lt1"/>
              </a:solidFill>
              <a:latin typeface="Calibri"/>
              <a:ea typeface="Calibri"/>
              <a:cs typeface="Calibri"/>
              <a:sym typeface="Calibri"/>
            </a:endParaRPr>
          </a:p>
        </p:txBody>
      </p:sp>
      <p:sp>
        <p:nvSpPr>
          <p:cNvPr id="712" name="Google Shape;712;p32"/>
          <p:cNvSpPr txBox="1"/>
          <p:nvPr/>
        </p:nvSpPr>
        <p:spPr>
          <a:xfrm>
            <a:off x="7801892" y="5240310"/>
            <a:ext cx="1538115" cy="1815882"/>
          </a:xfrm>
          <a:prstGeom prst="rect">
            <a:avLst/>
          </a:prstGeom>
          <a:noFill/>
          <a:ln>
            <a:noFill/>
          </a:ln>
        </p:spPr>
        <p:txBody>
          <a:bodyPr spcFirstLastPara="1" wrap="square" lIns="91425" tIns="45700" rIns="91425" bIns="45700" anchor="t" anchorCtr="0">
            <a:spAutoFit/>
          </a:bodyPr>
          <a:lstStyle/>
          <a:p>
            <a:pPr marL="93663" marR="0" lvl="0" indent="-93663" algn="l" rtl="0">
              <a:lnSpc>
                <a:spcPct val="100000"/>
              </a:lnSpc>
              <a:spcBef>
                <a:spcPts val="0"/>
              </a:spcBef>
              <a:spcAft>
                <a:spcPts val="0"/>
              </a:spcAft>
              <a:buClr>
                <a:schemeClr val="lt1"/>
              </a:buClr>
              <a:buSzPts val="1400"/>
              <a:buFont typeface="Arial"/>
              <a:buChar char="•"/>
            </a:pPr>
            <a:r>
              <a:rPr lang="en-GB" sz="1400" b="0" i="0" u="none" strike="noStrike" cap="none" dirty="0">
                <a:solidFill>
                  <a:schemeClr val="lt1"/>
                </a:solidFill>
                <a:latin typeface="Calibri"/>
                <a:ea typeface="Calibri"/>
                <a:cs typeface="Calibri"/>
                <a:sym typeface="Calibri"/>
              </a:rPr>
              <a:t>Entry requirements &amp; other barriers</a:t>
            </a:r>
            <a:endParaRPr sz="1400" b="0" i="0" u="none" strike="noStrike" cap="none" dirty="0">
              <a:solidFill>
                <a:srgbClr val="000000"/>
              </a:solidFill>
              <a:latin typeface="Arial"/>
              <a:ea typeface="Arial"/>
              <a:cs typeface="Arial"/>
              <a:sym typeface="Arial"/>
            </a:endParaRPr>
          </a:p>
          <a:p>
            <a:pPr marL="93663" marR="0" lvl="0" indent="-93663" algn="l" rtl="0">
              <a:lnSpc>
                <a:spcPct val="100000"/>
              </a:lnSpc>
              <a:spcBef>
                <a:spcPts val="0"/>
              </a:spcBef>
              <a:spcAft>
                <a:spcPts val="0"/>
              </a:spcAft>
              <a:buClr>
                <a:schemeClr val="lt1"/>
              </a:buClr>
              <a:buSzPts val="1400"/>
              <a:buFont typeface="Arial"/>
              <a:buChar char="•"/>
            </a:pPr>
            <a:r>
              <a:rPr lang="en-GB" sz="1400" b="0" i="0" u="none" strike="noStrike" cap="none" dirty="0">
                <a:solidFill>
                  <a:schemeClr val="lt1"/>
                </a:solidFill>
                <a:latin typeface="Calibri"/>
                <a:ea typeface="Calibri"/>
                <a:cs typeface="Calibri"/>
                <a:sym typeface="Calibri"/>
              </a:rPr>
              <a:t>More likely to enter WFCL</a:t>
            </a:r>
            <a:endParaRPr sz="1400" b="0" i="0" u="none" strike="noStrike" cap="none" dirty="0">
              <a:solidFill>
                <a:srgbClr val="000000"/>
              </a:solidFill>
              <a:latin typeface="Arial"/>
              <a:ea typeface="Arial"/>
              <a:cs typeface="Arial"/>
              <a:sym typeface="Arial"/>
            </a:endParaRPr>
          </a:p>
          <a:p>
            <a:pPr marL="93663" marR="0" lvl="0" indent="-93663" algn="l" rtl="0">
              <a:lnSpc>
                <a:spcPct val="100000"/>
              </a:lnSpc>
              <a:spcBef>
                <a:spcPts val="0"/>
              </a:spcBef>
              <a:spcAft>
                <a:spcPts val="0"/>
              </a:spcAft>
              <a:buClr>
                <a:schemeClr val="lt1"/>
              </a:buClr>
              <a:buSzPts val="1400"/>
              <a:buFont typeface="Arial"/>
              <a:buChar char="•"/>
            </a:pPr>
            <a:r>
              <a:rPr lang="en-GB" sz="1400" b="0" i="0" u="none" strike="noStrike" cap="none" dirty="0">
                <a:solidFill>
                  <a:schemeClr val="lt1"/>
                </a:solidFill>
                <a:latin typeface="Calibri"/>
                <a:ea typeface="Calibri"/>
                <a:cs typeface="Calibri"/>
                <a:sym typeface="Calibri"/>
              </a:rPr>
              <a:t>Significant contribution </a:t>
            </a:r>
            <a:endParaRPr sz="1400" b="0" i="0" u="none" strike="noStrike" cap="none" dirty="0">
              <a:solidFill>
                <a:srgbClr val="000000"/>
              </a:solidFill>
              <a:latin typeface="Arial"/>
              <a:ea typeface="Arial"/>
              <a:cs typeface="Arial"/>
              <a:sym typeface="Arial"/>
            </a:endParaRPr>
          </a:p>
          <a:p>
            <a:pPr marL="193675" marR="0" lvl="0" indent="-104775" algn="l" rtl="0">
              <a:lnSpc>
                <a:spcPct val="100000"/>
              </a:lnSpc>
              <a:spcBef>
                <a:spcPts val="0"/>
              </a:spcBef>
              <a:spcAft>
                <a:spcPts val="0"/>
              </a:spcAft>
              <a:buClr>
                <a:schemeClr val="dk1"/>
              </a:buClr>
              <a:buSzPts val="1400"/>
              <a:buFont typeface="Arial"/>
              <a:buNone/>
            </a:pPr>
            <a:endParaRPr sz="1400" b="0" i="0" u="none" strike="noStrike" cap="none" dirty="0">
              <a:solidFill>
                <a:schemeClr val="lt1"/>
              </a:solidFill>
              <a:latin typeface="Calibri"/>
              <a:ea typeface="Calibri"/>
              <a:cs typeface="Calibri"/>
              <a:sym typeface="Calibri"/>
            </a:endParaRPr>
          </a:p>
        </p:txBody>
      </p:sp>
      <p:sp>
        <p:nvSpPr>
          <p:cNvPr id="713" name="Google Shape;713;p32"/>
          <p:cNvSpPr txBox="1"/>
          <p:nvPr/>
        </p:nvSpPr>
        <p:spPr>
          <a:xfrm>
            <a:off x="6226474" y="4570157"/>
            <a:ext cx="1597086" cy="1815882"/>
          </a:xfrm>
          <a:prstGeom prst="rect">
            <a:avLst/>
          </a:prstGeom>
          <a:noFill/>
          <a:ln>
            <a:noFill/>
          </a:ln>
        </p:spPr>
        <p:txBody>
          <a:bodyPr spcFirstLastPara="1" wrap="square" lIns="91425" tIns="45700" rIns="91425" bIns="45700" anchor="t" anchorCtr="0">
            <a:spAutoFit/>
          </a:bodyPr>
          <a:lstStyle/>
          <a:p>
            <a:pPr marL="93663" marR="0" lvl="0" indent="-93663" algn="l" rtl="0">
              <a:lnSpc>
                <a:spcPct val="100000"/>
              </a:lnSpc>
              <a:spcBef>
                <a:spcPts val="0"/>
              </a:spcBef>
              <a:spcAft>
                <a:spcPts val="0"/>
              </a:spcAft>
              <a:buClr>
                <a:schemeClr val="lt1"/>
              </a:buClr>
              <a:buSzPts val="1400"/>
              <a:buFont typeface="Arial"/>
              <a:buChar char="•"/>
            </a:pPr>
            <a:r>
              <a:rPr lang="en-GB" sz="1400" b="0" i="0" u="none" strike="noStrike" cap="none" dirty="0">
                <a:solidFill>
                  <a:schemeClr val="lt1"/>
                </a:solidFill>
                <a:latin typeface="Calibri"/>
                <a:ea typeface="Calibri"/>
                <a:cs typeface="Calibri"/>
                <a:sym typeface="Calibri"/>
              </a:rPr>
              <a:t>Adequate content </a:t>
            </a:r>
            <a:endParaRPr sz="1400" b="0" i="0" u="none" strike="noStrike" cap="none" dirty="0">
              <a:solidFill>
                <a:srgbClr val="000000"/>
              </a:solidFill>
              <a:latin typeface="Arial"/>
              <a:ea typeface="Arial"/>
              <a:cs typeface="Arial"/>
              <a:sym typeface="Arial"/>
            </a:endParaRPr>
          </a:p>
          <a:p>
            <a:pPr marL="93663" marR="0" lvl="0" indent="-93663" algn="l" rtl="0">
              <a:lnSpc>
                <a:spcPct val="100000"/>
              </a:lnSpc>
              <a:spcBef>
                <a:spcPts val="0"/>
              </a:spcBef>
              <a:spcAft>
                <a:spcPts val="0"/>
              </a:spcAft>
              <a:buClr>
                <a:schemeClr val="lt1"/>
              </a:buClr>
              <a:buSzPts val="1400"/>
              <a:buFont typeface="Arial"/>
              <a:buChar char="•"/>
            </a:pPr>
            <a:r>
              <a:rPr lang="en-GB" sz="1400" b="0" i="0" u="none" strike="noStrike" cap="none" dirty="0">
                <a:solidFill>
                  <a:schemeClr val="lt1"/>
                </a:solidFill>
                <a:latin typeface="Calibri"/>
                <a:ea typeface="Calibri"/>
                <a:cs typeface="Calibri"/>
                <a:sym typeface="Calibri"/>
              </a:rPr>
              <a:t>Links to formal </a:t>
            </a:r>
            <a:endParaRPr sz="1400" b="0" i="0" u="none" strike="noStrike" cap="none" dirty="0">
              <a:solidFill>
                <a:srgbClr val="000000"/>
              </a:solidFill>
              <a:latin typeface="Arial"/>
              <a:ea typeface="Arial"/>
              <a:cs typeface="Arial"/>
              <a:sym typeface="Arial"/>
            </a:endParaRPr>
          </a:p>
          <a:p>
            <a:pPr marL="93663" marR="0" lvl="0" indent="-93663" algn="l" rtl="0">
              <a:lnSpc>
                <a:spcPct val="100000"/>
              </a:lnSpc>
              <a:spcBef>
                <a:spcPts val="0"/>
              </a:spcBef>
              <a:spcAft>
                <a:spcPts val="0"/>
              </a:spcAft>
              <a:buClr>
                <a:schemeClr val="lt1"/>
              </a:buClr>
              <a:buSzPts val="1400"/>
              <a:buFont typeface="Arial"/>
              <a:buChar char="•"/>
            </a:pPr>
            <a:r>
              <a:rPr lang="en-GB" sz="1400" b="0" i="0" u="none" strike="noStrike" cap="none" dirty="0">
                <a:solidFill>
                  <a:schemeClr val="lt1"/>
                </a:solidFill>
                <a:latin typeface="Calibri"/>
                <a:ea typeface="Calibri"/>
                <a:cs typeface="Calibri"/>
                <a:sym typeface="Calibri"/>
              </a:rPr>
              <a:t>Delivery, distance </a:t>
            </a:r>
            <a:endParaRPr sz="1400" b="0" i="0" u="none" strike="noStrike" cap="none" dirty="0">
              <a:solidFill>
                <a:srgbClr val="000000"/>
              </a:solidFill>
              <a:latin typeface="Arial"/>
              <a:ea typeface="Arial"/>
              <a:cs typeface="Arial"/>
              <a:sym typeface="Arial"/>
            </a:endParaRPr>
          </a:p>
          <a:p>
            <a:pPr marL="93663" marR="0" lvl="0" indent="-93663" algn="l" rtl="0">
              <a:lnSpc>
                <a:spcPct val="100000"/>
              </a:lnSpc>
              <a:spcBef>
                <a:spcPts val="0"/>
              </a:spcBef>
              <a:spcAft>
                <a:spcPts val="0"/>
              </a:spcAft>
              <a:buClr>
                <a:schemeClr val="lt1"/>
              </a:buClr>
              <a:buSzPts val="1400"/>
              <a:buFont typeface="Arial"/>
              <a:buChar char="•"/>
            </a:pPr>
            <a:r>
              <a:rPr lang="en-GB" sz="1400" b="0" i="0" u="none" strike="noStrike" cap="none" dirty="0">
                <a:solidFill>
                  <a:schemeClr val="lt1"/>
                </a:solidFill>
                <a:latin typeface="Calibri"/>
                <a:ea typeface="Calibri"/>
                <a:cs typeface="Calibri"/>
                <a:sym typeface="Calibri"/>
              </a:rPr>
              <a:t>BLN &amp; life skills </a:t>
            </a:r>
            <a:endParaRPr sz="1400" b="0" i="0" u="none" strike="noStrike" cap="none" dirty="0">
              <a:solidFill>
                <a:srgbClr val="000000"/>
              </a:solidFill>
              <a:latin typeface="Arial"/>
              <a:ea typeface="Arial"/>
              <a:cs typeface="Arial"/>
              <a:sym typeface="Arial"/>
            </a:endParaRPr>
          </a:p>
          <a:p>
            <a:pPr marL="93663" marR="0" lvl="0" indent="-93663" algn="l" rtl="0">
              <a:lnSpc>
                <a:spcPct val="100000"/>
              </a:lnSpc>
              <a:spcBef>
                <a:spcPts val="0"/>
              </a:spcBef>
              <a:spcAft>
                <a:spcPts val="0"/>
              </a:spcAft>
              <a:buClr>
                <a:schemeClr val="lt1"/>
              </a:buClr>
              <a:buSzPts val="1400"/>
              <a:buFont typeface="Arial"/>
              <a:buChar char="•"/>
            </a:pPr>
            <a:r>
              <a:rPr lang="en-GB" sz="1400" b="0" i="0" u="none" strike="noStrike" cap="none" dirty="0">
                <a:solidFill>
                  <a:schemeClr val="lt1"/>
                </a:solidFill>
                <a:latin typeface="Calibri"/>
                <a:ea typeface="Calibri"/>
                <a:cs typeface="Calibri"/>
                <a:sym typeface="Calibri"/>
              </a:rPr>
              <a:t>OHS/Safe work </a:t>
            </a:r>
            <a:endParaRPr sz="1400" b="0" i="0" u="none" strike="noStrike" cap="none" dirty="0">
              <a:solidFill>
                <a:srgbClr val="000000"/>
              </a:solidFill>
              <a:latin typeface="Arial"/>
              <a:ea typeface="Arial"/>
              <a:cs typeface="Arial"/>
              <a:sym typeface="Arial"/>
            </a:endParaRPr>
          </a:p>
          <a:p>
            <a:pPr marL="93663" marR="0" lvl="0" indent="-93663" algn="l" rtl="0">
              <a:lnSpc>
                <a:spcPct val="100000"/>
              </a:lnSpc>
              <a:spcBef>
                <a:spcPts val="0"/>
              </a:spcBef>
              <a:spcAft>
                <a:spcPts val="0"/>
              </a:spcAft>
              <a:buClr>
                <a:schemeClr val="lt1"/>
              </a:buClr>
              <a:buSzPts val="1400"/>
              <a:buFont typeface="Arial"/>
              <a:buChar char="•"/>
            </a:pPr>
            <a:r>
              <a:rPr lang="en-GB" sz="1400" b="0" i="0" u="none" strike="noStrike" cap="none" dirty="0">
                <a:solidFill>
                  <a:schemeClr val="lt1"/>
                </a:solidFill>
                <a:latin typeface="Calibri"/>
                <a:ea typeface="Calibri"/>
                <a:cs typeface="Calibri"/>
                <a:sym typeface="Calibri"/>
              </a:rPr>
              <a:t>Gender/girls  </a:t>
            </a:r>
            <a:endParaRPr sz="1400" b="0" i="0" u="none" strike="noStrike" cap="none" dirty="0">
              <a:solidFill>
                <a:srgbClr val="000000"/>
              </a:solidFill>
              <a:latin typeface="Arial"/>
              <a:ea typeface="Arial"/>
              <a:cs typeface="Arial"/>
              <a:sym typeface="Arial"/>
            </a:endParaRPr>
          </a:p>
          <a:p>
            <a:pPr marL="93663" marR="0" lvl="0" indent="-4763" algn="l" rtl="0">
              <a:lnSpc>
                <a:spcPct val="100000"/>
              </a:lnSpc>
              <a:spcBef>
                <a:spcPts val="0"/>
              </a:spcBef>
              <a:spcAft>
                <a:spcPts val="0"/>
              </a:spcAft>
              <a:buClr>
                <a:schemeClr val="dk1"/>
              </a:buClr>
              <a:buSzPts val="1400"/>
              <a:buFont typeface="Arial"/>
              <a:buNone/>
            </a:pPr>
            <a:endParaRPr sz="1400" b="0" i="0" u="none" strike="noStrike" cap="none" dirty="0">
              <a:solidFill>
                <a:schemeClr val="lt1"/>
              </a:solidFill>
              <a:latin typeface="Calibri"/>
              <a:ea typeface="Calibri"/>
              <a:cs typeface="Calibri"/>
              <a:sym typeface="Calibri"/>
            </a:endParaRPr>
          </a:p>
          <a:p>
            <a:pPr marL="193675" marR="0" lvl="0" indent="-104775" algn="l" rtl="0">
              <a:lnSpc>
                <a:spcPct val="100000"/>
              </a:lnSpc>
              <a:spcBef>
                <a:spcPts val="0"/>
              </a:spcBef>
              <a:spcAft>
                <a:spcPts val="0"/>
              </a:spcAft>
              <a:buClr>
                <a:schemeClr val="dk1"/>
              </a:buClr>
              <a:buSzPts val="1400"/>
              <a:buFont typeface="Arial"/>
              <a:buNone/>
            </a:pPr>
            <a:endParaRPr sz="1400" b="0" i="0" u="none" strike="noStrike" cap="none" dirty="0">
              <a:solidFill>
                <a:schemeClr val="lt1"/>
              </a:solidFill>
              <a:latin typeface="Calibri"/>
              <a:ea typeface="Calibri"/>
              <a:cs typeface="Calibri"/>
              <a:sym typeface="Calibri"/>
            </a:endParaRPr>
          </a:p>
        </p:txBody>
      </p:sp>
      <p:pic>
        <p:nvPicPr>
          <p:cNvPr id="714" name="Google Shape;714;p32" descr="Logo, company name&#10;&#10;Description automatically generated"/>
          <p:cNvPicPr preferRelativeResize="0"/>
          <p:nvPr/>
        </p:nvPicPr>
        <p:blipFill rotWithShape="1">
          <a:blip r:embed="rId3">
            <a:alphaModFix/>
          </a:blip>
          <a:srcRect/>
          <a:stretch/>
        </p:blipFill>
        <p:spPr>
          <a:xfrm>
            <a:off x="9824309" y="-33668"/>
            <a:ext cx="2309257" cy="182060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33"/>
          <p:cNvSpPr txBox="1">
            <a:spLocks noGrp="1"/>
          </p:cNvSpPr>
          <p:nvPr>
            <p:ph type="title"/>
          </p:nvPr>
        </p:nvSpPr>
        <p:spPr>
          <a:xfrm>
            <a:off x="3011295" y="165655"/>
            <a:ext cx="6770014"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5"/>
              </a:buClr>
              <a:buSzPts val="3400"/>
              <a:buFont typeface="Helvetica Neue"/>
              <a:buNone/>
            </a:pPr>
            <a:r>
              <a:rPr lang="en-GB" sz="3400" dirty="0"/>
              <a:t>ACTIVITY: EXPANDING OPPORTUNITIES TO ADDRESS CHILD LABOUR</a:t>
            </a:r>
            <a:endParaRPr dirty="0"/>
          </a:p>
        </p:txBody>
      </p:sp>
      <p:sp>
        <p:nvSpPr>
          <p:cNvPr id="720" name="Google Shape;720;p33"/>
          <p:cNvSpPr txBox="1">
            <a:spLocks noGrp="1"/>
          </p:cNvSpPr>
          <p:nvPr>
            <p:ph type="body" idx="2"/>
          </p:nvPr>
        </p:nvSpPr>
        <p:spPr>
          <a:xfrm>
            <a:off x="685992" y="2027095"/>
            <a:ext cx="10820015" cy="417253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6"/>
              </a:buClr>
              <a:buSzPts val="2800"/>
              <a:buChar char="•"/>
            </a:pPr>
            <a:r>
              <a:rPr lang="en-GB" dirty="0"/>
              <a:t>In your group, use the activity worksheet (or flipchart paper for more space) </a:t>
            </a:r>
            <a:endParaRPr dirty="0"/>
          </a:p>
          <a:p>
            <a:pPr marL="228600" lvl="0" indent="-228600" algn="l" rtl="0">
              <a:lnSpc>
                <a:spcPct val="90000"/>
              </a:lnSpc>
              <a:spcBef>
                <a:spcPts val="1000"/>
              </a:spcBef>
              <a:spcAft>
                <a:spcPts val="0"/>
              </a:spcAft>
              <a:buClr>
                <a:schemeClr val="accent6"/>
              </a:buClr>
              <a:buSzPts val="2800"/>
              <a:buChar char="•"/>
            </a:pPr>
            <a:r>
              <a:rPr lang="en-GB" dirty="0"/>
              <a:t>Develop an action plan based on the worksheet using the questions as a guide: </a:t>
            </a:r>
            <a:endParaRPr dirty="0"/>
          </a:p>
          <a:p>
            <a:pPr marL="685800" lvl="1" indent="-228600" algn="l" rtl="0">
              <a:lnSpc>
                <a:spcPct val="90000"/>
              </a:lnSpc>
              <a:spcBef>
                <a:spcPts val="500"/>
              </a:spcBef>
              <a:spcAft>
                <a:spcPts val="0"/>
              </a:spcAft>
              <a:buSzPts val="2400"/>
              <a:buChar char="•"/>
            </a:pPr>
            <a:r>
              <a:rPr lang="en-GB" dirty="0"/>
              <a:t>What, How, Whom, Resources required, Potential risks, Coordination, Capacity   </a:t>
            </a:r>
            <a:endParaRPr dirty="0"/>
          </a:p>
          <a:p>
            <a:pPr marL="228600" lvl="0" indent="-228600" algn="l" rtl="0">
              <a:lnSpc>
                <a:spcPct val="90000"/>
              </a:lnSpc>
              <a:spcBef>
                <a:spcPts val="1000"/>
              </a:spcBef>
              <a:spcAft>
                <a:spcPts val="0"/>
              </a:spcAft>
              <a:buClr>
                <a:schemeClr val="accent6"/>
              </a:buClr>
              <a:buSzPts val="2800"/>
              <a:buChar char="•"/>
            </a:pPr>
            <a:r>
              <a:rPr lang="en-GB" dirty="0"/>
              <a:t>The emphasis is on moving forward and what can be done in the context to strengthen prevention and response to child labour through (inter-)sectoral or thematic activities. </a:t>
            </a:r>
            <a:endParaRPr dirty="0"/>
          </a:p>
        </p:txBody>
      </p:sp>
      <p:pic>
        <p:nvPicPr>
          <p:cNvPr id="721" name="Google Shape;721;p33"/>
          <p:cNvPicPr preferRelativeResize="0"/>
          <p:nvPr/>
        </p:nvPicPr>
        <p:blipFill rotWithShape="1">
          <a:blip r:embed="rId3">
            <a:alphaModFix/>
          </a:blip>
          <a:srcRect/>
          <a:stretch/>
        </p:blipFill>
        <p:spPr>
          <a:xfrm>
            <a:off x="10070907" y="358537"/>
            <a:ext cx="1435100" cy="939800"/>
          </a:xfrm>
          <a:prstGeom prst="rect">
            <a:avLst/>
          </a:prstGeom>
          <a:noFill/>
          <a:ln>
            <a:noFill/>
          </a:ln>
        </p:spPr>
      </p:pic>
      <p:pic>
        <p:nvPicPr>
          <p:cNvPr id="722" name="Google Shape;722;p33" descr="Logo, company name&#10;&#10;Description automatically generated"/>
          <p:cNvPicPr preferRelativeResize="0"/>
          <p:nvPr/>
        </p:nvPicPr>
        <p:blipFill rotWithShape="1">
          <a:blip r:embed="rId4">
            <a:alphaModFix/>
          </a:blip>
          <a:srcRect/>
          <a:stretch/>
        </p:blipFill>
        <p:spPr>
          <a:xfrm>
            <a:off x="0" y="-16232"/>
            <a:ext cx="3011295" cy="262913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34"/>
          <p:cNvSpPr txBox="1">
            <a:spLocks noGrp="1"/>
          </p:cNvSpPr>
          <p:nvPr>
            <p:ph type="body" idx="2"/>
          </p:nvPr>
        </p:nvSpPr>
        <p:spPr>
          <a:xfrm>
            <a:off x="3765875" y="313825"/>
            <a:ext cx="8206500" cy="6417600"/>
          </a:xfrm>
          <a:prstGeom prst="rect">
            <a:avLst/>
          </a:prstGeom>
          <a:noFill/>
          <a:ln>
            <a:noFill/>
          </a:ln>
        </p:spPr>
        <p:txBody>
          <a:bodyPr spcFirstLastPara="1" wrap="square" lIns="91425" tIns="45700" rIns="91425" bIns="45700" anchor="t" anchorCtr="0">
            <a:noAutofit/>
          </a:bodyPr>
          <a:lstStyle/>
          <a:p>
            <a:pPr marL="457200" lvl="0" indent="-406400" algn="l" rtl="0">
              <a:lnSpc>
                <a:spcPct val="90000"/>
              </a:lnSpc>
              <a:spcBef>
                <a:spcPts val="1000"/>
              </a:spcBef>
              <a:spcAft>
                <a:spcPts val="0"/>
              </a:spcAft>
              <a:buSzPts val="2800"/>
              <a:buChar char="●"/>
            </a:pPr>
            <a:r>
              <a:rPr lang="en-GB" dirty="0"/>
              <a:t>Disruption to access and quality of education is strongly associated with child labour risk factors. Children who drop out of school during crisis are more likely to enter child labour.</a:t>
            </a:r>
            <a:endParaRPr dirty="0"/>
          </a:p>
          <a:p>
            <a:pPr marL="457200" lvl="0" indent="-406400" algn="l" rtl="0">
              <a:lnSpc>
                <a:spcPct val="90000"/>
              </a:lnSpc>
              <a:spcBef>
                <a:spcPts val="0"/>
              </a:spcBef>
              <a:spcAft>
                <a:spcPts val="0"/>
              </a:spcAft>
              <a:buSzPts val="2800"/>
              <a:buChar char="●"/>
            </a:pPr>
            <a:r>
              <a:rPr lang="en-GB" dirty="0"/>
              <a:t>Education is critical for successful prevention of and response to child labour.</a:t>
            </a:r>
            <a:endParaRPr dirty="0"/>
          </a:p>
          <a:p>
            <a:pPr marL="457200" lvl="0" indent="-406400" algn="l" rtl="0">
              <a:lnSpc>
                <a:spcPct val="90000"/>
              </a:lnSpc>
              <a:spcBef>
                <a:spcPts val="0"/>
              </a:spcBef>
              <a:spcAft>
                <a:spcPts val="0"/>
              </a:spcAft>
              <a:buSzPts val="2800"/>
              <a:buChar char="●"/>
            </a:pPr>
            <a:r>
              <a:rPr lang="en-GB" dirty="0"/>
              <a:t>Children in school before crisis need to get back to school as quickly as possible after the crisis has occurred (key preventative measure).</a:t>
            </a:r>
            <a:endParaRPr dirty="0"/>
          </a:p>
          <a:p>
            <a:pPr marL="457200" lvl="0" indent="-406400" algn="l" rtl="0">
              <a:lnSpc>
                <a:spcPct val="90000"/>
              </a:lnSpc>
              <a:spcBef>
                <a:spcPts val="0"/>
              </a:spcBef>
              <a:spcAft>
                <a:spcPts val="0"/>
              </a:spcAft>
              <a:buSzPts val="2800"/>
              <a:buChar char="●"/>
            </a:pPr>
            <a:r>
              <a:rPr lang="en-GB" dirty="0"/>
              <a:t>Children out of school before crisis or with large education gaps: tailored, age-appropriate learning opportunities are needed.</a:t>
            </a:r>
            <a:endParaRPr dirty="0"/>
          </a:p>
          <a:p>
            <a:pPr marL="457200" lvl="0" indent="-406400" algn="l" rtl="0">
              <a:lnSpc>
                <a:spcPct val="90000"/>
              </a:lnSpc>
              <a:spcBef>
                <a:spcPts val="0"/>
              </a:spcBef>
              <a:spcAft>
                <a:spcPts val="0"/>
              </a:spcAft>
              <a:buSzPts val="2800"/>
              <a:buChar char="●"/>
            </a:pPr>
            <a:r>
              <a:rPr lang="en-GB" dirty="0"/>
              <a:t>Develop robust strategies to meet education needs and address education barriers for groups in or at-risk of </a:t>
            </a:r>
            <a:r>
              <a:rPr lang="en-GB"/>
              <a:t>child labour. </a:t>
            </a:r>
            <a:endParaRPr dirty="0"/>
          </a:p>
        </p:txBody>
      </p:sp>
      <p:sp>
        <p:nvSpPr>
          <p:cNvPr id="728" name="Google Shape;728;p34"/>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GB"/>
              <a:t>KEY MESSAGES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4"/>
          <p:cNvSpPr txBox="1">
            <a:spLocks noGrp="1"/>
          </p:cNvSpPr>
          <p:nvPr>
            <p:ph type="title"/>
          </p:nvPr>
        </p:nvSpPr>
        <p:spPr>
          <a:xfrm>
            <a:off x="2170175" y="2474050"/>
            <a:ext cx="7851649" cy="5621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00"/>
              <a:buFont typeface="Helvetica Neue"/>
              <a:buNone/>
            </a:pPr>
            <a:r>
              <a:rPr lang="en-GB"/>
              <a:t>LINKAGES BETWEEN EDUCATION AND CHILD LABOUR</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5"/>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3600"/>
              <a:buFont typeface="Helvetica Neue"/>
              <a:buNone/>
            </a:pPr>
            <a:r>
              <a:rPr lang="en-GB"/>
              <a:t>DISCUSSION: WHAT DO YOU THINK? </a:t>
            </a:r>
            <a:endParaRPr/>
          </a:p>
        </p:txBody>
      </p:sp>
      <p:sp>
        <p:nvSpPr>
          <p:cNvPr id="255" name="Google Shape;255;p5"/>
          <p:cNvSpPr txBox="1">
            <a:spLocks noGrp="1"/>
          </p:cNvSpPr>
          <p:nvPr>
            <p:ph type="body" idx="1"/>
          </p:nvPr>
        </p:nvSpPr>
        <p:spPr>
          <a:xfrm>
            <a:off x="656022" y="1971676"/>
            <a:ext cx="10820015" cy="375246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GB" b="0" dirty="0">
                <a:solidFill>
                  <a:schemeClr val="dk1"/>
                </a:solidFill>
              </a:rPr>
              <a:t>In your group, discuss and identify the key education issues that relate to the case study you have been given. E.g., education related risks, protective factors, how and why they are at-risk of child labour, poor education, etc.</a:t>
            </a:r>
            <a:endParaRPr dirty="0"/>
          </a:p>
          <a:p>
            <a:pPr marL="457200" lvl="0" indent="-279400" algn="l" rtl="0">
              <a:lnSpc>
                <a:spcPct val="90000"/>
              </a:lnSpc>
              <a:spcBef>
                <a:spcPts val="1000"/>
              </a:spcBef>
              <a:spcAft>
                <a:spcPts val="0"/>
              </a:spcAft>
              <a:buClr>
                <a:schemeClr val="accent6"/>
              </a:buClr>
              <a:buSzPts val="2800"/>
              <a:buFont typeface="Arial"/>
              <a:buNone/>
            </a:pPr>
            <a:endParaRPr dirty="0"/>
          </a:p>
          <a:p>
            <a:pPr marL="457200" lvl="0" indent="-457200" algn="l" rtl="0">
              <a:lnSpc>
                <a:spcPct val="90000"/>
              </a:lnSpc>
              <a:spcBef>
                <a:spcPts val="1000"/>
              </a:spcBef>
              <a:spcAft>
                <a:spcPts val="0"/>
              </a:spcAft>
              <a:buClr>
                <a:schemeClr val="accent6"/>
              </a:buClr>
              <a:buSzPts val="2800"/>
              <a:buFont typeface="Arial"/>
              <a:buChar char="•"/>
            </a:pPr>
            <a:r>
              <a:rPr lang="en-GB" dirty="0"/>
              <a:t>RECORD DISCUSSION</a:t>
            </a:r>
            <a:endParaRPr dirty="0"/>
          </a:p>
          <a:p>
            <a:pPr marL="457200" lvl="0" indent="-457200" algn="l" rtl="0">
              <a:lnSpc>
                <a:spcPct val="90000"/>
              </a:lnSpc>
              <a:spcBef>
                <a:spcPts val="1000"/>
              </a:spcBef>
              <a:spcAft>
                <a:spcPts val="0"/>
              </a:spcAft>
              <a:buClr>
                <a:schemeClr val="accent6"/>
              </a:buClr>
              <a:buSzPts val="2800"/>
              <a:buFont typeface="Arial"/>
              <a:buChar char="•"/>
            </a:pPr>
            <a:r>
              <a:rPr lang="en-GB" dirty="0"/>
              <a:t>TIME: 15 MINS</a:t>
            </a:r>
            <a:endParaRPr dirty="0"/>
          </a:p>
          <a:p>
            <a:pPr marL="457200" lvl="0" indent="-457200" algn="l" rtl="0">
              <a:lnSpc>
                <a:spcPct val="90000"/>
              </a:lnSpc>
              <a:spcBef>
                <a:spcPts val="1000"/>
              </a:spcBef>
              <a:spcAft>
                <a:spcPts val="0"/>
              </a:spcAft>
              <a:buClr>
                <a:schemeClr val="accent6"/>
              </a:buClr>
              <a:buSzPts val="2800"/>
              <a:buFont typeface="Arial"/>
              <a:buChar char="•"/>
            </a:pPr>
            <a:r>
              <a:rPr lang="en-GB" dirty="0"/>
              <a:t>FEEDBACK IN PLENARY </a:t>
            </a:r>
            <a:endParaRPr dirty="0"/>
          </a:p>
          <a:p>
            <a:pPr marL="0" lvl="0" indent="0" algn="l" rtl="0">
              <a:lnSpc>
                <a:spcPct val="90000"/>
              </a:lnSpc>
              <a:spcBef>
                <a:spcPts val="1000"/>
              </a:spcBef>
              <a:spcAft>
                <a:spcPts val="0"/>
              </a:spcAft>
              <a:buClr>
                <a:schemeClr val="accent6"/>
              </a:buClr>
              <a:buSzPts val="2800"/>
              <a:buNone/>
            </a:pPr>
            <a:endParaRPr dirty="0"/>
          </a:p>
          <a:p>
            <a:pPr marL="0" lvl="0" indent="0" algn="l" rtl="0">
              <a:lnSpc>
                <a:spcPct val="90000"/>
              </a:lnSpc>
              <a:spcBef>
                <a:spcPts val="1000"/>
              </a:spcBef>
              <a:spcAft>
                <a:spcPts val="0"/>
              </a:spcAft>
              <a:buClr>
                <a:schemeClr val="accent6"/>
              </a:buClr>
              <a:buSzPts val="2800"/>
              <a:buNone/>
            </a:pPr>
            <a:endParaRPr dirty="0"/>
          </a:p>
        </p:txBody>
      </p:sp>
      <p:pic>
        <p:nvPicPr>
          <p:cNvPr id="256" name="Google Shape;256;p5"/>
          <p:cNvPicPr preferRelativeResize="0"/>
          <p:nvPr/>
        </p:nvPicPr>
        <p:blipFill rotWithShape="1">
          <a:blip r:embed="rId3">
            <a:alphaModFix/>
          </a:blip>
          <a:srcRect/>
          <a:stretch/>
        </p:blipFill>
        <p:spPr>
          <a:xfrm>
            <a:off x="10070907" y="358537"/>
            <a:ext cx="1435100" cy="939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6"/>
          <p:cNvSpPr txBox="1">
            <a:spLocks noGrp="1"/>
          </p:cNvSpPr>
          <p:nvPr>
            <p:ph type="body" idx="1"/>
          </p:nvPr>
        </p:nvSpPr>
        <p:spPr>
          <a:xfrm>
            <a:off x="4890100" y="1907476"/>
            <a:ext cx="7301900" cy="4493324"/>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SzPts val="2800"/>
              <a:buChar char="•"/>
            </a:pPr>
            <a:r>
              <a:rPr lang="en-GB" dirty="0"/>
              <a:t>School closures </a:t>
            </a:r>
            <a:endParaRPr dirty="0"/>
          </a:p>
          <a:p>
            <a:pPr marL="228600" lvl="0" indent="-228600" algn="l" rtl="0">
              <a:lnSpc>
                <a:spcPct val="90000"/>
              </a:lnSpc>
              <a:spcBef>
                <a:spcPts val="1000"/>
              </a:spcBef>
              <a:spcAft>
                <a:spcPts val="0"/>
              </a:spcAft>
              <a:buSzPts val="2800"/>
              <a:buChar char="•"/>
            </a:pPr>
            <a:r>
              <a:rPr lang="en-GB" dirty="0"/>
              <a:t>Unable to participate in remote learning </a:t>
            </a:r>
            <a:endParaRPr dirty="0"/>
          </a:p>
          <a:p>
            <a:pPr marL="228600" lvl="0" indent="-228600" algn="l" rtl="0">
              <a:lnSpc>
                <a:spcPct val="90000"/>
              </a:lnSpc>
              <a:spcBef>
                <a:spcPts val="1000"/>
              </a:spcBef>
              <a:spcAft>
                <a:spcPts val="0"/>
              </a:spcAft>
              <a:buSzPts val="2800"/>
              <a:buChar char="•"/>
            </a:pPr>
            <a:r>
              <a:rPr lang="en-GB" dirty="0"/>
              <a:t>Availability of follow-up and (social) supports from schools and other actors</a:t>
            </a:r>
            <a:endParaRPr dirty="0"/>
          </a:p>
          <a:p>
            <a:pPr marL="228600" lvl="0" indent="-228600" algn="l" rtl="0">
              <a:lnSpc>
                <a:spcPct val="90000"/>
              </a:lnSpc>
              <a:spcBef>
                <a:spcPts val="1000"/>
              </a:spcBef>
              <a:spcAft>
                <a:spcPts val="0"/>
              </a:spcAft>
              <a:buSzPts val="2800"/>
              <a:buChar char="•"/>
            </a:pPr>
            <a:r>
              <a:rPr lang="en-GB" dirty="0"/>
              <a:t>Teacher absenteeism, rapid staff turnover</a:t>
            </a:r>
            <a:endParaRPr dirty="0"/>
          </a:p>
          <a:p>
            <a:pPr marL="228600" lvl="0" indent="-228600" algn="l" rtl="0">
              <a:lnSpc>
                <a:spcPct val="90000"/>
              </a:lnSpc>
              <a:spcBef>
                <a:spcPts val="1000"/>
              </a:spcBef>
              <a:spcAft>
                <a:spcPts val="0"/>
              </a:spcAft>
              <a:buSzPts val="2800"/>
              <a:buChar char="•"/>
            </a:pPr>
            <a:r>
              <a:rPr lang="en-GB" dirty="0"/>
              <a:t>Temporary decisions lead to long-term changes (motivation, relevance, money)</a:t>
            </a:r>
            <a:endParaRPr dirty="0"/>
          </a:p>
          <a:p>
            <a:pPr marL="228600" lvl="0" indent="-228600" algn="l" rtl="0">
              <a:lnSpc>
                <a:spcPct val="90000"/>
              </a:lnSpc>
              <a:spcBef>
                <a:spcPts val="1000"/>
              </a:spcBef>
              <a:spcAft>
                <a:spcPts val="0"/>
              </a:spcAft>
              <a:buSzPts val="2800"/>
              <a:buChar char="•"/>
            </a:pPr>
            <a:r>
              <a:rPr lang="en-GB" dirty="0"/>
              <a:t>Difficult for parents to support education and pay for education costs </a:t>
            </a:r>
            <a:endParaRPr dirty="0"/>
          </a:p>
          <a:p>
            <a:pPr marL="228600" lvl="0" indent="-228600" algn="l" rtl="0">
              <a:lnSpc>
                <a:spcPct val="90000"/>
              </a:lnSpc>
              <a:spcBef>
                <a:spcPts val="1000"/>
              </a:spcBef>
              <a:spcAft>
                <a:spcPts val="0"/>
              </a:spcAft>
              <a:buSzPts val="2800"/>
              <a:buChar char="•"/>
            </a:pPr>
            <a:r>
              <a:rPr lang="en-GB" dirty="0"/>
              <a:t>Difficult to manage work and school </a:t>
            </a:r>
            <a:endParaRPr dirty="0"/>
          </a:p>
          <a:p>
            <a:pPr marL="228600" lvl="0" indent="-50800" algn="l" rtl="0">
              <a:lnSpc>
                <a:spcPct val="90000"/>
              </a:lnSpc>
              <a:spcBef>
                <a:spcPts val="1000"/>
              </a:spcBef>
              <a:spcAft>
                <a:spcPts val="0"/>
              </a:spcAft>
              <a:buClr>
                <a:schemeClr val="accent1"/>
              </a:buClr>
              <a:buSzPts val="2800"/>
              <a:buNone/>
            </a:pPr>
            <a:endParaRPr dirty="0"/>
          </a:p>
        </p:txBody>
      </p:sp>
      <p:sp>
        <p:nvSpPr>
          <p:cNvPr id="263" name="Google Shape;263;p6"/>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3200"/>
              <a:buFont typeface="Helvetica Neue"/>
              <a:buNone/>
            </a:pPr>
            <a:r>
              <a:rPr lang="en-GB"/>
              <a:t>DISCUSSION: DANIEL</a:t>
            </a:r>
            <a:endParaRPr/>
          </a:p>
        </p:txBody>
      </p:sp>
      <p:pic>
        <p:nvPicPr>
          <p:cNvPr id="264" name="Google Shape;264;p6"/>
          <p:cNvPicPr preferRelativeResize="0">
            <a:picLocks noGrp="1"/>
          </p:cNvPicPr>
          <p:nvPr>
            <p:ph type="pic" idx="2"/>
          </p:nvPr>
        </p:nvPicPr>
        <p:blipFill rotWithShape="1">
          <a:blip r:embed="rId3">
            <a:alphaModFix/>
          </a:blip>
          <a:srcRect l="23474" r="23475"/>
          <a:stretch/>
        </p:blipFill>
        <p:spPr>
          <a:xfrm>
            <a:off x="0" y="0"/>
            <a:ext cx="4340225" cy="6858000"/>
          </a:xfrm>
          <a:prstGeom prst="rect">
            <a:avLst/>
          </a:prstGeom>
          <a:noFill/>
          <a:ln>
            <a:noFill/>
          </a:ln>
        </p:spPr>
      </p:pic>
      <p:pic>
        <p:nvPicPr>
          <p:cNvPr id="265" name="Google Shape;265;p6"/>
          <p:cNvPicPr preferRelativeResize="0"/>
          <p:nvPr/>
        </p:nvPicPr>
        <p:blipFill rotWithShape="1">
          <a:blip r:embed="rId4">
            <a:alphaModFix/>
          </a:blip>
          <a:srcRect/>
          <a:stretch/>
        </p:blipFill>
        <p:spPr>
          <a:xfrm>
            <a:off x="10070907" y="358537"/>
            <a:ext cx="1435100" cy="939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7"/>
          <p:cNvSpPr txBox="1">
            <a:spLocks noGrp="1"/>
          </p:cNvSpPr>
          <p:nvPr>
            <p:ph type="body" idx="1"/>
          </p:nvPr>
        </p:nvSpPr>
        <p:spPr>
          <a:xfrm>
            <a:off x="4710800" y="1656873"/>
            <a:ext cx="7301900" cy="4582001"/>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90000"/>
              </a:lnSpc>
              <a:spcBef>
                <a:spcPts val="0"/>
              </a:spcBef>
              <a:spcAft>
                <a:spcPts val="0"/>
              </a:spcAft>
              <a:buSzPts val="2800"/>
              <a:buChar char="•"/>
            </a:pPr>
            <a:r>
              <a:rPr lang="en-GB" dirty="0"/>
              <a:t>Focus on rebuilding </a:t>
            </a:r>
            <a:endParaRPr dirty="0"/>
          </a:p>
          <a:p>
            <a:pPr marL="228600" lvl="0" indent="-228600" algn="l" rtl="0">
              <a:lnSpc>
                <a:spcPct val="90000"/>
              </a:lnSpc>
              <a:spcBef>
                <a:spcPts val="1000"/>
              </a:spcBef>
              <a:spcAft>
                <a:spcPts val="0"/>
              </a:spcAft>
              <a:buSzPts val="2800"/>
              <a:buChar char="•"/>
            </a:pPr>
            <a:r>
              <a:rPr lang="en-GB" dirty="0"/>
              <a:t>Unsafe schools, poor learning environment </a:t>
            </a:r>
            <a:endParaRPr dirty="0"/>
          </a:p>
          <a:p>
            <a:pPr marL="228600" lvl="0" indent="-228600" algn="l" rtl="0">
              <a:lnSpc>
                <a:spcPct val="90000"/>
              </a:lnSpc>
              <a:spcBef>
                <a:spcPts val="1000"/>
              </a:spcBef>
              <a:spcAft>
                <a:spcPts val="0"/>
              </a:spcAft>
              <a:buSzPts val="2800"/>
              <a:buChar char="•"/>
            </a:pPr>
            <a:r>
              <a:rPr lang="en-GB" dirty="0"/>
              <a:t>Psychosocial distress </a:t>
            </a:r>
            <a:endParaRPr dirty="0"/>
          </a:p>
          <a:p>
            <a:pPr marL="228600" lvl="0" indent="-228600" algn="l" rtl="0">
              <a:lnSpc>
                <a:spcPct val="90000"/>
              </a:lnSpc>
              <a:spcBef>
                <a:spcPts val="1000"/>
              </a:spcBef>
              <a:spcAft>
                <a:spcPts val="0"/>
              </a:spcAft>
              <a:buSzPts val="2800"/>
              <a:buChar char="•"/>
            </a:pPr>
            <a:r>
              <a:rPr lang="en-GB" dirty="0"/>
              <a:t>Economic impact hampers children’s attendance in favour of work</a:t>
            </a:r>
            <a:endParaRPr dirty="0"/>
          </a:p>
          <a:p>
            <a:pPr marL="228600" lvl="0" indent="-228600" algn="l" rtl="0">
              <a:lnSpc>
                <a:spcPct val="90000"/>
              </a:lnSpc>
              <a:spcBef>
                <a:spcPts val="1000"/>
              </a:spcBef>
              <a:spcAft>
                <a:spcPts val="0"/>
              </a:spcAft>
              <a:buSzPts val="2800"/>
              <a:buChar char="•"/>
            </a:pPr>
            <a:r>
              <a:rPr lang="en-GB" dirty="0"/>
              <a:t>Increased household workload/gender dimensions</a:t>
            </a:r>
            <a:endParaRPr dirty="0"/>
          </a:p>
          <a:p>
            <a:pPr marL="228600" lvl="0" indent="-228600" algn="l" rtl="0">
              <a:lnSpc>
                <a:spcPct val="90000"/>
              </a:lnSpc>
              <a:spcBef>
                <a:spcPts val="1000"/>
              </a:spcBef>
              <a:spcAft>
                <a:spcPts val="0"/>
              </a:spcAft>
              <a:buSzPts val="2800"/>
              <a:buChar char="•"/>
            </a:pPr>
            <a:r>
              <a:rPr lang="en-GB" dirty="0"/>
              <a:t>Follow-up/additional support for at-risk children</a:t>
            </a:r>
            <a:endParaRPr dirty="0"/>
          </a:p>
          <a:p>
            <a:pPr marL="228600" lvl="0" indent="-228600" algn="l" rtl="0">
              <a:lnSpc>
                <a:spcPct val="90000"/>
              </a:lnSpc>
              <a:spcBef>
                <a:spcPts val="1000"/>
              </a:spcBef>
              <a:spcAft>
                <a:spcPts val="0"/>
              </a:spcAft>
              <a:buSzPts val="2800"/>
              <a:buChar char="•"/>
            </a:pPr>
            <a:r>
              <a:rPr lang="en-GB" dirty="0"/>
              <a:t>Parental views on education </a:t>
            </a:r>
            <a:endParaRPr dirty="0"/>
          </a:p>
          <a:p>
            <a:pPr marL="228600" lvl="0" indent="-228600" algn="l" rtl="0">
              <a:lnSpc>
                <a:spcPct val="90000"/>
              </a:lnSpc>
              <a:spcBef>
                <a:spcPts val="1000"/>
              </a:spcBef>
              <a:spcAft>
                <a:spcPts val="0"/>
              </a:spcAft>
              <a:buClr>
                <a:schemeClr val="accent1"/>
              </a:buClr>
              <a:buSzPts val="2800"/>
              <a:buChar char="•"/>
            </a:pPr>
            <a:r>
              <a:rPr lang="en-GB" dirty="0"/>
              <a:t>Availability of exam preparation/classes/catch-up</a:t>
            </a:r>
            <a:endParaRPr dirty="0"/>
          </a:p>
        </p:txBody>
      </p:sp>
      <p:sp>
        <p:nvSpPr>
          <p:cNvPr id="272" name="Google Shape;272;p7"/>
          <p:cNvSpPr txBox="1">
            <a:spLocks noGrp="1"/>
          </p:cNvSpPr>
          <p:nvPr>
            <p:ph type="title"/>
          </p:nvPr>
        </p:nvSpPr>
        <p:spPr>
          <a:xfrm>
            <a:off x="4710800" y="0"/>
            <a:ext cx="694330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3200"/>
              <a:buFont typeface="Helvetica Neue"/>
              <a:buNone/>
            </a:pPr>
            <a:r>
              <a:rPr lang="en-GB"/>
              <a:t>DISCUSSION: MARIA</a:t>
            </a:r>
            <a:endParaRPr/>
          </a:p>
        </p:txBody>
      </p:sp>
      <p:pic>
        <p:nvPicPr>
          <p:cNvPr id="273" name="Google Shape;273;p7"/>
          <p:cNvPicPr preferRelativeResize="0">
            <a:picLocks noGrp="1"/>
          </p:cNvPicPr>
          <p:nvPr>
            <p:ph type="pic" idx="2"/>
          </p:nvPr>
        </p:nvPicPr>
        <p:blipFill rotWithShape="1">
          <a:blip r:embed="rId4">
            <a:alphaModFix/>
          </a:blip>
          <a:srcRect l="28815" r="28815"/>
          <a:stretch/>
        </p:blipFill>
        <p:spPr>
          <a:xfrm>
            <a:off x="0" y="0"/>
            <a:ext cx="4340225" cy="6858000"/>
          </a:xfrm>
          <a:prstGeom prst="rect">
            <a:avLst/>
          </a:prstGeom>
          <a:noFill/>
          <a:ln>
            <a:noFill/>
          </a:ln>
        </p:spPr>
      </p:pic>
      <p:pic>
        <p:nvPicPr>
          <p:cNvPr id="274" name="Google Shape;274;p7"/>
          <p:cNvPicPr preferRelativeResize="0"/>
          <p:nvPr/>
        </p:nvPicPr>
        <p:blipFill rotWithShape="1">
          <a:blip r:embed="rId5">
            <a:alphaModFix/>
          </a:blip>
          <a:srcRect/>
          <a:stretch/>
        </p:blipFill>
        <p:spPr>
          <a:xfrm>
            <a:off x="10070907" y="358537"/>
            <a:ext cx="1435100" cy="939800"/>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8"/>
          <p:cNvSpPr txBox="1">
            <a:spLocks noGrp="1"/>
          </p:cNvSpPr>
          <p:nvPr>
            <p:ph type="body" idx="1"/>
          </p:nvPr>
        </p:nvSpPr>
        <p:spPr>
          <a:xfrm>
            <a:off x="4456799" y="1582739"/>
            <a:ext cx="7809901" cy="449332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accent1"/>
              </a:buClr>
              <a:buSzPts val="2400"/>
              <a:buChar char="•"/>
            </a:pPr>
            <a:r>
              <a:rPr lang="en-GB" sz="2400" dirty="0"/>
              <a:t>Short- and long-term, cyclical, increasing severity </a:t>
            </a:r>
            <a:endParaRPr dirty="0"/>
          </a:p>
          <a:p>
            <a:pPr marL="228600" lvl="0" indent="-228600" algn="l" rtl="0">
              <a:lnSpc>
                <a:spcPct val="90000"/>
              </a:lnSpc>
              <a:spcBef>
                <a:spcPts val="1000"/>
              </a:spcBef>
              <a:spcAft>
                <a:spcPts val="0"/>
              </a:spcAft>
              <a:buClr>
                <a:schemeClr val="accent1"/>
              </a:buClr>
              <a:buSzPts val="2400"/>
              <a:buChar char="•"/>
            </a:pPr>
            <a:r>
              <a:rPr lang="en-GB" sz="2400" dirty="0"/>
              <a:t>Heighten parental poverty/negative coping strategies </a:t>
            </a:r>
            <a:endParaRPr dirty="0"/>
          </a:p>
          <a:p>
            <a:pPr marL="228600" lvl="0" indent="-228600" algn="l" rtl="0">
              <a:lnSpc>
                <a:spcPct val="90000"/>
              </a:lnSpc>
              <a:spcBef>
                <a:spcPts val="1000"/>
              </a:spcBef>
              <a:spcAft>
                <a:spcPts val="0"/>
              </a:spcAft>
              <a:buClr>
                <a:schemeClr val="accent1"/>
              </a:buClr>
              <a:buSzPts val="2400"/>
              <a:buChar char="•"/>
            </a:pPr>
            <a:r>
              <a:rPr lang="en-GB" sz="2400" dirty="0"/>
              <a:t>Regular disruption, relocation, school as a shelter, damage and destruction</a:t>
            </a:r>
            <a:endParaRPr dirty="0"/>
          </a:p>
          <a:p>
            <a:pPr marL="228600" lvl="0" indent="-228600" algn="l" rtl="0">
              <a:lnSpc>
                <a:spcPct val="90000"/>
              </a:lnSpc>
              <a:spcBef>
                <a:spcPts val="1000"/>
              </a:spcBef>
              <a:spcAft>
                <a:spcPts val="0"/>
              </a:spcAft>
              <a:buSzPts val="2400"/>
              <a:buChar char="•"/>
            </a:pPr>
            <a:r>
              <a:rPr lang="en-GB" sz="2400" dirty="0"/>
              <a:t>Pre-existing vulnerabilities </a:t>
            </a:r>
            <a:endParaRPr dirty="0"/>
          </a:p>
          <a:p>
            <a:pPr marL="228600" lvl="0" indent="-228600" algn="l" rtl="0">
              <a:lnSpc>
                <a:spcPct val="90000"/>
              </a:lnSpc>
              <a:spcBef>
                <a:spcPts val="1000"/>
              </a:spcBef>
              <a:spcAft>
                <a:spcPts val="0"/>
              </a:spcAft>
              <a:buSzPts val="2400"/>
              <a:buChar char="•"/>
            </a:pPr>
            <a:r>
              <a:rPr lang="en-GB" sz="2400" dirty="0"/>
              <a:t>Parental migration/Gender dimensions</a:t>
            </a:r>
            <a:endParaRPr dirty="0"/>
          </a:p>
          <a:p>
            <a:pPr marL="228600" lvl="0" indent="-228600" algn="l" rtl="0">
              <a:lnSpc>
                <a:spcPct val="90000"/>
              </a:lnSpc>
              <a:spcBef>
                <a:spcPts val="1000"/>
              </a:spcBef>
              <a:spcAft>
                <a:spcPts val="0"/>
              </a:spcAft>
              <a:buSzPts val="2400"/>
              <a:buChar char="•"/>
            </a:pPr>
            <a:r>
              <a:rPr lang="en-GB" sz="2400" dirty="0"/>
              <a:t>Increased cycles of debt, inability to provide necessities for school </a:t>
            </a:r>
            <a:endParaRPr dirty="0"/>
          </a:p>
          <a:p>
            <a:pPr marL="228600" lvl="0" indent="-228600" algn="l" rtl="0">
              <a:lnSpc>
                <a:spcPct val="90000"/>
              </a:lnSpc>
              <a:spcBef>
                <a:spcPts val="1000"/>
              </a:spcBef>
              <a:spcAft>
                <a:spcPts val="0"/>
              </a:spcAft>
              <a:buSzPts val="2400"/>
              <a:buChar char="•"/>
            </a:pPr>
            <a:r>
              <a:rPr lang="en-GB" sz="2400" dirty="0"/>
              <a:t>Psychosocial impact </a:t>
            </a:r>
            <a:endParaRPr dirty="0"/>
          </a:p>
          <a:p>
            <a:pPr marL="228600" lvl="0" indent="-228600" algn="l" rtl="0">
              <a:lnSpc>
                <a:spcPct val="90000"/>
              </a:lnSpc>
              <a:spcBef>
                <a:spcPts val="1000"/>
              </a:spcBef>
              <a:spcAft>
                <a:spcPts val="0"/>
              </a:spcAft>
              <a:buSzPts val="2400"/>
              <a:buChar char="•"/>
            </a:pPr>
            <a:r>
              <a:rPr lang="en-GB" sz="2400" dirty="0"/>
              <a:t>Impacts prevent important supports for working children and attendance</a:t>
            </a:r>
            <a:endParaRPr dirty="0"/>
          </a:p>
          <a:p>
            <a:pPr marL="228600" lvl="0" indent="-228600" algn="l" rtl="0">
              <a:lnSpc>
                <a:spcPct val="90000"/>
              </a:lnSpc>
              <a:spcBef>
                <a:spcPts val="1000"/>
              </a:spcBef>
              <a:spcAft>
                <a:spcPts val="0"/>
              </a:spcAft>
              <a:buSzPts val="2400"/>
              <a:buChar char="•"/>
            </a:pPr>
            <a:r>
              <a:rPr lang="en-GB" sz="2400" dirty="0"/>
              <a:t>Availability of secondary school</a:t>
            </a:r>
            <a:endParaRPr dirty="0"/>
          </a:p>
        </p:txBody>
      </p:sp>
      <p:sp>
        <p:nvSpPr>
          <p:cNvPr id="281" name="Google Shape;281;p8"/>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3200"/>
              <a:buFont typeface="Helvetica Neue"/>
              <a:buNone/>
            </a:pPr>
            <a:r>
              <a:rPr lang="en-GB"/>
              <a:t>DISCUSSION: ISLA</a:t>
            </a:r>
            <a:endParaRPr/>
          </a:p>
        </p:txBody>
      </p:sp>
      <p:pic>
        <p:nvPicPr>
          <p:cNvPr id="282" name="Google Shape;282;p8"/>
          <p:cNvPicPr preferRelativeResize="0"/>
          <p:nvPr/>
        </p:nvPicPr>
        <p:blipFill rotWithShape="1">
          <a:blip r:embed="rId3">
            <a:alphaModFix/>
          </a:blip>
          <a:srcRect/>
          <a:stretch/>
        </p:blipFill>
        <p:spPr>
          <a:xfrm>
            <a:off x="10070907" y="358537"/>
            <a:ext cx="1435100" cy="939800"/>
          </a:xfrm>
          <a:prstGeom prst="rect">
            <a:avLst/>
          </a:prstGeom>
          <a:noFill/>
          <a:ln>
            <a:noFill/>
          </a:ln>
        </p:spPr>
      </p:pic>
      <p:pic>
        <p:nvPicPr>
          <p:cNvPr id="283" name="Google Shape;283;p8"/>
          <p:cNvPicPr preferRelativeResize="0">
            <a:picLocks noGrp="1"/>
          </p:cNvPicPr>
          <p:nvPr>
            <p:ph type="pic" idx="2"/>
          </p:nvPr>
        </p:nvPicPr>
        <p:blipFill rotWithShape="1">
          <a:blip r:embed="rId4">
            <a:alphaModFix/>
          </a:blip>
          <a:srcRect l="22887" r="22886"/>
          <a:stretch/>
        </p:blipFill>
        <p:spPr>
          <a:xfrm>
            <a:off x="0" y="0"/>
            <a:ext cx="4340225"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9"/>
          <p:cNvSpPr txBox="1">
            <a:spLocks noGrp="1"/>
          </p:cNvSpPr>
          <p:nvPr>
            <p:ph type="body" idx="1"/>
          </p:nvPr>
        </p:nvSpPr>
        <p:spPr>
          <a:xfrm>
            <a:off x="4890100" y="1907476"/>
            <a:ext cx="7301900" cy="4493324"/>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90000"/>
              </a:lnSpc>
              <a:spcBef>
                <a:spcPts val="0"/>
              </a:spcBef>
              <a:spcAft>
                <a:spcPts val="0"/>
              </a:spcAft>
              <a:buSzPts val="2800"/>
              <a:buChar char="•"/>
            </a:pPr>
            <a:r>
              <a:rPr lang="en-GB" dirty="0"/>
              <a:t>Limited/no educational opportunities</a:t>
            </a:r>
            <a:endParaRPr dirty="0"/>
          </a:p>
          <a:p>
            <a:pPr marL="228600" lvl="0" indent="-228600" algn="l" rtl="0">
              <a:lnSpc>
                <a:spcPct val="90000"/>
              </a:lnSpc>
              <a:spcBef>
                <a:spcPts val="1000"/>
              </a:spcBef>
              <a:spcAft>
                <a:spcPts val="0"/>
              </a:spcAft>
              <a:buSzPts val="2800"/>
              <a:buChar char="•"/>
            </a:pPr>
            <a:r>
              <a:rPr lang="en-GB" dirty="0"/>
              <a:t>Opportunities for children to engage in labour </a:t>
            </a:r>
            <a:endParaRPr dirty="0"/>
          </a:p>
          <a:p>
            <a:pPr marL="228600" lvl="0" indent="-228600" algn="l" rtl="0">
              <a:lnSpc>
                <a:spcPct val="90000"/>
              </a:lnSpc>
              <a:spcBef>
                <a:spcPts val="1000"/>
              </a:spcBef>
              <a:spcAft>
                <a:spcPts val="0"/>
              </a:spcAft>
              <a:buSzPts val="2800"/>
              <a:buChar char="•"/>
            </a:pPr>
            <a:r>
              <a:rPr lang="en-GB" dirty="0"/>
              <a:t>Lack of support for out-of-school children </a:t>
            </a:r>
            <a:endParaRPr dirty="0"/>
          </a:p>
          <a:p>
            <a:pPr marL="228600" lvl="0" indent="-228600" algn="l" rtl="0">
              <a:lnSpc>
                <a:spcPct val="90000"/>
              </a:lnSpc>
              <a:spcBef>
                <a:spcPts val="1000"/>
              </a:spcBef>
              <a:spcAft>
                <a:spcPts val="0"/>
              </a:spcAft>
              <a:buSzPts val="2800"/>
              <a:buChar char="•"/>
            </a:pPr>
            <a:r>
              <a:rPr lang="en-GB" dirty="0"/>
              <a:t>Economic marginalisation</a:t>
            </a:r>
            <a:endParaRPr dirty="0"/>
          </a:p>
          <a:p>
            <a:pPr marL="228600" lvl="0" indent="-228600" algn="l" rtl="0">
              <a:lnSpc>
                <a:spcPct val="90000"/>
              </a:lnSpc>
              <a:spcBef>
                <a:spcPts val="1000"/>
              </a:spcBef>
              <a:spcAft>
                <a:spcPts val="0"/>
              </a:spcAft>
              <a:buSzPts val="2800"/>
              <a:buChar char="•"/>
            </a:pPr>
            <a:r>
              <a:rPr lang="en-GB" dirty="0"/>
              <a:t>Impact of father’s injuries and disabilities</a:t>
            </a:r>
            <a:endParaRPr dirty="0"/>
          </a:p>
          <a:p>
            <a:pPr marL="228600" lvl="0" indent="-228600" algn="l" rtl="0">
              <a:lnSpc>
                <a:spcPct val="90000"/>
              </a:lnSpc>
              <a:spcBef>
                <a:spcPts val="1000"/>
              </a:spcBef>
              <a:spcAft>
                <a:spcPts val="0"/>
              </a:spcAft>
              <a:buSzPts val="2800"/>
              <a:buChar char="•"/>
            </a:pPr>
            <a:r>
              <a:rPr lang="en-GB" dirty="0"/>
              <a:t>Risk that siblings will be pulled into work </a:t>
            </a:r>
            <a:endParaRPr dirty="0"/>
          </a:p>
          <a:p>
            <a:pPr marL="228600" lvl="0" indent="-228600" algn="l" rtl="0">
              <a:lnSpc>
                <a:spcPct val="90000"/>
              </a:lnSpc>
              <a:spcBef>
                <a:spcPts val="1000"/>
              </a:spcBef>
              <a:spcAft>
                <a:spcPts val="0"/>
              </a:spcAft>
              <a:buSzPts val="2800"/>
              <a:buChar char="•"/>
            </a:pPr>
            <a:r>
              <a:rPr lang="en-GB" dirty="0"/>
              <a:t>School safety </a:t>
            </a:r>
            <a:endParaRPr dirty="0"/>
          </a:p>
          <a:p>
            <a:pPr marL="228600" lvl="0" indent="-228600" algn="l" rtl="0">
              <a:lnSpc>
                <a:spcPct val="90000"/>
              </a:lnSpc>
              <a:spcBef>
                <a:spcPts val="1000"/>
              </a:spcBef>
              <a:spcAft>
                <a:spcPts val="0"/>
              </a:spcAft>
              <a:buSzPts val="2800"/>
              <a:buChar char="•"/>
            </a:pPr>
            <a:r>
              <a:rPr lang="en-GB" dirty="0"/>
              <a:t>Forced labour? </a:t>
            </a:r>
            <a:endParaRPr dirty="0"/>
          </a:p>
          <a:p>
            <a:pPr marL="228600" lvl="0" indent="-228600" algn="l" rtl="0">
              <a:lnSpc>
                <a:spcPct val="90000"/>
              </a:lnSpc>
              <a:spcBef>
                <a:spcPts val="1000"/>
              </a:spcBef>
              <a:spcAft>
                <a:spcPts val="0"/>
              </a:spcAft>
              <a:buSzPts val="2800"/>
              <a:buChar char="•"/>
            </a:pPr>
            <a:r>
              <a:rPr lang="en-GB" dirty="0"/>
              <a:t>Risk of recruitment into armed forces?</a:t>
            </a:r>
            <a:endParaRPr dirty="0"/>
          </a:p>
          <a:p>
            <a:pPr marL="228600" lvl="0" indent="-50800" algn="l" rtl="0">
              <a:lnSpc>
                <a:spcPct val="90000"/>
              </a:lnSpc>
              <a:spcBef>
                <a:spcPts val="1000"/>
              </a:spcBef>
              <a:spcAft>
                <a:spcPts val="0"/>
              </a:spcAft>
              <a:buClr>
                <a:schemeClr val="accent1"/>
              </a:buClr>
              <a:buSzPts val="2800"/>
              <a:buNone/>
            </a:pPr>
            <a:endParaRPr dirty="0"/>
          </a:p>
        </p:txBody>
      </p:sp>
      <p:sp>
        <p:nvSpPr>
          <p:cNvPr id="290" name="Google Shape;290;p9"/>
          <p:cNvSpPr txBox="1">
            <a:spLocks noGrp="1"/>
          </p:cNvSpPr>
          <p:nvPr>
            <p:ph type="title"/>
          </p:nvPr>
        </p:nvSpPr>
        <p:spPr>
          <a:xfrm>
            <a:off x="4890100" y="581913"/>
            <a:ext cx="694330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3200"/>
              <a:buFont typeface="Helvetica Neue"/>
              <a:buNone/>
            </a:pPr>
            <a:r>
              <a:rPr lang="en-GB"/>
              <a:t>DISCUSSION: TAHIR</a:t>
            </a:r>
            <a:endParaRPr/>
          </a:p>
        </p:txBody>
      </p:sp>
      <p:pic>
        <p:nvPicPr>
          <p:cNvPr id="291" name="Google Shape;291;p9"/>
          <p:cNvPicPr preferRelativeResize="0"/>
          <p:nvPr/>
        </p:nvPicPr>
        <p:blipFill rotWithShape="1">
          <a:blip r:embed="rId3">
            <a:alphaModFix/>
          </a:blip>
          <a:srcRect/>
          <a:stretch/>
        </p:blipFill>
        <p:spPr>
          <a:xfrm>
            <a:off x="10070907" y="358537"/>
            <a:ext cx="1435100" cy="939800"/>
          </a:xfrm>
          <a:prstGeom prst="rect">
            <a:avLst/>
          </a:prstGeom>
          <a:noFill/>
          <a:ln>
            <a:noFill/>
          </a:ln>
        </p:spPr>
      </p:pic>
      <p:pic>
        <p:nvPicPr>
          <p:cNvPr id="292" name="Google Shape;292;p9"/>
          <p:cNvPicPr preferRelativeResize="0">
            <a:picLocks noGrp="1"/>
          </p:cNvPicPr>
          <p:nvPr>
            <p:ph type="pic" idx="2"/>
          </p:nvPr>
        </p:nvPicPr>
        <p:blipFill rotWithShape="1">
          <a:blip r:embed="rId4">
            <a:alphaModFix/>
          </a:blip>
          <a:srcRect l="25193" r="25193"/>
          <a:stretch/>
        </p:blipFill>
        <p:spPr>
          <a:xfrm>
            <a:off x="0" y="0"/>
            <a:ext cx="4340225" cy="68580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TotalTime>
  <Words>5110</Words>
  <Application>Microsoft Office PowerPoint</Application>
  <PresentationFormat>Widescreen</PresentationFormat>
  <Paragraphs>608</Paragraphs>
  <Slides>34</Slides>
  <Notes>34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Calibri</vt:lpstr>
      <vt:lpstr>Arial</vt:lpstr>
      <vt:lpstr>Courier New</vt:lpstr>
      <vt:lpstr>Helvetica Neue</vt:lpstr>
      <vt:lpstr>Noto Sans Symbols</vt:lpstr>
      <vt:lpstr>Office Theme</vt:lpstr>
      <vt:lpstr>PowerPoint Presentation</vt:lpstr>
      <vt:lpstr>PowerPoint Presentation</vt:lpstr>
      <vt:lpstr>PowerPoint Presentation</vt:lpstr>
      <vt:lpstr>LINKAGES BETWEEN EDUCATION AND CHILD LABOUR</vt:lpstr>
      <vt:lpstr>DISCUSSION: WHAT DO YOU THINK? </vt:lpstr>
      <vt:lpstr>DISCUSSION: DANIEL</vt:lpstr>
      <vt:lpstr>DISCUSSION: MARIA</vt:lpstr>
      <vt:lpstr>DISCUSSION: ISLA</vt:lpstr>
      <vt:lpstr>DISCUSSION: TAHIR</vt:lpstr>
      <vt:lpstr>PowerPoint Presentation</vt:lpstr>
      <vt:lpstr>PowerPoint Presentation</vt:lpstr>
      <vt:lpstr>PREVENTING AND RESPONDING TO  CHILD LABOUR THROUGH EDUCATION </vt:lpstr>
      <vt:lpstr>QUICK FIRE PRESENTATION </vt:lpstr>
      <vt:lpstr>INEE MINIMUM STANDARDS FOR EDUCATION IN EMERGENCIES</vt:lpstr>
      <vt:lpstr>ACTIVITY: WHAT WOULD YOU DO? </vt:lpstr>
      <vt:lpstr>ACTIVITY: WHAT WOULD YOU DO? </vt:lpstr>
      <vt:lpstr>FOUNDATIONS: COMMUNITY PARTICIPATION</vt:lpstr>
      <vt:lpstr>FOUNDATIONS: COORDINATION</vt:lpstr>
      <vt:lpstr>FOUNDATIONS: ANALYSIS</vt:lpstr>
      <vt:lpstr>ACCESS AND LEARNING ENVIRONMENT: EQUAL ACCESS</vt:lpstr>
      <vt:lpstr>ACCESS AND LEARNING ENVIRONMENT: PROTECTION &amp; WELL-BEING</vt:lpstr>
      <vt:lpstr>ACCESS AND LEARNING ENVIRONMENT: FACILITIES &amp; SERVICES</vt:lpstr>
      <vt:lpstr>TEACHING &amp; LEARNING </vt:lpstr>
      <vt:lpstr>TEACHERS AND OTHER EDUCATION PERSONNEL</vt:lpstr>
      <vt:lpstr>EDUCATION LAW AND POLICY </vt:lpstr>
      <vt:lpstr>ACTIVITY: WHAT COULD BE DONE? </vt:lpstr>
      <vt:lpstr>EARLY CHILDHOOD TO  ADOLESCENCE</vt:lpstr>
      <vt:lpstr>PowerPoint Presentation</vt:lpstr>
      <vt:lpstr>ADDRESSING CHILD LABOUR THROUGH EARLY CHILDHOOD EDUCATION   </vt:lpstr>
      <vt:lpstr>TECHNICAL AND VOCATIONAL EDUCATION AND TRAINING (TVET)</vt:lpstr>
      <vt:lpstr>PowerPoint Presentation</vt:lpstr>
      <vt:lpstr>CREATE TVET OPPORTUNITIES FOR ADOLESCENTS</vt:lpstr>
      <vt:lpstr>ACTIVITY: EXPANDING OPPORTUNITIES TO ADDRESS CHILD LABOUR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Fitzgerald</dc:creator>
  <cp:lastModifiedBy>Oñate, Silvia</cp:lastModifiedBy>
  <cp:revision>16</cp:revision>
  <dcterms:created xsi:type="dcterms:W3CDTF">2017-12-20T18:51:03Z</dcterms:created>
  <dcterms:modified xsi:type="dcterms:W3CDTF">2022-02-22T12:21:41Z</dcterms:modified>
</cp:coreProperties>
</file>