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128_0.xml" ContentType="application/vnd.ms-powerpoint.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Helvetica Neue" panose="020B0604020202020204"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0" roundtripDataSignature="AMtx7mhCpZkrBZ2avWCpmUSYXs6HcPaWd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6AD01-230D-76DC-CC71-BD5B4388A65D}" name="Oñate, Silvia" initials="OS" userId="S::silvia.onate@plan-international.org::6c14c1ed-f08b-44c2-8612-154b511826fd" providerId="AD"/>
  <p188:author id="{3B225371-A5D4-6CE3-9D5C-58AB0B77C653}" name="Athena Berting" initials="AB" userId="3b71482a2677e2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76"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microsoft.com/office/2018/10/relationships/authors" Target="authors.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customschemas.google.com/relationships/presentationmetadata" Target="meta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ñate, Silvia" userId="6c14c1ed-f08b-44c2-8612-154b511826fd" providerId="ADAL" clId="{0DEC6C08-99EB-4747-9DBB-11F48F5F7C84}"/>
    <pc:docChg chg="modSld">
      <pc:chgData name="Oñate, Silvia" userId="6c14c1ed-f08b-44c2-8612-154b511826fd" providerId="ADAL" clId="{0DEC6C08-99EB-4747-9DBB-11F48F5F7C84}" dt="2022-02-22T12:19:40.844" v="15"/>
      <pc:docMkLst>
        <pc:docMk/>
      </pc:docMkLst>
      <pc:sldChg chg="modSp mod modCm">
        <pc:chgData name="Oñate, Silvia" userId="6c14c1ed-f08b-44c2-8612-154b511826fd" providerId="ADAL" clId="{0DEC6C08-99EB-4747-9DBB-11F48F5F7C84}" dt="2022-02-22T12:19:40.844" v="15"/>
        <pc:sldMkLst>
          <pc:docMk/>
          <pc:sldMk cId="0" sldId="296"/>
        </pc:sldMkLst>
        <pc:spChg chg="mod">
          <ac:chgData name="Oñate, Silvia" userId="6c14c1ed-f08b-44c2-8612-154b511826fd" providerId="ADAL" clId="{0DEC6C08-99EB-4747-9DBB-11F48F5F7C84}" dt="2022-02-22T12:19:36.273" v="14" actId="20577"/>
          <ac:spMkLst>
            <pc:docMk/>
            <pc:sldMk cId="0" sldId="296"/>
            <ac:spMk id="592" creationId="{00000000-0000-0000-0000-000000000000}"/>
          </ac:spMkLst>
        </pc:spChg>
      </pc:sldChg>
    </pc:docChg>
  </pc:docChgLst>
</pc:chgInfo>
</file>

<file path=ppt/comments/modernComment_128_0.xml><?xml version="1.0" encoding="utf-8"?>
<p188:cmLst xmlns:a="http://schemas.openxmlformats.org/drawingml/2006/main" xmlns:r="http://schemas.openxmlformats.org/officeDocument/2006/relationships" xmlns:p188="http://schemas.microsoft.com/office/powerpoint/2018/8/main">
  <p188:cm id="{04D2596A-5910-4006-BCD6-16ABBB8670DA}" authorId="{3B225371-A5D4-6CE3-9D5C-58AB0B77C653}" created="2022-02-15T23:54:20.960">
    <ac:txMkLst xmlns:ac="http://schemas.microsoft.com/office/drawing/2013/main/command">
      <pc:docMk xmlns:pc="http://schemas.microsoft.com/office/powerpoint/2013/main/command"/>
      <pc:sldMk xmlns:pc="http://schemas.microsoft.com/office/powerpoint/2013/main/command" cId="0" sldId="296"/>
      <ac:spMk id="592" creationId="{00000000-0000-0000-0000-000000000000}"/>
      <ac:txMk cp="759" len="5">
        <ac:context len="780" hash="1863110430"/>
      </ac:txMk>
    </ac:txMkLst>
    <p188:pos x="8373509" y="4101570"/>
    <p188:replyLst>
      <p188:reply id="{BF1B0B7B-E043-437E-9F52-0CCEB29A6884}" authorId="{9C36AD01-230D-76DC-CC71-BD5B4388A65D}" created="2022-02-22T12:19:40.791">
        <p188:txBody>
          <a:bodyPr/>
          <a:lstStyle/>
          <a:p>
            <a:r>
              <a:rPr lang="fr-FR"/>
              <a:t>added</a:t>
            </a:r>
          </a:p>
        </p188:txBody>
      </p188:reply>
    </p188:replyLst>
    <p188:txBody>
      <a:bodyPr/>
      <a:lstStyle/>
      <a:p>
        <a:r>
          <a:rPr lang="en-CA"/>
          <a:t>The last bit of this sentence seems to be missing here.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It is important to follow any identification and reporting requirements in the context including mandatory procedures required by national or local policy or legislation for children in child labour and its worst forms and any agreed inter-agency procedures,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Seek consent from the child and family to intervene on their behalf and share case information with service providers.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Provide a caring and compassionate response and information to the child and family about rights and available services.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Only take basic information including contact details so that further contact is possible, and follow-up can be conducted.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Follow previously agreed referral mechanisms, and if a child is identified by an agency that has no expertise in supporting vulnerable children, make a referral to a child protection or another specialised agency.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Identify and respond to immediate needs such as medical assistance, food or shelter and protection from life-threatening events and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Determine whether children meet the vulnerability criteria for case management. </a:t>
            </a:r>
            <a:endParaRPr/>
          </a:p>
          <a:p>
            <a:pPr marL="0" lvl="0" indent="0" algn="l" rtl="0">
              <a:spcBef>
                <a:spcPts val="0"/>
              </a:spcBef>
              <a:spcAft>
                <a:spcPts val="0"/>
              </a:spcAft>
              <a:buNone/>
            </a:pPr>
            <a:endParaRPr/>
          </a:p>
        </p:txBody>
      </p:sp>
      <p:sp>
        <p:nvSpPr>
          <p:cNvPr id="320" name="Google Shape;32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Explain that when children do not meet the vulnerability or risk criteria: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Children and their caregivers should be referred to appropriate services and provided information on who can support them.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Sensitively explain the reason why you are not able to support them and</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Remain polite and friendly.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Share your case management vulnerability criteria with other organisations so they know who you can help and how</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provide feedback to agencies who refer children to you who fall outside your criteria. </a:t>
            </a:r>
            <a:endParaRPr/>
          </a:p>
        </p:txBody>
      </p:sp>
      <p:sp>
        <p:nvSpPr>
          <p:cNvPr id="328" name="Google Shape;32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Explain that it is often the first opportunity for case workers to establish a relationship and to build trust with a child in child labour, and with their caregivers.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Initial assessment of children in child labour should consider immediate physical protection, health and safety concerns in the home and work, including exposure to physical or sexual abuse and injuries related to sexual violence; life-threatening situations such as violence, extreme heat, cold, height, depth; exposure to toxic substances; infectious places; deprivation of oxygen; broken bones, internal and soft tissue injuries. It should also contain overviews of the workplace conditions (hours per week, rest periods, hazards, and violence); of access to basic needs such as food, shelter, healthcare, and education; and of protective factors in place. Initial assessment should provide enough information to determine a preliminary risk level of the child which will determine the next steps. </a:t>
            </a:r>
            <a:endParaRPr/>
          </a:p>
        </p:txBody>
      </p:sp>
      <p:sp>
        <p:nvSpPr>
          <p:cNvPr id="349" name="Google Shape;34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Explain</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Child labour has profound long-term consequences for the health and development of a child, and a comprehensive assessment must consider the immediate, medium-term, and long-term risks to the child as well as the strengths, skills, resources, and protective influences the child, their family, and peers (in cases where there are no caregivers) have to counteract the harmful impact of child labour.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The assessment should provide information on the needs, strengths and weaknesses of the child, the broader family/household situation, and the community.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It should also identify whether other children in the household are working, accessing preventive services such as ECD, education or training, or whether they face additional protection risks.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 comprehensive assessment should include a visit to their home, community, and workplace where this is safe and appropriate, to verify their living and working conditions.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Caseworkers should also speak with the child about their own wishes and needs. </a:t>
            </a:r>
            <a:endParaRPr/>
          </a:p>
          <a:p>
            <a:pPr marL="171450" lvl="0" indent="-95250" algn="l" rtl="0">
              <a:spcBef>
                <a:spcPts val="0"/>
              </a:spcBef>
              <a:spcAft>
                <a:spcPts val="0"/>
              </a:spcAft>
              <a:buClr>
                <a:schemeClr val="dk1"/>
              </a:buClr>
              <a:buSzPts val="1200"/>
              <a:buFont typeface="Arial"/>
              <a:buNone/>
            </a:pPr>
            <a:endParaRPr/>
          </a:p>
        </p:txBody>
      </p:sp>
      <p:sp>
        <p:nvSpPr>
          <p:cNvPr id="370" name="Google Shape;3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a:t>Key actions include: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identifying and understanding the different terminologies, definitions and concepts used around child labour among families, communities and other, as there may be cases in the community where children work alongside their caregivers, their caregivers may not see what they do as work but as a normal part of family life, or they may use different words to describe the same type of work; this is commonly the case for domestic labour. It’s important we clarify and translate definitions to ensure that we can all understand each other. This also applies to translators who should be briefed and trained on techniques to communicate with vulnerable children and the key child labour terminology. Making sure translators record what children share instead of their own interpretation.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Knowing the organisational eligibility criteria, risk levels and associated case management actions associated with different types of child labour can help case workers think on their feet and provide appropriate responses for children and their families, without raising expectations unnecessarily.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Being able to recognise that caregivers and children may hide certain aspects of their work, or not tell “the whole story” particularly when it is an illegal form of work, as well as not being able to talk directly or privately with a child, particularly where social norms and beliefs are important aspects of children’s work. Means we must seek to overcome this and understand different perceptions around child labour by using techniques such as probing questions about what children do all day, their school attendance, time spent with family and friends; using child friendly methods such as drawings, role play, photos, stories, maps or diagrams to help describe children’s days or experiences or to guide discussions with children; and crosschecking with multiple sources who know the child and family.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Another important skill to help understand the true situation of children is using our observation skills to identify risks related to the work environment, potential hazards, treatment of the child by employers, the appearance and condition of the child, workplace safety and facilities. In high-risk cases, the case worker may need initially to collect information using observation and discussion instead of writing in order to put the child, employer or family at ease and must always explain why they are there.</a:t>
            </a:r>
            <a:r>
              <a:rPr lang="en-GB"/>
              <a:t> </a:t>
            </a:r>
            <a:endParaRPr/>
          </a:p>
        </p:txBody>
      </p:sp>
      <p:sp>
        <p:nvSpPr>
          <p:cNvPr id="378" name="Google Shape;37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95250" algn="l" rtl="0">
              <a:spcBef>
                <a:spcPts val="0"/>
              </a:spcBef>
              <a:spcAft>
                <a:spcPts val="0"/>
              </a:spcAft>
              <a:buClr>
                <a:schemeClr val="dk1"/>
              </a:buClr>
              <a:buSzPts val="1200"/>
              <a:buFont typeface="Arial"/>
              <a:buNone/>
            </a:pP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As we have already mentioned building trust and creating relationships with children and caregivers that are helpful and non-blaming are essential.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Where possible try to secure privacy and confidentiality and seek consent to talk without parents/caregivers or employers being present wherever possible. I</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 it’s not possible to talk to children in the context, work to develop activities and/or spaces for working children where they have time away from their place of employment or family to reflect on their situation, including their living and working conditions.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Do not aim to collect extensive information on children’s work in the initial stages; instead, focus on determining the extent of harm faced by the child at home, in the community and in the workplace.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Make sure that there is enough time to focus on identifying the individual needs of all children within the household who are involved in harmful work when working with families.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When children become distressed during case work, focus on providing emotional support to the child and seek advice from trained MHPSS specialists where possible. Do not continue to ask questions about work which may prolong their distress.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And if a child discloses sexual or physical abuse, act immediately to minimise further harm, and keep the child safe. In order to do this, you must always discuss the case with case management or supervisors and know the local referral and reporting pathways for urgent safety concerns.</a:t>
            </a:r>
            <a:r>
              <a:rPr lang="en-GB"/>
              <a:t> </a:t>
            </a:r>
            <a:endParaRPr/>
          </a:p>
        </p:txBody>
      </p:sp>
      <p:sp>
        <p:nvSpPr>
          <p:cNvPr id="386" name="Google Shape;38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33" name="Google Shape;23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https://www.ilo.org/ipec/Campaignandadvocacy/Scream/resources/WCMS_113847/lang--en/index.htm</a:t>
            </a:r>
            <a:endParaRPr/>
          </a:p>
          <a:p>
            <a:pPr marL="0" lvl="0" indent="0" algn="l" rtl="0">
              <a:spcBef>
                <a:spcPts val="0"/>
              </a:spcBef>
              <a:spcAft>
                <a:spcPts val="0"/>
              </a:spcAft>
              <a:buNone/>
            </a:pPr>
            <a:r>
              <a:rPr lang="en-GB"/>
              <a:t>https://www.smilefoundationindia.org/anti-child-labor-campaign-held-for-school-children-during-quarantine.html</a:t>
            </a:r>
            <a:endParaRPr/>
          </a:p>
          <a:p>
            <a:pPr marL="0" lvl="0" indent="0" algn="l" rtl="0">
              <a:spcBef>
                <a:spcPts val="0"/>
              </a:spcBef>
              <a:spcAft>
                <a:spcPts val="0"/>
              </a:spcAft>
              <a:buNone/>
            </a:pPr>
            <a:r>
              <a:rPr lang="en-GB"/>
              <a:t>http://www.fao.org/3/i3527e/i3527e.pdf</a:t>
            </a:r>
            <a:endParaRPr/>
          </a:p>
        </p:txBody>
      </p:sp>
      <p:sp>
        <p:nvSpPr>
          <p:cNvPr id="403" name="Google Shape;40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a:solidFill>
                  <a:schemeClr val="dk1"/>
                </a:solidFill>
                <a:latin typeface="Calibri"/>
                <a:ea typeface="Calibri"/>
                <a:cs typeface="Calibri"/>
                <a:sym typeface="Calibri"/>
              </a:rPr>
              <a:t>OBSERVATION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Observation is less intrusive and threatening in many instances. It can often be used in the first moments of meeting a child in child labour to assess their situation. Observing children in their workplace or home can also both give context to and verify information provided in other settings such as interviews by children, caregivers, employers or community members. </a:t>
            </a:r>
            <a:endParaRPr/>
          </a:p>
          <a:p>
            <a:pPr marL="171450" lvl="0"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Observation can also give context to home and work, and verify information provided in other settings such as interview by children, caregivers, employers, or community members. </a:t>
            </a:r>
            <a:endParaRPr/>
          </a:p>
          <a:p>
            <a:pPr marL="171450" lvl="0" indent="-171450" algn="l" rtl="0">
              <a:spcBef>
                <a:spcPts val="0"/>
              </a:spcBef>
              <a:spcAft>
                <a:spcPts val="0"/>
              </a:spcAft>
              <a:buClr>
                <a:schemeClr val="dk1"/>
              </a:buClr>
              <a:buSzPts val="1200"/>
              <a:buFont typeface="Arial"/>
              <a:buChar char="•"/>
            </a:pPr>
            <a:r>
              <a:rPr lang="en-GB" sz="1200" b="1">
                <a:solidFill>
                  <a:schemeClr val="dk1"/>
                </a:solidFill>
                <a:latin typeface="Calibri"/>
                <a:ea typeface="Calibri"/>
                <a:cs typeface="Calibri"/>
                <a:sym typeface="Calibri"/>
              </a:rPr>
              <a:t>Observations should focus on </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Activities and tasks performed by a child and where they work (their workplace or home) and their means and conditions of communication between them and others around them.</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Appearance, types of tasks/activities, and treatment of other working children in the same location, any notable gender differences.</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Appearance and condition of the child (physical, welfare and emotional e.g. bent back, weak, damage to hands, war-related injuries, hearing problems). </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Treatment of child by employers or parents – tangible (violence, harassment, breaks etc.) and intangible (freedom of movement, locked doors, slavery etc.) </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Home or worksite environment and facilities (hygiene, drinking water and sanitation, health and safety, lighting, ventilation, toxic substances, open or closed/hidden space).</a:t>
            </a:r>
            <a:endParaRPr/>
          </a:p>
          <a:p>
            <a:pPr marL="628650" lvl="1" indent="-17145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Potential hazards in the setting (physical and psychological) and their likely effect on the child.  </a:t>
            </a:r>
            <a:endParaRPr/>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0"/>
          </a:p>
        </p:txBody>
      </p:sp>
      <p:sp>
        <p:nvSpPr>
          <p:cNvPr id="430" name="Google Shape;4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Need to animate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https://blogs.unicef.org/evidence-for-action/digging-deeper-with-data-child-labour-and-learning/</a:t>
            </a:r>
            <a:endParaRPr/>
          </a:p>
        </p:txBody>
      </p:sp>
      <p:sp>
        <p:nvSpPr>
          <p:cNvPr id="447" name="Google Shape;44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0"/>
              <a:t>Photo ILO </a:t>
            </a:r>
            <a:r>
              <a:rPr lang="en-GB" sz="1200" b="0">
                <a:solidFill>
                  <a:schemeClr val="dk1"/>
                </a:solidFill>
                <a:latin typeface="Calibri"/>
                <a:ea typeface="Calibri"/>
                <a:cs typeface="Calibri"/>
                <a:sym typeface="Calibri"/>
              </a:rPr>
              <a:t>Hazardous child domestic work: A briefing sheet 2007</a:t>
            </a:r>
            <a:endParaRPr b="0"/>
          </a:p>
          <a:p>
            <a:pPr marL="0" marR="0" lvl="0" indent="0" algn="l" rtl="0">
              <a:lnSpc>
                <a:spcPct val="100000"/>
              </a:lnSpc>
              <a:spcBef>
                <a:spcPts val="0"/>
              </a:spcBef>
              <a:spcAft>
                <a:spcPts val="0"/>
              </a:spcAft>
              <a:buClr>
                <a:schemeClr val="dk1"/>
              </a:buClr>
              <a:buSzPts val="1200"/>
              <a:buFont typeface="Calibri"/>
              <a:buNone/>
            </a:pPr>
            <a:r>
              <a:rPr lang="en-GB"/>
              <a:t>Need to animate </a:t>
            </a:r>
            <a:endParaRPr/>
          </a:p>
          <a:p>
            <a:pPr marL="0" lvl="0" indent="0" algn="l" rtl="0">
              <a:spcBef>
                <a:spcPts val="0"/>
              </a:spcBef>
              <a:spcAft>
                <a:spcPts val="0"/>
              </a:spcAft>
              <a:buNone/>
            </a:pPr>
            <a:endParaRPr/>
          </a:p>
        </p:txBody>
      </p:sp>
      <p:sp>
        <p:nvSpPr>
          <p:cNvPr id="463" name="Google Shape;46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Need to animate </a:t>
            </a:r>
            <a:endParaRPr/>
          </a:p>
          <a:p>
            <a:pPr marL="0" lvl="0" indent="0" algn="l" rtl="0">
              <a:spcBef>
                <a:spcPts val="0"/>
              </a:spcBef>
              <a:spcAft>
                <a:spcPts val="0"/>
              </a:spcAft>
              <a:buNone/>
            </a:pPr>
            <a:endParaRPr/>
          </a:p>
          <a:p>
            <a:pPr marL="0" lvl="0" indent="0" algn="l" rtl="0">
              <a:spcBef>
                <a:spcPts val="0"/>
              </a:spcBef>
              <a:spcAft>
                <a:spcPts val="0"/>
              </a:spcAft>
              <a:buNone/>
            </a:pPr>
            <a:r>
              <a:rPr lang="en-GB"/>
              <a:t>Photo https://www.vagabomb.com/India-Largest-Number-of-Slaves-in-the-World/</a:t>
            </a:r>
            <a:endParaRPr/>
          </a:p>
        </p:txBody>
      </p:sp>
      <p:sp>
        <p:nvSpPr>
          <p:cNvPr id="480" name="Google Shape;4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Based on comprehensive assessment, a case plan identifies what should happen to meet a child’s immediate, short-, medium- and long-term needs (goals and actions); who is responsible for the actions; by when they should be accomplished; and the frequency/dates of follow-up visits and reviews. Case planning should be based on the assessment, should use different strategies, depending on level of risk faced by the child. A framework for expected time scales and response actions should always be determined locally in coordination with other child protection case management agencies to ensure a harmonised approach between actors. </a:t>
            </a:r>
            <a:endParaRPr/>
          </a:p>
        </p:txBody>
      </p:sp>
      <p:sp>
        <p:nvSpPr>
          <p:cNvPr id="497" name="Google Shape;49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240" name="Google Shape;2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When a case plan is developed for a working child, it should focus on needs rather than available services. When there is a lack of appropriate services or alternative options, think about what is in the child’s best interest. Address the most critical needs first which have the most negative impact on a child. Look at service provision but also the role of the case worker and the family in mediation, local-level advocacy and support to help secure better safety and welfare for a working child.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Safety planning and harm reduction strategies is one way we can address safety without requiring extensive referrals to other services. Safety planning helps reduce the levels of risk that children face at home and work, particularly where they cannot/will not be removed quickly.</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Remember to be realistic and understand local and individual constraints. While every effort should be made to ensure that children get back into full-time education and families have sustainable and adequate income to stop children working, this might not always be possible, and for children over the age of 15 this might not be desired.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Case plans should aim for manageable and incremental improvements in a child’s life, and these may begin small – for example, by ensuring children who are working have access to a support service for an hour or two a week or providing safety equipment, before advancing into more complex issues. It’s clear we need to work closely with parents and children together from the beginning, particularly for children aged over 10 who are starting early adolescence. Involve employers where it is not possible to remove children from work. For young children under 10 years, work closely with caregivers first, and then work with the children.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It’s important we analyse the causes of child labour (in the household for instance behavioural and cultural factors versus economic factors and develop appropriate plans which respond to them or respond to a combination of both.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Where multiple children are in a household, or multiple children are working, individual plans for each child should be developed involving key figures in each child’s life to ensure that siblings are equally protected and prevented from being drawn into child labour as an unintended consequence of one child being withdrawn from work. Some of the more common examples of this can be seen for instance when we provide ECD, to free up an older child’s role in caring for younger siblings, this may then put them at risk of other forms of child labour or early marriage, or another example is by securing a place in school for a primary school age child who was previously working, we must be careful this doesn’t push any older adolescent siblings into more hazardous work as the household seeks to make up for the lost income.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Case plans must be developed individually but while considering the holistic needs and wellbeing of the entire family if their implementation is to be successful at withdrawing children from harmful work. And whilst as child protection workers, we may want to prioritise their “need” so to get them back into education, or reduce the risks of improve self-care and protection, we also need to recognise and balance children and adolescents wishes including the services and activities which they “want” for instance the vocational skills, income-generating activities, sports, recreation they find interesting and engaging. </a:t>
            </a:r>
            <a:endParaRPr/>
          </a:p>
          <a:p>
            <a:pPr marL="171450" lvl="0" indent="-95250" algn="l" rtl="0">
              <a:spcBef>
                <a:spcPts val="0"/>
              </a:spcBef>
              <a:spcAft>
                <a:spcPts val="0"/>
              </a:spcAft>
              <a:buClr>
                <a:schemeClr val="dk1"/>
              </a:buClr>
              <a:buSzPts val="1200"/>
              <a:buFont typeface="Arial"/>
              <a:buNone/>
            </a:pPr>
            <a:endParaRPr/>
          </a:p>
        </p:txBody>
      </p:sp>
      <p:sp>
        <p:nvSpPr>
          <p:cNvPr id="506" name="Google Shape;506;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8" name="Google Shape;52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Case workers should take immediate and rapid action, assessments and planning should be complete within a week, and you should report and work on the case with your supervisor. While basic needs and safety planning to reduce immediate harms and provide children with basic skills to protect themselves, should be a priority, if a child is under the age of 14/15 years, aim for immediate removal. Seek advice from the ILO, industry experts, unions, confederations, or other NGO partners on making work safer for appropriately aged children. All children in high-risk child labour will require tailored plans with both specialist and general services and care, and where needed additional supports to facilitate access to referral services. Where children have multiple protection needs or where they are exposed to multiple hazards, plans should focus on the most serious or life-threatening hazards and protection risks, until a long-term plan including case management, integration into learning and economic assistance/livelihoods can be put in place. Where children can’t or won’t be removed, seek to transfer the children to a safer task within the workplace or reduce the number of hours they work. Where this is not possible, seek temporary leave from work or for the work to terminate voluntarily with the support of the family. And where children are situations from which they must be removed, always follow SOPs set out at a coordinated level and seek legal counsel or assistance from law enforcement and/or other legal professionals to support removal.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37" name="Google Shape;53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During implementation case workers work with the child, family and other actors to achieve the desired improvements, this might be through direct support and services from the case worker such as providing information, counselling, emotional support, mediation, safe work kits, other NFI kits, or emergency cash), referrals to other services or assistance within the organisation responsible for case management such as group activities for children, vocational training, food assistance; referrals to other agencies or service providers such as livelihood programmes for parents/caregivers, health or WASH; or referrals within established child labour monitoring and referral systems if these are available. </a:t>
            </a:r>
            <a:endParaRPr/>
          </a:p>
          <a:p>
            <a:pPr marL="0" lvl="0" indent="0" algn="l" rtl="0">
              <a:spcBef>
                <a:spcPts val="0"/>
              </a:spcBef>
              <a:spcAft>
                <a:spcPts val="0"/>
              </a:spcAft>
              <a:buNone/>
            </a:pPr>
            <a:endParaRPr/>
          </a:p>
        </p:txBody>
      </p:sp>
      <p:sp>
        <p:nvSpPr>
          <p:cNvPr id="545" name="Google Shape;54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Key actions can include: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monitoring the impact of interventions on other children in the household, including their workload, work type and school/ECD attendance.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Addressing other protection risks that the child may experience in the home and community such as violence, separation from caregivers alongside child labour, as addressing protection concerns comprehensively will lead to better outcomes.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Provide additional support to families during implementation for instance, childcare or ECD to allow parents to attend activities or training, or legal support.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Knowing relevant legislation and policy as it relates to child labour and its worst forms helps case workers to be able to reinforce the capacity of others and raise concerns and complaints to duty bearers.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Accompanying children where needed, and making sure that children have the necessary support, translation and documentation, can help make referrals more successful, and where urgent removals from work may not be possible, or in children’s best interests, case workers should support children and their caregivers to develop and implement harm reduction strategies and safety plans that can provide some immediate protection for children.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As in all case work, adhering to strict confidentiality is essential to do no harm, while access to emergency case funds can help to pay for things like emergency healthcare, transport or other incidentals to support harm reduction strategies, while accessing safe work kits, NFI kits and similar, can help the economically vulnerable in the short term.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Support children’s reintegration into the community, including social, educational and economic support and provide follow-up visits and support in the community and family. </a:t>
            </a:r>
            <a:endParaRPr/>
          </a:p>
          <a:p>
            <a:pPr marL="0" lvl="0" indent="0" algn="l" rtl="0">
              <a:spcBef>
                <a:spcPts val="0"/>
              </a:spcBef>
              <a:spcAft>
                <a:spcPts val="0"/>
              </a:spcAft>
              <a:buNone/>
            </a:pPr>
            <a:endParaRPr/>
          </a:p>
        </p:txBody>
      </p:sp>
      <p:sp>
        <p:nvSpPr>
          <p:cNvPr id="560" name="Google Shape;56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GB" sz="1200">
                <a:latin typeface="Helvetica Neue"/>
                <a:ea typeface="Helvetica Neue"/>
                <a:cs typeface="Helvetica Neue"/>
                <a:sym typeface="Helvetica Neue"/>
              </a:rPr>
              <a:t>Manage child labour cases safely which follow SOPs, guidelines, minimum standards, eligibility criteria, best interest of the child etc., </a:t>
            </a:r>
            <a:endParaRPr sz="1200">
              <a:latin typeface="Helvetica Neue"/>
              <a:ea typeface="Helvetica Neue"/>
              <a:cs typeface="Helvetica Neue"/>
              <a:sym typeface="Helvetica Neue"/>
            </a:endParaRPr>
          </a:p>
          <a:p>
            <a:pPr marL="171450" lvl="0" indent="-171450" algn="l" rtl="0">
              <a:spcBef>
                <a:spcPts val="0"/>
              </a:spcBef>
              <a:spcAft>
                <a:spcPts val="0"/>
              </a:spcAft>
              <a:buClr>
                <a:schemeClr val="dk1"/>
              </a:buClr>
              <a:buSzPts val="1200"/>
              <a:buFont typeface="Arial"/>
              <a:buChar char="•"/>
            </a:pPr>
            <a:r>
              <a:rPr lang="en-GB" sz="1200">
                <a:latin typeface="Helvetica Neue"/>
                <a:ea typeface="Helvetica Neue"/>
                <a:cs typeface="Helvetica Neue"/>
                <a:sym typeface="Helvetica Neue"/>
              </a:rPr>
              <a:t>Assess children in child labour, including occupational hazards and risks associated with different forms</a:t>
            </a:r>
            <a:endParaRPr/>
          </a:p>
          <a:p>
            <a:pPr marL="171450" lvl="0" indent="-171450" algn="l" rtl="0">
              <a:spcBef>
                <a:spcPts val="0"/>
              </a:spcBef>
              <a:spcAft>
                <a:spcPts val="0"/>
              </a:spcAft>
              <a:buClr>
                <a:schemeClr val="dk1"/>
              </a:buClr>
              <a:buSzPts val="1200"/>
              <a:buFont typeface="Arial"/>
              <a:buChar char="•"/>
            </a:pPr>
            <a:r>
              <a:rPr lang="en-GB" sz="1200">
                <a:latin typeface="Helvetica Neue"/>
                <a:ea typeface="Helvetica Neue"/>
                <a:cs typeface="Helvetica Neue"/>
                <a:sym typeface="Helvetica Neue"/>
              </a:rPr>
              <a:t>Provide high-risk child labour cases with an appropriate timely response </a:t>
            </a:r>
            <a:endParaRPr/>
          </a:p>
          <a:p>
            <a:pPr marL="171450" lvl="0" indent="-171450" algn="l" rtl="0">
              <a:spcBef>
                <a:spcPts val="0"/>
              </a:spcBef>
              <a:spcAft>
                <a:spcPts val="0"/>
              </a:spcAft>
              <a:buClr>
                <a:schemeClr val="dk1"/>
              </a:buClr>
              <a:buSzPts val="1200"/>
              <a:buFont typeface="Arial"/>
              <a:buChar char="•"/>
            </a:pPr>
            <a:r>
              <a:rPr lang="en-GB" sz="1200">
                <a:latin typeface="Helvetica Neue"/>
                <a:ea typeface="Helvetica Neue"/>
                <a:cs typeface="Helvetica Neue"/>
                <a:sym typeface="Helvetica Neue"/>
              </a:rPr>
              <a:t>Develop long-term solutions with children, caregivers and employers to remove them from child labour and ensure healthy development. </a:t>
            </a:r>
            <a:endParaRPr/>
          </a:p>
          <a:p>
            <a:pPr marL="171450" lvl="0" indent="-171450" algn="l" rtl="0">
              <a:spcBef>
                <a:spcPts val="0"/>
              </a:spcBef>
              <a:spcAft>
                <a:spcPts val="0"/>
              </a:spcAft>
              <a:buClr>
                <a:schemeClr val="dk1"/>
              </a:buClr>
              <a:buSzPts val="1200"/>
              <a:buFont typeface="Arial"/>
              <a:buChar char="•"/>
            </a:pPr>
            <a:r>
              <a:rPr lang="en-GB" sz="1200">
                <a:latin typeface="Helvetica Neue"/>
                <a:ea typeface="Helvetica Neue"/>
                <a:cs typeface="Helvetica Neue"/>
                <a:sym typeface="Helvetica Neue"/>
              </a:rPr>
              <a:t>Develop case plans and coordinate implementation including safety planning, developing harm reduction strategies, referring children to multi-sector and specialised services and mediation</a:t>
            </a:r>
            <a:endParaRPr/>
          </a:p>
          <a:p>
            <a:pPr marL="0" lvl="0" indent="0" algn="l" rtl="0">
              <a:spcBef>
                <a:spcPts val="0"/>
              </a:spcBef>
              <a:spcAft>
                <a:spcPts val="0"/>
              </a:spcAft>
              <a:buNone/>
            </a:pPr>
            <a:endParaRPr/>
          </a:p>
        </p:txBody>
      </p:sp>
      <p:sp>
        <p:nvSpPr>
          <p:cNvPr id="248" name="Google Shape;2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9" name="Google Shape;58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Including in homes, workplaces, the wider communities or through service provision. However, we conduct our follow up it should always be planned, visits to provide services or conduct ad hoc monitoring can be a good opportunity to observe a child’s environment and behaviour to verify progress, but visits must have a purpose, and consider any potential repercussions or safety issues for the case worker or child whether that be at home or work, including their exposure to further harm because of the interaction with a case worker. Case workers should always consider their personal safety when conducting follow-up visits, particularly in children’s workplaces or homes that are complicit in exploitation.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96" name="Google Shape;59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Make sure that the child (and family) are receiving the planned services, that their exposure to harm and hazards has been reduced, and that the circumstances of the working child are stable and improving. Examples of how this can be done include checking whether the child has received medical support, and that any treatment plan is being followed, that injuries and poor health are being prevented at home and in the workplace or that the child has registered for school, continues to attend and their progress improves, or that their attendance and progress in vocational training, job placement, or coaching. In the workplace checks can include how mediation with employers has changed their conduct towards the child or whether working conditions have improved, whether safety equipment is being used, and at home checks can include how a parent’s behaviour and attitude has changed towards their child work, or how parents are engaging in livelihoods interventions or training, what kind of additional support or guidance they need. </a:t>
            </a:r>
            <a:endParaRPr/>
          </a:p>
          <a:p>
            <a:pPr marL="0" lvl="0" indent="0" algn="l" rtl="0">
              <a:spcBef>
                <a:spcPts val="0"/>
              </a:spcBef>
              <a:spcAft>
                <a:spcPts val="0"/>
              </a:spcAft>
              <a:buNone/>
            </a:pPr>
            <a:endParaRPr/>
          </a:p>
        </p:txBody>
      </p:sp>
      <p:sp>
        <p:nvSpPr>
          <p:cNvPr id="604" name="Google Shape;60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1" name="Google Shape;621;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Problem solving in case management should involve case supervisors, conduct reviews and use case conferencing, negotiation and advocacy skills to act on behalf of a child or family and to help them seek positive changes at home and work, access resources and services, and playing play an influential role in promoting dialogue about child labour at the local level, building relationships over time and providing practical support to accompany advocacy and dialogue.</a:t>
            </a:r>
            <a:r>
              <a:rPr lang="en-GB"/>
              <a:t> </a:t>
            </a:r>
            <a:endParaRPr/>
          </a:p>
        </p:txBody>
      </p:sp>
      <p:sp>
        <p:nvSpPr>
          <p:cNvPr id="633" name="Google Shape;633;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In some contexts</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some case management agencies change cases from ‘active’ to ‘passive’ rather than closing a case, so that some form of follow-up and monitoring may continue over a longer period of time. Explain that case workers should follow locally agreed criteria for case closure of child labour cases, which have been set in line with global minimum standards and case management guidelines. Case managers/supervisors should review and record the completion/participation of activities and services in the case plan until they decide (in conjunction with case workers or other authorities) that case management is no longer necessary or worthwhile. Case managers/supervisors may consider closing cases for adolescents if they feel there has been enough improvement in other aspects of the case plan such as physical safety and removal from hazards or welfare even if the child continues to work, or where the case plan has been successful, and support is no longer needed for a child. Transitions also need to be thought through where children will need some form of continued support, but maybe this won’t come from the organisations, ether because of age or because of organisational role or funding changing.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If positive outcomes in a case have not been achieved try to transfer the case to a more specialised service provision where possible, or in some circumstances case supervisors may consider closing a case when a child is over the minimum working age (15 years old); all options to reduce harm have been explored or tried, including taking legal or judicial action against parents and employers, or placing the child in alternative care to prevent them from being exploited; a child between 15 and 18 years refuses further social assistance or case management support; the case plan has been successful, and support is no longer needed; the best interest of a child has been fully considered and as much support put in place as feasibly possible. </a:t>
            </a:r>
            <a:endParaRPr/>
          </a:p>
          <a:p>
            <a:pPr marL="0" lvl="0" indent="0" algn="l" rtl="0">
              <a:spcBef>
                <a:spcPts val="0"/>
              </a:spcBef>
              <a:spcAft>
                <a:spcPts val="0"/>
              </a:spcAft>
              <a:buNone/>
            </a:pPr>
            <a:endParaRPr/>
          </a:p>
        </p:txBody>
      </p:sp>
      <p:sp>
        <p:nvSpPr>
          <p:cNvPr id="646" name="Google Shape;64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2000"/>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Contextualize this slide based on the feedback from participants in session 6. Core skills where identification was covered.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03" name="Google Shape;30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51"/>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p51"/>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51"/>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51"/>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67"/>
        <p:cNvGrpSpPr/>
        <p:nvPr/>
      </p:nvGrpSpPr>
      <p:grpSpPr>
        <a:xfrm>
          <a:off x="0" y="0"/>
          <a:ext cx="0" cy="0"/>
          <a:chOff x="0" y="0"/>
          <a:chExt cx="0" cy="0"/>
        </a:xfrm>
      </p:grpSpPr>
      <p:sp>
        <p:nvSpPr>
          <p:cNvPr id="68" name="Google Shape;68;p60"/>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60"/>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 name="Google Shape;70;p60"/>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1" name="Google Shape;71;p60"/>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72" name="Google Shape;72;p60"/>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0"/>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74"/>
        <p:cNvGrpSpPr/>
        <p:nvPr/>
      </p:nvGrpSpPr>
      <p:grpSpPr>
        <a:xfrm>
          <a:off x="0" y="0"/>
          <a:ext cx="0" cy="0"/>
          <a:chOff x="0" y="0"/>
          <a:chExt cx="0" cy="0"/>
        </a:xfrm>
      </p:grpSpPr>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61"/>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77" name="Google Shape;77;p61"/>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78" name="Google Shape;78;p6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6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6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81"/>
        <p:cNvGrpSpPr/>
        <p:nvPr/>
      </p:nvGrpSpPr>
      <p:grpSpPr>
        <a:xfrm>
          <a:off x="0" y="0"/>
          <a:ext cx="0" cy="0"/>
          <a:chOff x="0" y="0"/>
          <a:chExt cx="0" cy="0"/>
        </a:xfrm>
      </p:grpSpPr>
      <p:sp>
        <p:nvSpPr>
          <p:cNvPr id="82" name="Google Shape;82;p62"/>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 name="Google Shape;83;p62"/>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4" name="Google Shape;84;p62"/>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 name="Google Shape;85;p6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86" name="Google Shape;86;p6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6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88"/>
        <p:cNvGrpSpPr/>
        <p:nvPr/>
      </p:nvGrpSpPr>
      <p:grpSpPr>
        <a:xfrm>
          <a:off x="0" y="0"/>
          <a:ext cx="0" cy="0"/>
          <a:chOff x="0" y="0"/>
          <a:chExt cx="0" cy="0"/>
        </a:xfrm>
      </p:grpSpPr>
      <p:sp>
        <p:nvSpPr>
          <p:cNvPr id="89" name="Google Shape;89;p6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0" name="Google Shape;90;p6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91" name="Google Shape;91;p6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 name="Google Shape;92;p6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6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94"/>
        <p:cNvGrpSpPr/>
        <p:nvPr/>
      </p:nvGrpSpPr>
      <p:grpSpPr>
        <a:xfrm>
          <a:off x="0" y="0"/>
          <a:ext cx="0" cy="0"/>
          <a:chOff x="0" y="0"/>
          <a:chExt cx="0" cy="0"/>
        </a:xfrm>
      </p:grpSpPr>
      <p:sp>
        <p:nvSpPr>
          <p:cNvPr id="95" name="Google Shape;9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64"/>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97" name="Google Shape;97;p64"/>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98" name="Google Shape;98;p6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6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01"/>
        <p:cNvGrpSpPr/>
        <p:nvPr/>
      </p:nvGrpSpPr>
      <p:grpSpPr>
        <a:xfrm>
          <a:off x="0" y="0"/>
          <a:ext cx="0" cy="0"/>
          <a:chOff x="0" y="0"/>
          <a:chExt cx="0" cy="0"/>
        </a:xfrm>
      </p:grpSpPr>
      <p:sp>
        <p:nvSpPr>
          <p:cNvPr id="102" name="Google Shape;102;p65"/>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03" name="Google Shape;103;p65"/>
          <p:cNvGrpSpPr/>
          <p:nvPr/>
        </p:nvGrpSpPr>
        <p:grpSpPr>
          <a:xfrm>
            <a:off x="-208788" y="0"/>
            <a:ext cx="12609576" cy="2174490"/>
            <a:chOff x="0" y="5043119"/>
            <a:chExt cx="12192000" cy="1814883"/>
          </a:xfrm>
        </p:grpSpPr>
        <p:pic>
          <p:nvPicPr>
            <p:cNvPr id="104" name="Google Shape;104;p65"/>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05" name="Google Shape;105;p65"/>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06" name="Google Shape;106;p65"/>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07" name="Google Shape;107;p6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6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14"/>
        <p:cNvGrpSpPr/>
        <p:nvPr/>
      </p:nvGrpSpPr>
      <p:grpSpPr>
        <a:xfrm>
          <a:off x="0" y="0"/>
          <a:ext cx="0" cy="0"/>
          <a:chOff x="0" y="0"/>
          <a:chExt cx="0" cy="0"/>
        </a:xfrm>
      </p:grpSpPr>
      <p:grpSp>
        <p:nvGrpSpPr>
          <p:cNvPr id="115" name="Google Shape;115;p66"/>
          <p:cNvGrpSpPr/>
          <p:nvPr/>
        </p:nvGrpSpPr>
        <p:grpSpPr>
          <a:xfrm>
            <a:off x="0" y="5303520"/>
            <a:ext cx="12192000" cy="1639827"/>
            <a:chOff x="0" y="5303520"/>
            <a:chExt cx="12192000" cy="1639827"/>
          </a:xfrm>
        </p:grpSpPr>
        <p:pic>
          <p:nvPicPr>
            <p:cNvPr id="116" name="Google Shape;116;p6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17" name="Google Shape;117;p6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18" name="Google Shape;118;p6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6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6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121"/>
        <p:cNvGrpSpPr/>
        <p:nvPr/>
      </p:nvGrpSpPr>
      <p:grpSpPr>
        <a:xfrm>
          <a:off x="0" y="0"/>
          <a:ext cx="0" cy="0"/>
          <a:chOff x="0" y="0"/>
          <a:chExt cx="0" cy="0"/>
        </a:xfrm>
      </p:grpSpPr>
      <p:sp>
        <p:nvSpPr>
          <p:cNvPr id="122" name="Google Shape;122;p67"/>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67"/>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67"/>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67"/>
          <p:cNvSpPr>
            <a:spLocks noGrp="1"/>
          </p:cNvSpPr>
          <p:nvPr>
            <p:ph type="pic" idx="2"/>
          </p:nvPr>
        </p:nvSpPr>
        <p:spPr>
          <a:xfrm>
            <a:off x="0" y="0"/>
            <a:ext cx="4340225" cy="6858000"/>
          </a:xfrm>
          <a:prstGeom prst="rect">
            <a:avLst/>
          </a:prstGeom>
          <a:noFill/>
          <a:ln>
            <a:noFill/>
          </a:ln>
        </p:spPr>
      </p:sp>
      <p:sp>
        <p:nvSpPr>
          <p:cNvPr id="126" name="Google Shape;126;p67"/>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27"/>
        <p:cNvGrpSpPr/>
        <p:nvPr/>
      </p:nvGrpSpPr>
      <p:grpSpPr>
        <a:xfrm>
          <a:off x="0" y="0"/>
          <a:ext cx="0" cy="0"/>
          <a:chOff x="0" y="0"/>
          <a:chExt cx="0" cy="0"/>
        </a:xfrm>
      </p:grpSpPr>
      <p:grpSp>
        <p:nvGrpSpPr>
          <p:cNvPr id="128" name="Google Shape;128;p68"/>
          <p:cNvGrpSpPr/>
          <p:nvPr/>
        </p:nvGrpSpPr>
        <p:grpSpPr>
          <a:xfrm>
            <a:off x="0" y="5303520"/>
            <a:ext cx="12192000" cy="1639827"/>
            <a:chOff x="0" y="5303520"/>
            <a:chExt cx="12192000" cy="1639827"/>
          </a:xfrm>
        </p:grpSpPr>
        <p:pic>
          <p:nvPicPr>
            <p:cNvPr id="129" name="Google Shape;129;p68"/>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68"/>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68"/>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68"/>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68"/>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34"/>
        <p:cNvGrpSpPr/>
        <p:nvPr/>
      </p:nvGrpSpPr>
      <p:grpSpPr>
        <a:xfrm>
          <a:off x="0" y="0"/>
          <a:ext cx="0" cy="0"/>
          <a:chOff x="0" y="0"/>
          <a:chExt cx="0" cy="0"/>
        </a:xfrm>
      </p:grpSpPr>
      <p:sp>
        <p:nvSpPr>
          <p:cNvPr id="135" name="Google Shape;135;p6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36" name="Google Shape;136;p69"/>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37" name="Google Shape;137;p69"/>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69"/>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6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2"/>
          <p:cNvSpPr/>
          <p:nvPr/>
        </p:nvSpPr>
        <p:spPr>
          <a:xfrm>
            <a:off x="0" y="0"/>
            <a:ext cx="12192000" cy="6858000"/>
          </a:xfrm>
          <a:prstGeom prst="rect">
            <a:avLst/>
          </a:prstGeom>
          <a:solidFill>
            <a:srgbClr val="026794">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5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52"/>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40"/>
        <p:cNvGrpSpPr/>
        <p:nvPr/>
      </p:nvGrpSpPr>
      <p:grpSpPr>
        <a:xfrm>
          <a:off x="0" y="0"/>
          <a:ext cx="0" cy="0"/>
          <a:chOff x="0" y="0"/>
          <a:chExt cx="0" cy="0"/>
        </a:xfrm>
      </p:grpSpPr>
      <p:sp>
        <p:nvSpPr>
          <p:cNvPr id="141" name="Google Shape;141;p7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0"/>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70"/>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44" name="Google Shape;144;p70"/>
          <p:cNvGrpSpPr/>
          <p:nvPr/>
        </p:nvGrpSpPr>
        <p:grpSpPr>
          <a:xfrm>
            <a:off x="0" y="5303520"/>
            <a:ext cx="12192000" cy="1639827"/>
            <a:chOff x="0" y="5303520"/>
            <a:chExt cx="12192000" cy="1639827"/>
          </a:xfrm>
        </p:grpSpPr>
        <p:pic>
          <p:nvPicPr>
            <p:cNvPr id="145" name="Google Shape;145;p70"/>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6" name="Google Shape;146;p70"/>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47"/>
        <p:cNvGrpSpPr/>
        <p:nvPr/>
      </p:nvGrpSpPr>
      <p:grpSpPr>
        <a:xfrm>
          <a:off x="0" y="0"/>
          <a:ext cx="0" cy="0"/>
          <a:chOff x="0" y="0"/>
          <a:chExt cx="0" cy="0"/>
        </a:xfrm>
      </p:grpSpPr>
      <p:sp>
        <p:nvSpPr>
          <p:cNvPr id="148" name="Google Shape;148;p71"/>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9" name="Google Shape;149;p7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7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71"/>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52"/>
        <p:cNvGrpSpPr/>
        <p:nvPr/>
      </p:nvGrpSpPr>
      <p:grpSpPr>
        <a:xfrm>
          <a:off x="0" y="0"/>
          <a:ext cx="0" cy="0"/>
          <a:chOff x="0" y="0"/>
          <a:chExt cx="0" cy="0"/>
        </a:xfrm>
      </p:grpSpPr>
      <p:sp>
        <p:nvSpPr>
          <p:cNvPr id="153" name="Google Shape;153;p72"/>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7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7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72"/>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157"/>
        <p:cNvGrpSpPr/>
        <p:nvPr/>
      </p:nvGrpSpPr>
      <p:grpSpPr>
        <a:xfrm>
          <a:off x="0" y="0"/>
          <a:ext cx="0" cy="0"/>
          <a:chOff x="0" y="0"/>
          <a:chExt cx="0" cy="0"/>
        </a:xfrm>
      </p:grpSpPr>
      <p:sp>
        <p:nvSpPr>
          <p:cNvPr id="158" name="Google Shape;158;p7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59" name="Google Shape;159;p73"/>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160" name="Google Shape;160;p73"/>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1" name="Google Shape;161;p73"/>
          <p:cNvSpPr>
            <a:spLocks noGrp="1"/>
          </p:cNvSpPr>
          <p:nvPr>
            <p:ph type="pic" idx="2"/>
          </p:nvPr>
        </p:nvSpPr>
        <p:spPr>
          <a:xfrm>
            <a:off x="0" y="0"/>
            <a:ext cx="4340225" cy="6858000"/>
          </a:xfrm>
          <a:prstGeom prst="rect">
            <a:avLst/>
          </a:prstGeom>
          <a:noFill/>
          <a:ln>
            <a:noFill/>
          </a:ln>
        </p:spPr>
      </p:sp>
      <p:sp>
        <p:nvSpPr>
          <p:cNvPr id="162" name="Google Shape;162;p7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163"/>
        <p:cNvGrpSpPr/>
        <p:nvPr/>
      </p:nvGrpSpPr>
      <p:grpSpPr>
        <a:xfrm>
          <a:off x="0" y="0"/>
          <a:ext cx="0" cy="0"/>
          <a:chOff x="0" y="0"/>
          <a:chExt cx="0" cy="0"/>
        </a:xfrm>
      </p:grpSpPr>
      <p:sp>
        <p:nvSpPr>
          <p:cNvPr id="164" name="Google Shape;164;p74"/>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65" name="Google Shape;165;p74"/>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166" name="Google Shape;166;p74"/>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74"/>
          <p:cNvSpPr>
            <a:spLocks noGrp="1"/>
          </p:cNvSpPr>
          <p:nvPr>
            <p:ph type="pic" idx="2"/>
          </p:nvPr>
        </p:nvSpPr>
        <p:spPr>
          <a:xfrm>
            <a:off x="0" y="0"/>
            <a:ext cx="4340225" cy="6858000"/>
          </a:xfrm>
          <a:prstGeom prst="rect">
            <a:avLst/>
          </a:prstGeom>
          <a:noFill/>
          <a:ln>
            <a:noFill/>
          </a:ln>
        </p:spPr>
      </p:sp>
      <p:sp>
        <p:nvSpPr>
          <p:cNvPr id="168" name="Google Shape;168;p74"/>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169"/>
        <p:cNvGrpSpPr/>
        <p:nvPr/>
      </p:nvGrpSpPr>
      <p:grpSpPr>
        <a:xfrm>
          <a:off x="0" y="0"/>
          <a:ext cx="0" cy="0"/>
          <a:chOff x="0" y="0"/>
          <a:chExt cx="0" cy="0"/>
        </a:xfrm>
      </p:grpSpPr>
      <p:sp>
        <p:nvSpPr>
          <p:cNvPr id="170" name="Google Shape;170;p75"/>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71" name="Google Shape;171;p75"/>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172" name="Google Shape;172;p75"/>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75"/>
          <p:cNvSpPr>
            <a:spLocks noGrp="1"/>
          </p:cNvSpPr>
          <p:nvPr>
            <p:ph type="pic" idx="2"/>
          </p:nvPr>
        </p:nvSpPr>
        <p:spPr>
          <a:xfrm>
            <a:off x="0" y="0"/>
            <a:ext cx="4340225" cy="6858000"/>
          </a:xfrm>
          <a:prstGeom prst="rect">
            <a:avLst/>
          </a:prstGeom>
          <a:noFill/>
          <a:ln>
            <a:noFill/>
          </a:ln>
        </p:spPr>
      </p:sp>
      <p:sp>
        <p:nvSpPr>
          <p:cNvPr id="174" name="Google Shape;174;p75"/>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175"/>
        <p:cNvGrpSpPr/>
        <p:nvPr/>
      </p:nvGrpSpPr>
      <p:grpSpPr>
        <a:xfrm>
          <a:off x="0" y="0"/>
          <a:ext cx="0" cy="0"/>
          <a:chOff x="0" y="0"/>
          <a:chExt cx="0" cy="0"/>
        </a:xfrm>
      </p:grpSpPr>
      <p:sp>
        <p:nvSpPr>
          <p:cNvPr id="176" name="Google Shape;176;p76"/>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7" name="Google Shape;177;p76"/>
          <p:cNvGrpSpPr/>
          <p:nvPr/>
        </p:nvGrpSpPr>
        <p:grpSpPr>
          <a:xfrm>
            <a:off x="-208788" y="0"/>
            <a:ext cx="12609576" cy="2174490"/>
            <a:chOff x="0" y="5043119"/>
            <a:chExt cx="12192000" cy="1814883"/>
          </a:xfrm>
        </p:grpSpPr>
        <p:pic>
          <p:nvPicPr>
            <p:cNvPr id="178" name="Google Shape;178;p7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9" name="Google Shape;179;p76"/>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0" name="Google Shape;180;p76"/>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1" name="Google Shape;181;p7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7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7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7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7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7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7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8"/>
        <p:cNvGrpSpPr/>
        <p:nvPr/>
      </p:nvGrpSpPr>
      <p:grpSpPr>
        <a:xfrm>
          <a:off x="0" y="0"/>
          <a:ext cx="0" cy="0"/>
          <a:chOff x="0" y="0"/>
          <a:chExt cx="0" cy="0"/>
        </a:xfrm>
      </p:grpSpPr>
      <p:sp>
        <p:nvSpPr>
          <p:cNvPr id="189" name="Google Shape;189;p77"/>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90" name="Google Shape;190;p77"/>
          <p:cNvGrpSpPr/>
          <p:nvPr/>
        </p:nvGrpSpPr>
        <p:grpSpPr>
          <a:xfrm>
            <a:off x="-208788" y="0"/>
            <a:ext cx="12609576" cy="2174490"/>
            <a:chOff x="0" y="5043119"/>
            <a:chExt cx="12192000" cy="1814883"/>
          </a:xfrm>
        </p:grpSpPr>
        <p:pic>
          <p:nvPicPr>
            <p:cNvPr id="191" name="Google Shape;191;p77"/>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92" name="Google Shape;192;p77"/>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93" name="Google Shape;193;p77"/>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94" name="Google Shape;194;p7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7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7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7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7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7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7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201"/>
        <p:cNvGrpSpPr/>
        <p:nvPr/>
      </p:nvGrpSpPr>
      <p:grpSpPr>
        <a:xfrm>
          <a:off x="0" y="0"/>
          <a:ext cx="0" cy="0"/>
          <a:chOff x="0" y="0"/>
          <a:chExt cx="0" cy="0"/>
        </a:xfrm>
      </p:grpSpPr>
      <p:sp>
        <p:nvSpPr>
          <p:cNvPr id="202" name="Google Shape;202;p78"/>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03" name="Google Shape;203;p78"/>
          <p:cNvGrpSpPr/>
          <p:nvPr/>
        </p:nvGrpSpPr>
        <p:grpSpPr>
          <a:xfrm>
            <a:off x="-208788" y="0"/>
            <a:ext cx="12609576" cy="2174490"/>
            <a:chOff x="0" y="5043119"/>
            <a:chExt cx="12192000" cy="1814883"/>
          </a:xfrm>
        </p:grpSpPr>
        <p:pic>
          <p:nvPicPr>
            <p:cNvPr id="204" name="Google Shape;204;p78"/>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205" name="Google Shape;205;p78"/>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206" name="Google Shape;206;p78"/>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207" name="Google Shape;207;p78"/>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78"/>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78"/>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78"/>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8"/>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78"/>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78"/>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214"/>
        <p:cNvGrpSpPr/>
        <p:nvPr/>
      </p:nvGrpSpPr>
      <p:grpSpPr>
        <a:xfrm>
          <a:off x="0" y="0"/>
          <a:ext cx="0" cy="0"/>
          <a:chOff x="0" y="0"/>
          <a:chExt cx="0" cy="0"/>
        </a:xfrm>
      </p:grpSpPr>
      <p:sp>
        <p:nvSpPr>
          <p:cNvPr id="215" name="Google Shape;215;p79"/>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79"/>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79"/>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79"/>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7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7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3"/>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53"/>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3"/>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3"/>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27"/>
        <p:cNvGrpSpPr/>
        <p:nvPr/>
      </p:nvGrpSpPr>
      <p:grpSpPr>
        <a:xfrm>
          <a:off x="0" y="0"/>
          <a:ext cx="0" cy="0"/>
          <a:chOff x="0" y="0"/>
          <a:chExt cx="0" cy="0"/>
        </a:xfrm>
      </p:grpSpPr>
      <p:sp>
        <p:nvSpPr>
          <p:cNvPr id="28" name="Google Shape;2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54"/>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30" name="Google Shape;30;p54"/>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31" name="Google Shape;31;p5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4"/>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6" name="Google Shape;36;p55"/>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37" name="Google Shape;37;p55"/>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55"/>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5"/>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40"/>
        <p:cNvGrpSpPr/>
        <p:nvPr/>
      </p:nvGrpSpPr>
      <p:grpSpPr>
        <a:xfrm>
          <a:off x="0" y="0"/>
          <a:ext cx="0" cy="0"/>
          <a:chOff x="0" y="0"/>
          <a:chExt cx="0" cy="0"/>
        </a:xfrm>
      </p:grpSpPr>
      <p:grpSp>
        <p:nvGrpSpPr>
          <p:cNvPr id="41" name="Google Shape;41;p56"/>
          <p:cNvGrpSpPr/>
          <p:nvPr/>
        </p:nvGrpSpPr>
        <p:grpSpPr>
          <a:xfrm>
            <a:off x="0" y="5303520"/>
            <a:ext cx="12192000" cy="1639827"/>
            <a:chOff x="0" y="5303520"/>
            <a:chExt cx="12192000" cy="1639827"/>
          </a:xfrm>
        </p:grpSpPr>
        <p:pic>
          <p:nvPicPr>
            <p:cNvPr id="42" name="Google Shape;42;p5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43" name="Google Shape;43;p5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44" name="Google Shape;44;p5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6"/>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6"/>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47"/>
        <p:cNvGrpSpPr/>
        <p:nvPr/>
      </p:nvGrpSpPr>
      <p:grpSpPr>
        <a:xfrm>
          <a:off x="0" y="0"/>
          <a:ext cx="0" cy="0"/>
          <a:chOff x="0" y="0"/>
          <a:chExt cx="0" cy="0"/>
        </a:xfrm>
      </p:grpSpPr>
      <p:sp>
        <p:nvSpPr>
          <p:cNvPr id="48" name="Google Shape;48;p57"/>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57"/>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0" name="Google Shape;50;p57"/>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 name="Google Shape;51;p57"/>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52" name="Google Shape;52;p57"/>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7"/>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54"/>
        <p:cNvGrpSpPr/>
        <p:nvPr/>
      </p:nvGrpSpPr>
      <p:grpSpPr>
        <a:xfrm>
          <a:off x="0" y="0"/>
          <a:ext cx="0" cy="0"/>
          <a:chOff x="0" y="0"/>
          <a:chExt cx="0" cy="0"/>
        </a:xfrm>
      </p:grpSpPr>
      <p:sp>
        <p:nvSpPr>
          <p:cNvPr id="55" name="Google Shape;55;p58"/>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6" name="Google Shape;56;p58"/>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57" name="Google Shape;57;p58"/>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58"/>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8"/>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60"/>
        <p:cNvGrpSpPr/>
        <p:nvPr/>
      </p:nvGrpSpPr>
      <p:grpSpPr>
        <a:xfrm>
          <a:off x="0" y="0"/>
          <a:ext cx="0" cy="0"/>
          <a:chOff x="0" y="0"/>
          <a:chExt cx="0" cy="0"/>
        </a:xfrm>
      </p:grpSpPr>
      <p:sp>
        <p:nvSpPr>
          <p:cNvPr id="61" name="Google Shape;61;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59"/>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16794"/>
              </a:solidFill>
              <a:latin typeface="Calibri"/>
              <a:ea typeface="Calibri"/>
              <a:cs typeface="Calibri"/>
              <a:sym typeface="Calibri"/>
            </a:endParaRPr>
          </a:p>
        </p:txBody>
      </p:sp>
      <p:pic>
        <p:nvPicPr>
          <p:cNvPr id="63" name="Google Shape;63;p59"/>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64" name="Google Shape;64;p5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9"/>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9"/>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28_0.xml"/><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8" name="Google Shape;228;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29" name="Google Shape;229;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r>
              <a:rPr lang="en-GB" sz="4400" b="1" i="0" u="none" strike="noStrike" cap="none">
                <a:solidFill>
                  <a:srgbClr val="35B2B4"/>
                </a:solidFill>
                <a:latin typeface="Helvetica Neue"/>
                <a:ea typeface="Helvetica Neue"/>
                <a:cs typeface="Helvetica Neue"/>
                <a:sym typeface="Helvetica Neue"/>
              </a:rPr>
              <a:t>TRAINING PACKAGE </a:t>
            </a:r>
            <a:endParaRPr/>
          </a:p>
          <a:p>
            <a:pPr marL="0" marR="0" lvl="0" indent="0" algn="r" rtl="0">
              <a:lnSpc>
                <a:spcPct val="90000"/>
              </a:lnSpc>
              <a:spcBef>
                <a:spcPts val="1000"/>
              </a:spcBef>
              <a:spcAft>
                <a:spcPts val="0"/>
              </a:spcAft>
              <a:buClr>
                <a:schemeClr val="dk1"/>
              </a:buClr>
              <a:buSzPts val="3600"/>
              <a:buFont typeface="Arial"/>
              <a:buNone/>
            </a:pPr>
            <a:endParaRPr sz="3600" b="1" i="0" u="none" strike="noStrike" cap="none">
              <a:solidFill>
                <a:srgbClr val="405E79"/>
              </a:solidFill>
              <a:latin typeface="Helvetica Neue"/>
              <a:ea typeface="Helvetica Neue"/>
              <a:cs typeface="Helvetica Neue"/>
              <a:sym typeface="Helvetica Neue"/>
            </a:endParaRPr>
          </a:p>
          <a:p>
            <a:pPr marL="0" marR="0" lvl="0" indent="0" algn="r" rtl="0">
              <a:lnSpc>
                <a:spcPct val="90000"/>
              </a:lnSpc>
              <a:spcBef>
                <a:spcPts val="1000"/>
              </a:spcBef>
              <a:spcAft>
                <a:spcPts val="0"/>
              </a:spcAft>
              <a:buClr>
                <a:srgbClr val="AC6B97"/>
              </a:buClr>
              <a:buSzPts val="3600"/>
              <a:buFont typeface="Arial"/>
              <a:buNone/>
            </a:pPr>
            <a:r>
              <a:rPr lang="en-GB" sz="3600" b="1" i="0" u="none" strike="noStrike" cap="none">
                <a:solidFill>
                  <a:srgbClr val="AC6B97"/>
                </a:solidFill>
                <a:latin typeface="Helvetica Neue"/>
                <a:ea typeface="Helvetica Neue"/>
                <a:cs typeface="Helvetica Neue"/>
                <a:sym typeface="Helvetica Neue"/>
              </a:rPr>
              <a:t>INTERAGENCY TOOLKIT: PREVENTING AND RESPONDING TO CHILD LABOUR IN HUMANITARIAN ACTION  </a:t>
            </a:r>
            <a:endParaRPr sz="3600" b="1" i="0" u="none" strike="noStrike" cap="none">
              <a:solidFill>
                <a:srgbClr val="AC6B9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0"/>
          <p:cNvSpPr txBox="1">
            <a:spLocks noGrp="1"/>
          </p:cNvSpPr>
          <p:nvPr>
            <p:ph type="body" idx="1"/>
          </p:nvPr>
        </p:nvSpPr>
        <p:spPr>
          <a:xfrm>
            <a:off x="4100513" y="344942"/>
            <a:ext cx="7807070"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a:t>INITIAL CONTACT WITH A CHILD IN CHILD LABOUR: </a:t>
            </a:r>
            <a:endParaRPr/>
          </a:p>
          <a:p>
            <a:pPr marL="0" lvl="0" indent="0" algn="l" rtl="0">
              <a:lnSpc>
                <a:spcPct val="90000"/>
              </a:lnSpc>
              <a:spcBef>
                <a:spcPts val="1000"/>
              </a:spcBef>
              <a:spcAft>
                <a:spcPts val="0"/>
              </a:spcAft>
              <a:buClr>
                <a:schemeClr val="accent6"/>
              </a:buClr>
              <a:buSzPts val="3200"/>
              <a:buNone/>
            </a:pPr>
            <a:endParaRPr/>
          </a:p>
        </p:txBody>
      </p:sp>
      <p:sp>
        <p:nvSpPr>
          <p:cNvPr id="323" name="Google Shape;323;p10"/>
          <p:cNvSpPr txBox="1">
            <a:spLocks noGrp="1"/>
          </p:cNvSpPr>
          <p:nvPr>
            <p:ph type="body" idx="2"/>
          </p:nvPr>
        </p:nvSpPr>
        <p:spPr>
          <a:xfrm>
            <a:off x="4100513" y="1448577"/>
            <a:ext cx="7525430" cy="521347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dirty="0"/>
              <a:t>Follow identification and reporting requirements </a:t>
            </a:r>
            <a:endParaRPr dirty="0"/>
          </a:p>
          <a:p>
            <a:pPr marL="228600" lvl="0" indent="-228600" algn="l" rtl="0">
              <a:lnSpc>
                <a:spcPct val="90000"/>
              </a:lnSpc>
              <a:spcBef>
                <a:spcPts val="1000"/>
              </a:spcBef>
              <a:spcAft>
                <a:spcPts val="0"/>
              </a:spcAft>
              <a:buClr>
                <a:schemeClr val="accent5"/>
              </a:buClr>
              <a:buSzPts val="2800"/>
              <a:buChar char="•"/>
            </a:pPr>
            <a:r>
              <a:rPr lang="en-GB" dirty="0"/>
              <a:t>Seek consent to intervene and share data</a:t>
            </a:r>
            <a:endParaRPr dirty="0"/>
          </a:p>
          <a:p>
            <a:pPr marL="228600" lvl="0" indent="-228600" algn="l" rtl="0">
              <a:lnSpc>
                <a:spcPct val="90000"/>
              </a:lnSpc>
              <a:spcBef>
                <a:spcPts val="1000"/>
              </a:spcBef>
              <a:spcAft>
                <a:spcPts val="0"/>
              </a:spcAft>
              <a:buClr>
                <a:schemeClr val="accent5"/>
              </a:buClr>
              <a:buSzPts val="2800"/>
              <a:buChar char="•"/>
            </a:pPr>
            <a:r>
              <a:rPr lang="en-GB" dirty="0"/>
              <a:t>Provide caring and compassionate response</a:t>
            </a:r>
            <a:endParaRPr dirty="0"/>
          </a:p>
          <a:p>
            <a:pPr marL="228600" lvl="0" indent="-228600" algn="l" rtl="0">
              <a:lnSpc>
                <a:spcPct val="90000"/>
              </a:lnSpc>
              <a:spcBef>
                <a:spcPts val="1000"/>
              </a:spcBef>
              <a:spcAft>
                <a:spcPts val="0"/>
              </a:spcAft>
              <a:buClr>
                <a:schemeClr val="accent5"/>
              </a:buClr>
              <a:buSzPts val="2800"/>
              <a:buChar char="•"/>
            </a:pPr>
            <a:r>
              <a:rPr lang="en-GB" dirty="0"/>
              <a:t>Provide information (rights and services)</a:t>
            </a:r>
            <a:endParaRPr dirty="0"/>
          </a:p>
          <a:p>
            <a:pPr marL="228600" lvl="0" indent="-228600" algn="l" rtl="0">
              <a:lnSpc>
                <a:spcPct val="90000"/>
              </a:lnSpc>
              <a:spcBef>
                <a:spcPts val="1000"/>
              </a:spcBef>
              <a:spcAft>
                <a:spcPts val="0"/>
              </a:spcAft>
              <a:buClr>
                <a:schemeClr val="accent5"/>
              </a:buClr>
              <a:buSzPts val="2800"/>
              <a:buChar char="•"/>
            </a:pPr>
            <a:r>
              <a:rPr lang="en-GB" dirty="0"/>
              <a:t>Take basic information and contact details</a:t>
            </a:r>
            <a:endParaRPr dirty="0"/>
          </a:p>
          <a:p>
            <a:pPr marL="228600" lvl="0" indent="-228600" algn="l" rtl="0">
              <a:lnSpc>
                <a:spcPct val="90000"/>
              </a:lnSpc>
              <a:spcBef>
                <a:spcPts val="1000"/>
              </a:spcBef>
              <a:spcAft>
                <a:spcPts val="0"/>
              </a:spcAft>
              <a:buClr>
                <a:schemeClr val="accent5"/>
              </a:buClr>
              <a:buSzPts val="2800"/>
              <a:buChar char="•"/>
            </a:pPr>
            <a:r>
              <a:rPr lang="en-GB" dirty="0"/>
              <a:t>Follow referral mechanisms</a:t>
            </a:r>
            <a:endParaRPr dirty="0"/>
          </a:p>
          <a:p>
            <a:pPr marL="228600" lvl="0" indent="-228600" algn="l" rtl="0">
              <a:lnSpc>
                <a:spcPct val="90000"/>
              </a:lnSpc>
              <a:spcBef>
                <a:spcPts val="1000"/>
              </a:spcBef>
              <a:spcAft>
                <a:spcPts val="0"/>
              </a:spcAft>
              <a:buClr>
                <a:schemeClr val="accent5"/>
              </a:buClr>
              <a:buSzPts val="2800"/>
              <a:buChar char="•"/>
            </a:pPr>
            <a:r>
              <a:rPr lang="en-GB" dirty="0"/>
              <a:t>Identify and respond to immediate needs</a:t>
            </a:r>
            <a:endParaRPr dirty="0"/>
          </a:p>
          <a:p>
            <a:pPr marL="228600" lvl="0" indent="-228600" algn="l" rtl="0">
              <a:lnSpc>
                <a:spcPct val="90000"/>
              </a:lnSpc>
              <a:spcBef>
                <a:spcPts val="1000"/>
              </a:spcBef>
              <a:spcAft>
                <a:spcPts val="0"/>
              </a:spcAft>
              <a:buClr>
                <a:schemeClr val="accent5"/>
              </a:buClr>
              <a:buSzPts val="2800"/>
              <a:buChar char="•"/>
            </a:pPr>
            <a:r>
              <a:rPr lang="en-GB" dirty="0"/>
              <a:t>Determine whether children meet the vulnerability criteria for case management </a:t>
            </a:r>
            <a:endParaRPr dirty="0"/>
          </a:p>
          <a:p>
            <a:pPr marL="228600" lvl="0" indent="-50800" algn="l" rtl="0">
              <a:lnSpc>
                <a:spcPct val="90000"/>
              </a:lnSpc>
              <a:spcBef>
                <a:spcPts val="1000"/>
              </a:spcBef>
              <a:spcAft>
                <a:spcPts val="0"/>
              </a:spcAft>
              <a:buClr>
                <a:schemeClr val="accent5"/>
              </a:buClr>
              <a:buSzPts val="2800"/>
              <a:buNone/>
            </a:pPr>
            <a:endParaRPr dirty="0"/>
          </a:p>
        </p:txBody>
      </p:sp>
      <p:sp>
        <p:nvSpPr>
          <p:cNvPr id="324" name="Google Shape;324;p1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1"/>
          <p:cNvSpPr txBox="1">
            <a:spLocks noGrp="1"/>
          </p:cNvSpPr>
          <p:nvPr>
            <p:ph type="body" idx="1"/>
          </p:nvPr>
        </p:nvSpPr>
        <p:spPr>
          <a:xfrm>
            <a:off x="4100512" y="528638"/>
            <a:ext cx="7637397"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dirty="0"/>
              <a:t>WHEN CHILDREN DO NOT MEET THE CRITERIA FOR CASE MANAGEMENT: </a:t>
            </a:r>
            <a:endParaRPr dirty="0"/>
          </a:p>
          <a:p>
            <a:pPr marL="0" lvl="0" indent="0" algn="l" rtl="0">
              <a:lnSpc>
                <a:spcPct val="90000"/>
              </a:lnSpc>
              <a:spcBef>
                <a:spcPts val="1000"/>
              </a:spcBef>
              <a:spcAft>
                <a:spcPts val="0"/>
              </a:spcAft>
              <a:buClr>
                <a:schemeClr val="accent6"/>
              </a:buClr>
              <a:buSzPts val="3200"/>
              <a:buNone/>
            </a:pPr>
            <a:endParaRPr dirty="0"/>
          </a:p>
        </p:txBody>
      </p:sp>
      <p:sp>
        <p:nvSpPr>
          <p:cNvPr id="331" name="Google Shape;331;p11"/>
          <p:cNvSpPr txBox="1">
            <a:spLocks noGrp="1"/>
          </p:cNvSpPr>
          <p:nvPr>
            <p:ph type="body" idx="2"/>
          </p:nvPr>
        </p:nvSpPr>
        <p:spPr>
          <a:xfrm>
            <a:off x="4081850" y="1800224"/>
            <a:ext cx="7469447" cy="479926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dirty="0"/>
              <a:t>Refer to appropriate services</a:t>
            </a:r>
            <a:endParaRPr dirty="0"/>
          </a:p>
          <a:p>
            <a:pPr marL="228600" lvl="0" indent="-228600" algn="l" rtl="0">
              <a:lnSpc>
                <a:spcPct val="90000"/>
              </a:lnSpc>
              <a:spcBef>
                <a:spcPts val="1000"/>
              </a:spcBef>
              <a:spcAft>
                <a:spcPts val="0"/>
              </a:spcAft>
              <a:buClr>
                <a:schemeClr val="accent5"/>
              </a:buClr>
              <a:buSzPts val="2800"/>
              <a:buChar char="•"/>
            </a:pPr>
            <a:r>
              <a:rPr lang="en-GB" dirty="0"/>
              <a:t>Provide information on who can support them</a:t>
            </a:r>
            <a:endParaRPr dirty="0"/>
          </a:p>
          <a:p>
            <a:pPr marL="228600" lvl="0" indent="-228600" algn="l" rtl="0">
              <a:lnSpc>
                <a:spcPct val="90000"/>
              </a:lnSpc>
              <a:spcBef>
                <a:spcPts val="1000"/>
              </a:spcBef>
              <a:spcAft>
                <a:spcPts val="0"/>
              </a:spcAft>
              <a:buClr>
                <a:schemeClr val="accent5"/>
              </a:buClr>
              <a:buSzPts val="2800"/>
              <a:buChar char="•"/>
            </a:pPr>
            <a:r>
              <a:rPr lang="en-GB" dirty="0"/>
              <a:t>Sensitively explain why you are not able to support </a:t>
            </a:r>
            <a:endParaRPr dirty="0"/>
          </a:p>
          <a:p>
            <a:pPr marL="228600" lvl="0" indent="-228600" algn="l" rtl="0">
              <a:lnSpc>
                <a:spcPct val="90000"/>
              </a:lnSpc>
              <a:spcBef>
                <a:spcPts val="1000"/>
              </a:spcBef>
              <a:spcAft>
                <a:spcPts val="0"/>
              </a:spcAft>
              <a:buClr>
                <a:schemeClr val="accent5"/>
              </a:buClr>
              <a:buSzPts val="2800"/>
              <a:buChar char="•"/>
            </a:pPr>
            <a:r>
              <a:rPr lang="en-GB" dirty="0"/>
              <a:t>Remain polite and friendly</a:t>
            </a:r>
            <a:endParaRPr dirty="0"/>
          </a:p>
          <a:p>
            <a:pPr marL="228600" lvl="0" indent="-228600" algn="l" rtl="0">
              <a:lnSpc>
                <a:spcPct val="90000"/>
              </a:lnSpc>
              <a:spcBef>
                <a:spcPts val="1000"/>
              </a:spcBef>
              <a:spcAft>
                <a:spcPts val="0"/>
              </a:spcAft>
              <a:buClr>
                <a:schemeClr val="accent5"/>
              </a:buClr>
              <a:buSzPts val="2800"/>
              <a:buChar char="•"/>
            </a:pPr>
            <a:r>
              <a:rPr lang="en-GB" dirty="0"/>
              <a:t>Share case management criteria widely so it’s known who you can help and how </a:t>
            </a:r>
            <a:endParaRPr dirty="0"/>
          </a:p>
          <a:p>
            <a:pPr marL="228600" lvl="0" indent="-228600" algn="l" rtl="0">
              <a:lnSpc>
                <a:spcPct val="90000"/>
              </a:lnSpc>
              <a:spcBef>
                <a:spcPts val="1000"/>
              </a:spcBef>
              <a:spcAft>
                <a:spcPts val="0"/>
              </a:spcAft>
              <a:buClr>
                <a:schemeClr val="accent5"/>
              </a:buClr>
              <a:buSzPts val="2800"/>
              <a:buChar char="•"/>
            </a:pPr>
            <a:r>
              <a:rPr lang="en-GB" dirty="0"/>
              <a:t>Provide feedback to agencies who refer children to you who fall outside your criteria</a:t>
            </a:r>
            <a:endParaRPr dirty="0"/>
          </a:p>
        </p:txBody>
      </p:sp>
      <p:sp>
        <p:nvSpPr>
          <p:cNvPr id="332" name="Google Shape;332;p1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2"/>
          <p:cNvSpPr txBox="1">
            <a:spLocks noGrp="1"/>
          </p:cNvSpPr>
          <p:nvPr>
            <p:ph type="title"/>
          </p:nvPr>
        </p:nvSpPr>
        <p:spPr>
          <a:xfrm>
            <a:off x="2090927" y="2866832"/>
            <a:ext cx="7851649" cy="56216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3200"/>
              <a:buFont typeface="Helvetica Neue"/>
              <a:buNone/>
            </a:pPr>
            <a:r>
              <a:rPr lang="en-GB" dirty="0"/>
              <a:t>REGISTRATION AND INITIAL ASSESSMENT </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3200"/>
              <a:buNone/>
            </a:pPr>
            <a:r>
              <a:rPr lang="en-GB"/>
              <a:t>REGISTRATION</a:t>
            </a:r>
            <a:endParaRPr/>
          </a:p>
        </p:txBody>
      </p:sp>
      <p:sp>
        <p:nvSpPr>
          <p:cNvPr id="344" name="Google Shape;344;p13"/>
          <p:cNvSpPr txBox="1">
            <a:spLocks noGrp="1"/>
          </p:cNvSpPr>
          <p:nvPr>
            <p:ph type="body" idx="2"/>
          </p:nvPr>
        </p:nvSpPr>
        <p:spPr>
          <a:xfrm>
            <a:off x="3913317" y="1164430"/>
            <a:ext cx="7675303" cy="516493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800"/>
              <a:buChar char="•"/>
            </a:pPr>
            <a:r>
              <a:rPr lang="en-GB" dirty="0"/>
              <a:t>Record basic information </a:t>
            </a:r>
            <a:endParaRPr dirty="0"/>
          </a:p>
          <a:p>
            <a:pPr marL="228600" lvl="0" indent="-228600" algn="l" rtl="0">
              <a:lnSpc>
                <a:spcPct val="90000"/>
              </a:lnSpc>
              <a:spcBef>
                <a:spcPts val="1000"/>
              </a:spcBef>
              <a:spcAft>
                <a:spcPts val="0"/>
              </a:spcAft>
              <a:buClr>
                <a:schemeClr val="accent4"/>
              </a:buClr>
              <a:buSzPts val="2800"/>
              <a:buChar char="•"/>
            </a:pPr>
            <a:r>
              <a:rPr lang="en-GB" dirty="0"/>
              <a:t>Make the most of every opportunity to observe and discuss with children work, environment, and welfare</a:t>
            </a:r>
            <a:endParaRPr dirty="0"/>
          </a:p>
          <a:p>
            <a:pPr marL="228600" lvl="0" indent="-228600" algn="l" rtl="0">
              <a:lnSpc>
                <a:spcPct val="90000"/>
              </a:lnSpc>
              <a:spcBef>
                <a:spcPts val="1000"/>
              </a:spcBef>
              <a:spcAft>
                <a:spcPts val="0"/>
              </a:spcAft>
              <a:buClr>
                <a:schemeClr val="accent4"/>
              </a:buClr>
              <a:buSzPts val="2800"/>
              <a:buChar char="•"/>
            </a:pPr>
            <a:r>
              <a:rPr lang="en-GB" dirty="0"/>
              <a:t>Registration information on child labour should include: </a:t>
            </a:r>
            <a:endParaRPr dirty="0"/>
          </a:p>
          <a:p>
            <a:pPr marL="685800" lvl="1" indent="-228600" algn="l" rtl="0">
              <a:lnSpc>
                <a:spcPct val="90000"/>
              </a:lnSpc>
              <a:spcBef>
                <a:spcPts val="500"/>
              </a:spcBef>
              <a:spcAft>
                <a:spcPts val="0"/>
              </a:spcAft>
              <a:buSzPts val="2400"/>
              <a:buChar char="•"/>
            </a:pPr>
            <a:r>
              <a:rPr lang="en-GB" dirty="0"/>
              <a:t>Name and place of employment (contact details), the type of work involved, number of hours and days worked, and where the child can be found if not in work </a:t>
            </a:r>
            <a:endParaRPr dirty="0"/>
          </a:p>
          <a:p>
            <a:pPr marL="685800" lvl="1" indent="-228600" algn="l" rtl="0">
              <a:lnSpc>
                <a:spcPct val="90000"/>
              </a:lnSpc>
              <a:spcBef>
                <a:spcPts val="500"/>
              </a:spcBef>
              <a:spcAft>
                <a:spcPts val="0"/>
              </a:spcAft>
              <a:buSzPts val="2400"/>
              <a:buChar char="•"/>
            </a:pPr>
            <a:r>
              <a:rPr lang="en-GB" dirty="0"/>
              <a:t>Initial concerns related to hazardous and dangerous work, education status, immediate protection risks, and the health and well-being of the child </a:t>
            </a:r>
            <a:endParaRPr dirty="0"/>
          </a:p>
          <a:p>
            <a:pPr marL="228600" lvl="0" indent="-50800" algn="l" rtl="0">
              <a:lnSpc>
                <a:spcPct val="90000"/>
              </a:lnSpc>
              <a:spcBef>
                <a:spcPts val="1000"/>
              </a:spcBef>
              <a:spcAft>
                <a:spcPts val="0"/>
              </a:spcAft>
              <a:buClr>
                <a:schemeClr val="accent4"/>
              </a:buClr>
              <a:buSzPts val="2800"/>
              <a:buNone/>
            </a:pPr>
            <a:endParaRPr dirty="0"/>
          </a:p>
          <a:p>
            <a:pPr marL="228600" lvl="0" indent="-50800" algn="l" rtl="0">
              <a:lnSpc>
                <a:spcPct val="90000"/>
              </a:lnSpc>
              <a:spcBef>
                <a:spcPts val="1000"/>
              </a:spcBef>
              <a:spcAft>
                <a:spcPts val="0"/>
              </a:spcAft>
              <a:buClr>
                <a:schemeClr val="accent4"/>
              </a:buClr>
              <a:buSzPts val="2800"/>
              <a:buNone/>
            </a:pPr>
            <a:endParaRPr dirty="0"/>
          </a:p>
        </p:txBody>
      </p:sp>
      <p:sp>
        <p:nvSpPr>
          <p:cNvPr id="345" name="Google Shape;345;p13"/>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3200"/>
              <a:buNone/>
            </a:pPr>
            <a:r>
              <a:rPr lang="en-GB"/>
              <a:t>INITIAL ASSESSMENT</a:t>
            </a:r>
            <a:endParaRPr/>
          </a:p>
          <a:p>
            <a:pPr marL="0" lvl="0" indent="0" algn="l" rtl="0">
              <a:lnSpc>
                <a:spcPct val="90000"/>
              </a:lnSpc>
              <a:spcBef>
                <a:spcPts val="1000"/>
              </a:spcBef>
              <a:spcAft>
                <a:spcPts val="0"/>
              </a:spcAft>
              <a:buClr>
                <a:schemeClr val="accent2"/>
              </a:buClr>
              <a:buSzPts val="3200"/>
              <a:buNone/>
            </a:pPr>
            <a:endParaRPr/>
          </a:p>
        </p:txBody>
      </p:sp>
      <p:sp>
        <p:nvSpPr>
          <p:cNvPr id="352" name="Google Shape;352;p14"/>
          <p:cNvSpPr txBox="1">
            <a:spLocks noGrp="1"/>
          </p:cNvSpPr>
          <p:nvPr>
            <p:ph type="body" idx="2"/>
          </p:nvPr>
        </p:nvSpPr>
        <p:spPr>
          <a:xfrm>
            <a:off x="4100513" y="1528314"/>
            <a:ext cx="7300912" cy="500964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4"/>
              </a:buClr>
              <a:buSzPts val="2800"/>
              <a:buChar char="•"/>
            </a:pPr>
            <a:r>
              <a:rPr lang="en-GB" dirty="0"/>
              <a:t>Helps develop case plan</a:t>
            </a:r>
            <a:endParaRPr dirty="0"/>
          </a:p>
          <a:p>
            <a:pPr marL="228600" lvl="0" indent="-228600" algn="l" rtl="0">
              <a:lnSpc>
                <a:spcPct val="90000"/>
              </a:lnSpc>
              <a:spcBef>
                <a:spcPts val="1000"/>
              </a:spcBef>
              <a:spcAft>
                <a:spcPts val="0"/>
              </a:spcAft>
              <a:buClr>
                <a:schemeClr val="accent4"/>
              </a:buClr>
              <a:buSzPts val="2800"/>
              <a:buChar char="•"/>
            </a:pPr>
            <a:r>
              <a:rPr lang="en-GB" dirty="0"/>
              <a:t>First opportunity to establish relationship and build trust  </a:t>
            </a:r>
            <a:endParaRPr dirty="0"/>
          </a:p>
          <a:p>
            <a:pPr marL="228600" lvl="0" indent="-228600" algn="l" rtl="0">
              <a:lnSpc>
                <a:spcPct val="90000"/>
              </a:lnSpc>
              <a:spcBef>
                <a:spcPts val="1000"/>
              </a:spcBef>
              <a:spcAft>
                <a:spcPts val="0"/>
              </a:spcAft>
              <a:buClr>
                <a:schemeClr val="accent4"/>
              </a:buClr>
              <a:buSzPts val="2800"/>
              <a:buChar char="•"/>
            </a:pPr>
            <a:r>
              <a:rPr lang="en-GB" dirty="0"/>
              <a:t>Immediate physical protection, exposure to factors which cause life threatening situations, workplace conditions, basic needs, protective factors </a:t>
            </a:r>
            <a:endParaRPr dirty="0"/>
          </a:p>
          <a:p>
            <a:pPr marL="228600" lvl="0" indent="-228600" algn="l" rtl="0">
              <a:lnSpc>
                <a:spcPct val="90000"/>
              </a:lnSpc>
              <a:spcBef>
                <a:spcPts val="1000"/>
              </a:spcBef>
              <a:spcAft>
                <a:spcPts val="0"/>
              </a:spcAft>
              <a:buClr>
                <a:schemeClr val="accent4"/>
              </a:buClr>
              <a:buSzPts val="2800"/>
              <a:buChar char="•"/>
            </a:pPr>
            <a:r>
              <a:rPr lang="en-GB" dirty="0"/>
              <a:t>Enough information to determine a preliminary risk level of the child to help determine next steps </a:t>
            </a:r>
            <a:endParaRPr dirty="0"/>
          </a:p>
          <a:p>
            <a:pPr marL="228600" lvl="0" indent="-50800" algn="l" rtl="0">
              <a:lnSpc>
                <a:spcPct val="90000"/>
              </a:lnSpc>
              <a:spcBef>
                <a:spcPts val="1000"/>
              </a:spcBef>
              <a:spcAft>
                <a:spcPts val="0"/>
              </a:spcAft>
              <a:buClr>
                <a:schemeClr val="accent4"/>
              </a:buClr>
              <a:buSzPts val="2800"/>
              <a:buNone/>
            </a:pPr>
            <a:endParaRPr dirty="0"/>
          </a:p>
          <a:p>
            <a:pPr marL="228600" lvl="0" indent="-50800" algn="l" rtl="0">
              <a:lnSpc>
                <a:spcPct val="90000"/>
              </a:lnSpc>
              <a:spcBef>
                <a:spcPts val="1000"/>
              </a:spcBef>
              <a:spcAft>
                <a:spcPts val="0"/>
              </a:spcAft>
              <a:buClr>
                <a:schemeClr val="accent4"/>
              </a:buClr>
              <a:buSzPts val="2800"/>
              <a:buNone/>
            </a:pPr>
            <a:endParaRPr dirty="0"/>
          </a:p>
        </p:txBody>
      </p:sp>
      <p:sp>
        <p:nvSpPr>
          <p:cNvPr id="353" name="Google Shape;353;p1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5"/>
          <p:cNvSpPr txBox="1">
            <a:spLocks noGrp="1"/>
          </p:cNvSpPr>
          <p:nvPr>
            <p:ph type="title"/>
          </p:nvPr>
        </p:nvSpPr>
        <p:spPr>
          <a:xfrm>
            <a:off x="2170175" y="2633348"/>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dirty="0"/>
              <a:t>COMPREHENSIVE ASSESSMENT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DISCUSSION</a:t>
            </a:r>
            <a:endParaRPr/>
          </a:p>
        </p:txBody>
      </p:sp>
      <p:sp>
        <p:nvSpPr>
          <p:cNvPr id="365" name="Google Shape;365;p16"/>
          <p:cNvSpPr txBox="1">
            <a:spLocks noGrp="1"/>
          </p:cNvSpPr>
          <p:nvPr>
            <p:ph type="body" idx="2"/>
          </p:nvPr>
        </p:nvSpPr>
        <p:spPr>
          <a:xfrm>
            <a:off x="656023" y="2104250"/>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2800"/>
              <a:buChar char="•"/>
            </a:pPr>
            <a:r>
              <a:rPr lang="en-GB" dirty="0"/>
              <a:t>How does comprehensive assessment for children in child labour currently take place in the context? </a:t>
            </a:r>
            <a:endParaRPr dirty="0"/>
          </a:p>
          <a:p>
            <a:pPr marL="228600" lvl="0" indent="-228600" algn="l" rtl="0">
              <a:lnSpc>
                <a:spcPct val="90000"/>
              </a:lnSpc>
              <a:spcBef>
                <a:spcPts val="1000"/>
              </a:spcBef>
              <a:spcAft>
                <a:spcPts val="0"/>
              </a:spcAft>
              <a:buClr>
                <a:schemeClr val="accent1"/>
              </a:buClr>
              <a:buSzPts val="2800"/>
              <a:buChar char="•"/>
            </a:pPr>
            <a:r>
              <a:rPr lang="en-GB" dirty="0"/>
              <a:t>What tools are used? </a:t>
            </a:r>
            <a:endParaRPr dirty="0"/>
          </a:p>
          <a:p>
            <a:pPr marL="685800" lvl="1" indent="-228600" algn="l" rtl="0">
              <a:lnSpc>
                <a:spcPct val="90000"/>
              </a:lnSpc>
              <a:spcBef>
                <a:spcPts val="500"/>
              </a:spcBef>
              <a:spcAft>
                <a:spcPts val="0"/>
              </a:spcAft>
              <a:buSzPts val="2400"/>
              <a:buChar char="•"/>
            </a:pPr>
            <a:r>
              <a:rPr lang="en-GB" dirty="0"/>
              <a:t>What questions are included that related to child labour and children’s work? </a:t>
            </a:r>
            <a:endParaRPr dirty="0"/>
          </a:p>
          <a:p>
            <a:pPr marL="685800" lvl="1" indent="-228600" algn="l" rtl="0">
              <a:lnSpc>
                <a:spcPct val="90000"/>
              </a:lnSpc>
              <a:spcBef>
                <a:spcPts val="500"/>
              </a:spcBef>
              <a:spcAft>
                <a:spcPts val="0"/>
              </a:spcAft>
              <a:buSzPts val="2400"/>
              <a:buChar char="•"/>
            </a:pPr>
            <a:r>
              <a:rPr lang="en-GB" dirty="0"/>
              <a:t>What are their best practices for talking about children’s work with children, caregivers, and other family members? </a:t>
            </a:r>
            <a:endParaRPr dirty="0"/>
          </a:p>
          <a:p>
            <a:pPr marL="685800" lvl="1" indent="-228600" algn="l" rtl="0">
              <a:lnSpc>
                <a:spcPct val="90000"/>
              </a:lnSpc>
              <a:spcBef>
                <a:spcPts val="500"/>
              </a:spcBef>
              <a:spcAft>
                <a:spcPts val="0"/>
              </a:spcAft>
              <a:buSzPts val="2400"/>
              <a:buChar char="•"/>
            </a:pPr>
            <a:r>
              <a:rPr lang="en-GB" dirty="0"/>
              <a:t>What are the key challenges and gaps? </a:t>
            </a:r>
            <a:endParaRPr dirty="0"/>
          </a:p>
          <a:p>
            <a:pPr marL="228600" lvl="0" indent="-50800" algn="l" rtl="0">
              <a:lnSpc>
                <a:spcPct val="90000"/>
              </a:lnSpc>
              <a:spcBef>
                <a:spcPts val="1000"/>
              </a:spcBef>
              <a:spcAft>
                <a:spcPts val="0"/>
              </a:spcAft>
              <a:buClr>
                <a:schemeClr val="accent1"/>
              </a:buClr>
              <a:buSzPts val="2800"/>
              <a:buNone/>
            </a:pPr>
            <a:endParaRPr dirty="0"/>
          </a:p>
        </p:txBody>
      </p:sp>
      <p:pic>
        <p:nvPicPr>
          <p:cNvPr id="366" name="Google Shape;366;p16"/>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7"/>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COMPREHENSIVE ASSESSMENT</a:t>
            </a:r>
            <a:endParaRPr/>
          </a:p>
          <a:p>
            <a:pPr marL="0" lvl="0" indent="0" algn="l" rtl="0">
              <a:lnSpc>
                <a:spcPct val="90000"/>
              </a:lnSpc>
              <a:spcBef>
                <a:spcPts val="1000"/>
              </a:spcBef>
              <a:spcAft>
                <a:spcPts val="0"/>
              </a:spcAft>
              <a:buClr>
                <a:srgbClr val="026794"/>
              </a:buClr>
              <a:buSzPts val="3200"/>
              <a:buNone/>
            </a:pPr>
            <a:r>
              <a:rPr lang="en-GB"/>
              <a:t>INCLUDES: </a:t>
            </a:r>
            <a:endParaRPr/>
          </a:p>
        </p:txBody>
      </p:sp>
      <p:sp>
        <p:nvSpPr>
          <p:cNvPr id="373" name="Google Shape;373;p17"/>
          <p:cNvSpPr txBox="1">
            <a:spLocks noGrp="1"/>
          </p:cNvSpPr>
          <p:nvPr>
            <p:ph type="body" idx="2"/>
          </p:nvPr>
        </p:nvSpPr>
        <p:spPr>
          <a:xfrm>
            <a:off x="4100513" y="1734328"/>
            <a:ext cx="7300912" cy="479926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1"/>
              </a:buClr>
              <a:buSzPts val="2800"/>
              <a:buChar char="•"/>
            </a:pPr>
            <a:r>
              <a:rPr lang="en-GB" dirty="0"/>
              <a:t>Opportunity to assess holistic needs of a child in child labour</a:t>
            </a:r>
            <a:endParaRPr dirty="0"/>
          </a:p>
          <a:p>
            <a:pPr marL="228600" lvl="0" indent="-228600" algn="l" rtl="0">
              <a:lnSpc>
                <a:spcPct val="90000"/>
              </a:lnSpc>
              <a:spcBef>
                <a:spcPts val="1000"/>
              </a:spcBef>
              <a:spcAft>
                <a:spcPts val="0"/>
              </a:spcAft>
              <a:buClr>
                <a:schemeClr val="accent1"/>
              </a:buClr>
              <a:buSzPts val="2800"/>
              <a:buChar char="•"/>
            </a:pPr>
            <a:r>
              <a:rPr lang="en-GB" dirty="0"/>
              <a:t>Immediate, medium-term, and long-term risks to the child</a:t>
            </a:r>
            <a:endParaRPr dirty="0"/>
          </a:p>
          <a:p>
            <a:pPr marL="228600" lvl="0" indent="-228600" algn="l" rtl="0">
              <a:lnSpc>
                <a:spcPct val="90000"/>
              </a:lnSpc>
              <a:spcBef>
                <a:spcPts val="1000"/>
              </a:spcBef>
              <a:spcAft>
                <a:spcPts val="0"/>
              </a:spcAft>
              <a:buClr>
                <a:schemeClr val="accent1"/>
              </a:buClr>
              <a:buSzPts val="2800"/>
              <a:buChar char="•"/>
            </a:pPr>
            <a:r>
              <a:rPr lang="en-GB" dirty="0"/>
              <a:t>Strengths, skills, resources, and protective influences to counteract the harmful impact of child labour</a:t>
            </a:r>
            <a:endParaRPr dirty="0"/>
          </a:p>
          <a:p>
            <a:pPr marL="228600" lvl="0" indent="-228600" algn="l" rtl="0">
              <a:lnSpc>
                <a:spcPct val="90000"/>
              </a:lnSpc>
              <a:spcBef>
                <a:spcPts val="1000"/>
              </a:spcBef>
              <a:spcAft>
                <a:spcPts val="0"/>
              </a:spcAft>
              <a:buClr>
                <a:schemeClr val="accent1"/>
              </a:buClr>
              <a:buSzPts val="2800"/>
              <a:buChar char="•"/>
            </a:pPr>
            <a:r>
              <a:rPr lang="en-GB" dirty="0"/>
              <a:t>Child, caregivers, broader family, other (working) children in the household </a:t>
            </a:r>
            <a:endParaRPr dirty="0"/>
          </a:p>
          <a:p>
            <a:pPr marL="228600" lvl="0" indent="-228600" algn="l" rtl="0">
              <a:lnSpc>
                <a:spcPct val="90000"/>
              </a:lnSpc>
              <a:spcBef>
                <a:spcPts val="1000"/>
              </a:spcBef>
              <a:spcAft>
                <a:spcPts val="0"/>
              </a:spcAft>
              <a:buClr>
                <a:schemeClr val="accent1"/>
              </a:buClr>
              <a:buSzPts val="2800"/>
              <a:buChar char="•"/>
            </a:pPr>
            <a:r>
              <a:rPr lang="en-GB" dirty="0"/>
              <a:t>Home, workplace, and community visits</a:t>
            </a:r>
            <a:endParaRPr dirty="0"/>
          </a:p>
          <a:p>
            <a:pPr marL="228600" lvl="0" indent="-228600" algn="l" rtl="0">
              <a:lnSpc>
                <a:spcPct val="90000"/>
              </a:lnSpc>
              <a:spcBef>
                <a:spcPts val="1000"/>
              </a:spcBef>
              <a:spcAft>
                <a:spcPts val="0"/>
              </a:spcAft>
              <a:buClr>
                <a:schemeClr val="accent1"/>
              </a:buClr>
              <a:buSzPts val="2800"/>
              <a:buChar char="•"/>
            </a:pPr>
            <a:r>
              <a:rPr lang="en-GB" dirty="0"/>
              <a:t>Child’s wishes and needs   </a:t>
            </a:r>
            <a:endParaRPr dirty="0"/>
          </a:p>
          <a:p>
            <a:pPr marL="228600" lvl="0" indent="-50800" algn="l" rtl="0">
              <a:lnSpc>
                <a:spcPct val="90000"/>
              </a:lnSpc>
              <a:spcBef>
                <a:spcPts val="1000"/>
              </a:spcBef>
              <a:spcAft>
                <a:spcPts val="0"/>
              </a:spcAft>
              <a:buClr>
                <a:schemeClr val="accent1"/>
              </a:buClr>
              <a:buSzPts val="2800"/>
              <a:buNone/>
            </a:pPr>
            <a:endParaRPr dirty="0"/>
          </a:p>
        </p:txBody>
      </p:sp>
      <p:sp>
        <p:nvSpPr>
          <p:cNvPr id="374" name="Google Shape;374;p1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8"/>
          <p:cNvSpPr txBox="1">
            <a:spLocks noGrp="1"/>
          </p:cNvSpPr>
          <p:nvPr>
            <p:ph type="body" idx="1"/>
          </p:nvPr>
        </p:nvSpPr>
        <p:spPr>
          <a:xfrm>
            <a:off x="4184780" y="350774"/>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COMPREHENSIVE ASSESSMENT</a:t>
            </a:r>
            <a:endParaRPr/>
          </a:p>
          <a:p>
            <a:pPr marL="0" lvl="0" indent="0" algn="l" rtl="0">
              <a:lnSpc>
                <a:spcPct val="90000"/>
              </a:lnSpc>
              <a:spcBef>
                <a:spcPts val="1000"/>
              </a:spcBef>
              <a:spcAft>
                <a:spcPts val="0"/>
              </a:spcAft>
              <a:buClr>
                <a:srgbClr val="026794"/>
              </a:buClr>
              <a:buSzPts val="3200"/>
              <a:buNone/>
            </a:pPr>
            <a:r>
              <a:rPr lang="en-GB"/>
              <a:t>KEY ACTIONS:</a:t>
            </a:r>
            <a:endParaRPr/>
          </a:p>
        </p:txBody>
      </p:sp>
      <p:sp>
        <p:nvSpPr>
          <p:cNvPr id="381" name="Google Shape;381;p18"/>
          <p:cNvSpPr txBox="1">
            <a:spLocks noGrp="1"/>
          </p:cNvSpPr>
          <p:nvPr>
            <p:ph type="body" idx="2"/>
          </p:nvPr>
        </p:nvSpPr>
        <p:spPr>
          <a:xfrm>
            <a:off x="4100513" y="1622361"/>
            <a:ext cx="7469446" cy="466647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600"/>
              <a:buChar char="•"/>
            </a:pPr>
            <a:r>
              <a:rPr lang="en-GB" sz="2600" dirty="0"/>
              <a:t>Identify and understand locally used terminologies and concepts</a:t>
            </a:r>
            <a:endParaRPr dirty="0"/>
          </a:p>
          <a:p>
            <a:pPr marL="228600" lvl="0" indent="-228600" algn="l" rtl="0">
              <a:lnSpc>
                <a:spcPct val="90000"/>
              </a:lnSpc>
              <a:spcBef>
                <a:spcPts val="1000"/>
              </a:spcBef>
              <a:spcAft>
                <a:spcPts val="0"/>
              </a:spcAft>
              <a:buClr>
                <a:schemeClr val="accent1"/>
              </a:buClr>
              <a:buSzPts val="2600"/>
              <a:buChar char="•"/>
            </a:pPr>
            <a:r>
              <a:rPr lang="en-GB" sz="2600" dirty="0"/>
              <a:t>Know the eligibility criteria, risk levels, and associated case management actions for children in child labour</a:t>
            </a:r>
            <a:endParaRPr dirty="0"/>
          </a:p>
          <a:p>
            <a:pPr marL="228600" lvl="0" indent="-228600" algn="l" rtl="0">
              <a:lnSpc>
                <a:spcPct val="90000"/>
              </a:lnSpc>
              <a:spcBef>
                <a:spcPts val="1000"/>
              </a:spcBef>
              <a:spcAft>
                <a:spcPts val="0"/>
              </a:spcAft>
              <a:buClr>
                <a:schemeClr val="accent1"/>
              </a:buClr>
              <a:buSzPts val="2600"/>
              <a:buChar char="•"/>
            </a:pPr>
            <a:r>
              <a:rPr lang="en-GB" sz="2600" dirty="0"/>
              <a:t>Be aware caregivers/children may hide certain aspects of the child’s work: mitigate this and ask probing questions; use child friendly means; cross-check </a:t>
            </a:r>
            <a:endParaRPr dirty="0"/>
          </a:p>
          <a:p>
            <a:pPr marL="228600" lvl="0" indent="-228600" algn="l" rtl="0">
              <a:lnSpc>
                <a:spcPct val="90000"/>
              </a:lnSpc>
              <a:spcBef>
                <a:spcPts val="1000"/>
              </a:spcBef>
              <a:spcAft>
                <a:spcPts val="0"/>
              </a:spcAft>
              <a:buClr>
                <a:schemeClr val="accent1"/>
              </a:buClr>
              <a:buSzPts val="2600"/>
              <a:buChar char="•"/>
            </a:pPr>
            <a:r>
              <a:rPr lang="en-GB" sz="2600" dirty="0"/>
              <a:t>Use and strengthen your observation skills </a:t>
            </a:r>
            <a:endParaRPr dirty="0"/>
          </a:p>
        </p:txBody>
      </p:sp>
      <p:sp>
        <p:nvSpPr>
          <p:cNvPr id="382" name="Google Shape;382;p1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COMPREHENSIVE ASSESSMENT</a:t>
            </a:r>
            <a:endParaRPr/>
          </a:p>
          <a:p>
            <a:pPr marL="0" lvl="0" indent="0" algn="l" rtl="0">
              <a:lnSpc>
                <a:spcPct val="90000"/>
              </a:lnSpc>
              <a:spcBef>
                <a:spcPts val="1000"/>
              </a:spcBef>
              <a:spcAft>
                <a:spcPts val="0"/>
              </a:spcAft>
              <a:buClr>
                <a:srgbClr val="026794"/>
              </a:buClr>
              <a:buSzPts val="3200"/>
              <a:buNone/>
            </a:pPr>
            <a:r>
              <a:rPr lang="en-GB"/>
              <a:t>KEY ACTIONS:</a:t>
            </a:r>
            <a:endParaRPr/>
          </a:p>
        </p:txBody>
      </p:sp>
      <p:sp>
        <p:nvSpPr>
          <p:cNvPr id="389" name="Google Shape;389;p19"/>
          <p:cNvSpPr txBox="1">
            <a:spLocks noGrp="1"/>
          </p:cNvSpPr>
          <p:nvPr>
            <p:ph type="body" idx="2"/>
          </p:nvPr>
        </p:nvSpPr>
        <p:spPr>
          <a:xfrm>
            <a:off x="4100513" y="1863852"/>
            <a:ext cx="7469446" cy="455523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1"/>
              </a:buClr>
              <a:buSzPts val="2800"/>
              <a:buChar char="•"/>
            </a:pPr>
            <a:r>
              <a:rPr lang="en-GB" dirty="0"/>
              <a:t>Build trust and non-judgement</a:t>
            </a:r>
            <a:endParaRPr dirty="0"/>
          </a:p>
          <a:p>
            <a:pPr marL="228600" lvl="0" indent="-228600" algn="l" rtl="0">
              <a:lnSpc>
                <a:spcPct val="90000"/>
              </a:lnSpc>
              <a:spcBef>
                <a:spcPts val="1000"/>
              </a:spcBef>
              <a:spcAft>
                <a:spcPts val="0"/>
              </a:spcAft>
              <a:buClr>
                <a:schemeClr val="accent1"/>
              </a:buClr>
              <a:buSzPts val="2800"/>
              <a:buChar char="•"/>
            </a:pPr>
            <a:r>
              <a:rPr lang="en-GB" dirty="0"/>
              <a:t>Seek privacy without parental or employer influence </a:t>
            </a:r>
            <a:endParaRPr dirty="0"/>
          </a:p>
          <a:p>
            <a:pPr marL="228600" lvl="0" indent="-228600" algn="l" rtl="0">
              <a:lnSpc>
                <a:spcPct val="90000"/>
              </a:lnSpc>
              <a:spcBef>
                <a:spcPts val="1000"/>
              </a:spcBef>
              <a:spcAft>
                <a:spcPts val="0"/>
              </a:spcAft>
              <a:buClr>
                <a:schemeClr val="accent1"/>
              </a:buClr>
              <a:buSzPts val="2800"/>
              <a:buChar char="•"/>
            </a:pPr>
            <a:r>
              <a:rPr lang="en-GB" dirty="0"/>
              <a:t>Develop activities/spaces where there is limited time away from home/work to reflect</a:t>
            </a:r>
            <a:endParaRPr dirty="0"/>
          </a:p>
          <a:p>
            <a:pPr marL="228600" lvl="0" indent="-228600" algn="l" rtl="0">
              <a:lnSpc>
                <a:spcPct val="90000"/>
              </a:lnSpc>
              <a:spcBef>
                <a:spcPts val="1000"/>
              </a:spcBef>
              <a:spcAft>
                <a:spcPts val="0"/>
              </a:spcAft>
              <a:buClr>
                <a:schemeClr val="accent1"/>
              </a:buClr>
              <a:buSzPts val="2800"/>
              <a:buChar char="•"/>
            </a:pPr>
            <a:r>
              <a:rPr lang="en-GB" dirty="0"/>
              <a:t>Build information over time, assess extent of harm at home and work first </a:t>
            </a:r>
            <a:endParaRPr dirty="0"/>
          </a:p>
          <a:p>
            <a:pPr marL="228600" lvl="0" indent="-228600" algn="l" rtl="0">
              <a:lnSpc>
                <a:spcPct val="90000"/>
              </a:lnSpc>
              <a:spcBef>
                <a:spcPts val="1000"/>
              </a:spcBef>
              <a:spcAft>
                <a:spcPts val="0"/>
              </a:spcAft>
              <a:buClr>
                <a:schemeClr val="accent1"/>
              </a:buClr>
              <a:buSzPts val="2800"/>
              <a:buChar char="•"/>
            </a:pPr>
            <a:r>
              <a:rPr lang="en-GB" dirty="0"/>
              <a:t>Allow for adequate time for individuals </a:t>
            </a:r>
            <a:endParaRPr dirty="0"/>
          </a:p>
          <a:p>
            <a:pPr marL="228600" lvl="0" indent="-228600" algn="l" rtl="0">
              <a:lnSpc>
                <a:spcPct val="90000"/>
              </a:lnSpc>
              <a:spcBef>
                <a:spcPts val="1000"/>
              </a:spcBef>
              <a:spcAft>
                <a:spcPts val="0"/>
              </a:spcAft>
              <a:buClr>
                <a:schemeClr val="accent1"/>
              </a:buClr>
              <a:buSzPts val="2800"/>
              <a:buChar char="•"/>
            </a:pPr>
            <a:r>
              <a:rPr lang="en-GB" dirty="0"/>
              <a:t>Provide emotional support</a:t>
            </a:r>
            <a:endParaRPr dirty="0"/>
          </a:p>
          <a:p>
            <a:pPr marL="228600" lvl="0" indent="-228600" algn="l" rtl="0">
              <a:lnSpc>
                <a:spcPct val="90000"/>
              </a:lnSpc>
              <a:spcBef>
                <a:spcPts val="1000"/>
              </a:spcBef>
              <a:spcAft>
                <a:spcPts val="0"/>
              </a:spcAft>
              <a:buClr>
                <a:schemeClr val="accent1"/>
              </a:buClr>
              <a:buSzPts val="2800"/>
              <a:buChar char="•"/>
            </a:pPr>
            <a:r>
              <a:rPr lang="en-GB" dirty="0"/>
              <a:t>Act immediately on disclosures </a:t>
            </a:r>
            <a:endParaRPr dirty="0"/>
          </a:p>
          <a:p>
            <a:pPr marL="228600" lvl="0" indent="-50800" algn="l" rtl="0">
              <a:lnSpc>
                <a:spcPct val="90000"/>
              </a:lnSpc>
              <a:spcBef>
                <a:spcPts val="1000"/>
              </a:spcBef>
              <a:spcAft>
                <a:spcPts val="0"/>
              </a:spcAft>
              <a:buClr>
                <a:schemeClr val="accent1"/>
              </a:buClr>
              <a:buSzPts val="2800"/>
              <a:buNone/>
            </a:pPr>
            <a:endParaRPr dirty="0"/>
          </a:p>
        </p:txBody>
      </p:sp>
      <p:sp>
        <p:nvSpPr>
          <p:cNvPr id="390" name="Google Shape;390;p19"/>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
          <p:cNvSpPr txBox="1">
            <a:spLocks noGrp="1"/>
          </p:cNvSpPr>
          <p:nvPr>
            <p:ph type="body" idx="1"/>
          </p:nvPr>
        </p:nvSpPr>
        <p:spPr>
          <a:xfrm>
            <a:off x="1269603" y="897468"/>
            <a:ext cx="9652793" cy="16378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n-GB" sz="4000"/>
              <a:t>SESSION 13: CHILD PROTECTION: CASE MANAGEMENT 2</a:t>
            </a:r>
            <a:endParaRPr/>
          </a:p>
        </p:txBody>
      </p:sp>
      <p:sp>
        <p:nvSpPr>
          <p:cNvPr id="236" name="Google Shape;236;p2"/>
          <p:cNvSpPr txBox="1">
            <a:spLocks noGrp="1"/>
          </p:cNvSpPr>
          <p:nvPr>
            <p:ph type="body" idx="2"/>
          </p:nvPr>
        </p:nvSpPr>
        <p:spPr>
          <a:xfrm>
            <a:off x="1754188" y="3051921"/>
            <a:ext cx="8683625" cy="3315011"/>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chemeClr val="lt1"/>
              </a:buClr>
              <a:buSzPts val="2800"/>
              <a:buFont typeface="Arial"/>
              <a:buChar char="•"/>
            </a:pPr>
            <a:r>
              <a:rPr lang="en-GB" b="1"/>
              <a:t> </a:t>
            </a:r>
            <a:endParaRPr/>
          </a:p>
          <a:p>
            <a:pPr marL="457200" lvl="0" indent="-279400" algn="l" rtl="0">
              <a:lnSpc>
                <a:spcPct val="90000"/>
              </a:lnSpc>
              <a:spcBef>
                <a:spcPts val="1000"/>
              </a:spcBef>
              <a:spcAft>
                <a:spcPts val="0"/>
              </a:spcAft>
              <a:buClr>
                <a:schemeClr val="lt1"/>
              </a:buClr>
              <a:buSzPts val="2800"/>
              <a:buFont typeface="Arial"/>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20"/>
          <p:cNvSpPr txBox="1">
            <a:spLocks noGrp="1"/>
          </p:cNvSpPr>
          <p:nvPr>
            <p:ph type="title"/>
          </p:nvPr>
        </p:nvSpPr>
        <p:spPr>
          <a:xfrm>
            <a:off x="656023" y="365125"/>
            <a:ext cx="696397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ACTIVITY: SPOT THE RISKS AND HAZARDS</a:t>
            </a:r>
            <a:endParaRPr/>
          </a:p>
        </p:txBody>
      </p:sp>
      <p:sp>
        <p:nvSpPr>
          <p:cNvPr id="397" name="Google Shape;397;p20"/>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a:t>THERE ARE LOTS OF CHILD LABOUR RISKS AND HAZARDS IN THESE PICTURES DRAWN BY CHILDREN </a:t>
            </a:r>
            <a:endParaRPr/>
          </a:p>
        </p:txBody>
      </p:sp>
      <p:sp>
        <p:nvSpPr>
          <p:cNvPr id="398" name="Google Shape;398;p20"/>
          <p:cNvSpPr txBox="1">
            <a:spLocks noGrp="1"/>
          </p:cNvSpPr>
          <p:nvPr>
            <p:ph type="body" idx="2"/>
          </p:nvPr>
        </p:nvSpPr>
        <p:spPr>
          <a:xfrm>
            <a:off x="656021" y="3105636"/>
            <a:ext cx="10820015" cy="2586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2800"/>
              <a:buChar char="•"/>
            </a:pPr>
            <a:r>
              <a:rPr lang="en-GB" dirty="0">
                <a:solidFill>
                  <a:schemeClr val="dk2"/>
                </a:solidFill>
                <a:latin typeface="Helvetica Neue"/>
                <a:ea typeface="Helvetica Neue"/>
                <a:cs typeface="Helvetica Neue"/>
                <a:sym typeface="Helvetica Neue"/>
              </a:rPr>
              <a:t>How many can you spot? </a:t>
            </a:r>
            <a:endParaRPr dirty="0"/>
          </a:p>
          <a:p>
            <a:pPr marL="228600" lvl="0" indent="-228600" algn="l" rtl="0">
              <a:lnSpc>
                <a:spcPct val="90000"/>
              </a:lnSpc>
              <a:spcBef>
                <a:spcPts val="1000"/>
              </a:spcBef>
              <a:spcAft>
                <a:spcPts val="0"/>
              </a:spcAft>
              <a:buClr>
                <a:schemeClr val="accent1"/>
              </a:buClr>
              <a:buSzPts val="2800"/>
              <a:buChar char="•"/>
            </a:pPr>
            <a:r>
              <a:rPr lang="en-GB" dirty="0">
                <a:solidFill>
                  <a:schemeClr val="dk2"/>
                </a:solidFill>
                <a:latin typeface="Helvetica Neue"/>
                <a:ea typeface="Helvetica Neue"/>
                <a:cs typeface="Helvetica Neue"/>
                <a:sym typeface="Helvetica Neue"/>
              </a:rPr>
              <a:t>Write as many as you can in the chat box. </a:t>
            </a:r>
            <a:endParaRPr dirty="0"/>
          </a:p>
          <a:p>
            <a:pPr marL="228600" lvl="0" indent="-228600" algn="l" rtl="0">
              <a:lnSpc>
                <a:spcPct val="90000"/>
              </a:lnSpc>
              <a:spcBef>
                <a:spcPts val="1000"/>
              </a:spcBef>
              <a:spcAft>
                <a:spcPts val="0"/>
              </a:spcAft>
              <a:buClr>
                <a:schemeClr val="accent1"/>
              </a:buClr>
              <a:buSzPts val="2800"/>
              <a:buChar char="•"/>
            </a:pPr>
            <a:r>
              <a:rPr lang="en-GB" dirty="0">
                <a:solidFill>
                  <a:schemeClr val="dk2"/>
                </a:solidFill>
                <a:latin typeface="Helvetica Neue"/>
                <a:ea typeface="Helvetica Neue"/>
                <a:cs typeface="Helvetica Neue"/>
                <a:sym typeface="Helvetica Neue"/>
              </a:rPr>
              <a:t>What are your observations as you identify them? </a:t>
            </a:r>
            <a:endParaRPr dirty="0"/>
          </a:p>
          <a:p>
            <a:pPr marL="228600" lvl="0" indent="-228600" algn="l" rtl="0">
              <a:lnSpc>
                <a:spcPct val="90000"/>
              </a:lnSpc>
              <a:spcBef>
                <a:spcPts val="1000"/>
              </a:spcBef>
              <a:spcAft>
                <a:spcPts val="0"/>
              </a:spcAft>
              <a:buClr>
                <a:schemeClr val="accent1"/>
              </a:buClr>
              <a:buSzPts val="2800"/>
              <a:buChar char="•"/>
            </a:pPr>
            <a:r>
              <a:rPr lang="en-GB" dirty="0">
                <a:solidFill>
                  <a:schemeClr val="dk2"/>
                </a:solidFill>
                <a:latin typeface="Helvetica Neue"/>
                <a:ea typeface="Helvetica Neue"/>
                <a:cs typeface="Helvetica Neue"/>
                <a:sym typeface="Helvetica Neue"/>
              </a:rPr>
              <a:t>If these were real life children, how would you respond? </a:t>
            </a:r>
            <a:endParaRPr dirty="0">
              <a:solidFill>
                <a:schemeClr val="dk2"/>
              </a:solidFill>
            </a:endParaRPr>
          </a:p>
          <a:p>
            <a:pPr marL="228600" lvl="0" indent="-50800" algn="l" rtl="0">
              <a:lnSpc>
                <a:spcPct val="90000"/>
              </a:lnSpc>
              <a:spcBef>
                <a:spcPts val="1000"/>
              </a:spcBef>
              <a:spcAft>
                <a:spcPts val="0"/>
              </a:spcAft>
              <a:buClr>
                <a:schemeClr val="accent1"/>
              </a:buClr>
              <a:buSzPts val="2800"/>
              <a:buNone/>
            </a:pPr>
            <a:endParaRPr dirty="0"/>
          </a:p>
        </p:txBody>
      </p:sp>
      <p:pic>
        <p:nvPicPr>
          <p:cNvPr id="399" name="Google Shape;399;p20"/>
          <p:cNvPicPr preferRelativeResize="0"/>
          <p:nvPr/>
        </p:nvPicPr>
        <p:blipFill rotWithShape="1">
          <a:blip r:embed="rId3">
            <a:alphaModFix/>
          </a:blip>
          <a:srcRect/>
          <a:stretch/>
        </p:blipFill>
        <p:spPr>
          <a:xfrm>
            <a:off x="8089281" y="-341313"/>
            <a:ext cx="3386757" cy="33867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21"/>
          <p:cNvSpPr txBox="1"/>
          <p:nvPr/>
        </p:nvSpPr>
        <p:spPr>
          <a:xfrm>
            <a:off x="4873690" y="0"/>
            <a:ext cx="2441510" cy="20651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21"/>
          <p:cNvSpPr txBox="1"/>
          <p:nvPr/>
        </p:nvSpPr>
        <p:spPr>
          <a:xfrm>
            <a:off x="4873690" y="4665306"/>
            <a:ext cx="2441510" cy="219269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21"/>
          <p:cNvSpPr txBox="1"/>
          <p:nvPr/>
        </p:nvSpPr>
        <p:spPr>
          <a:xfrm>
            <a:off x="5425751" y="318995"/>
            <a:ext cx="133738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a:solidFill>
                  <a:schemeClr val="dk1"/>
                </a:solidFill>
                <a:latin typeface="Calibri"/>
                <a:ea typeface="Calibri"/>
                <a:cs typeface="Calibri"/>
                <a:sym typeface="Calibri"/>
              </a:rPr>
              <a:t>SPOT THE </a:t>
            </a:r>
            <a:endParaRPr/>
          </a:p>
        </p:txBody>
      </p:sp>
      <p:pic>
        <p:nvPicPr>
          <p:cNvPr id="408" name="Google Shape;408;p21"/>
          <p:cNvPicPr preferRelativeResize="0"/>
          <p:nvPr/>
        </p:nvPicPr>
        <p:blipFill rotWithShape="1">
          <a:blip r:embed="rId3">
            <a:alphaModFix/>
          </a:blip>
          <a:srcRect/>
          <a:stretch/>
        </p:blipFill>
        <p:spPr>
          <a:xfrm>
            <a:off x="0" y="10498"/>
            <a:ext cx="2906840" cy="4086292"/>
          </a:xfrm>
          <a:prstGeom prst="rect">
            <a:avLst/>
          </a:prstGeom>
          <a:noFill/>
          <a:ln>
            <a:noFill/>
          </a:ln>
        </p:spPr>
      </p:pic>
      <p:pic>
        <p:nvPicPr>
          <p:cNvPr id="409" name="Google Shape;409;p21"/>
          <p:cNvPicPr preferRelativeResize="0"/>
          <p:nvPr/>
        </p:nvPicPr>
        <p:blipFill rotWithShape="1">
          <a:blip r:embed="rId4">
            <a:alphaModFix/>
          </a:blip>
          <a:srcRect/>
          <a:stretch/>
        </p:blipFill>
        <p:spPr>
          <a:xfrm>
            <a:off x="2921028" y="0"/>
            <a:ext cx="2431765" cy="4070903"/>
          </a:xfrm>
          <a:prstGeom prst="rect">
            <a:avLst/>
          </a:prstGeom>
          <a:noFill/>
          <a:ln>
            <a:noFill/>
          </a:ln>
        </p:spPr>
      </p:pic>
      <p:pic>
        <p:nvPicPr>
          <p:cNvPr id="410" name="Google Shape;410;p21"/>
          <p:cNvPicPr preferRelativeResize="0"/>
          <p:nvPr/>
        </p:nvPicPr>
        <p:blipFill rotWithShape="1">
          <a:blip r:embed="rId5">
            <a:alphaModFix/>
          </a:blip>
          <a:srcRect/>
          <a:stretch/>
        </p:blipFill>
        <p:spPr>
          <a:xfrm>
            <a:off x="5366985" y="10497"/>
            <a:ext cx="3084910" cy="4070903"/>
          </a:xfrm>
          <a:prstGeom prst="rect">
            <a:avLst/>
          </a:prstGeom>
          <a:noFill/>
          <a:ln>
            <a:noFill/>
          </a:ln>
        </p:spPr>
      </p:pic>
      <p:pic>
        <p:nvPicPr>
          <p:cNvPr id="411" name="Google Shape;411;p21"/>
          <p:cNvPicPr preferRelativeResize="0"/>
          <p:nvPr/>
        </p:nvPicPr>
        <p:blipFill rotWithShape="1">
          <a:blip r:embed="rId6">
            <a:alphaModFix/>
          </a:blip>
          <a:srcRect/>
          <a:stretch/>
        </p:blipFill>
        <p:spPr>
          <a:xfrm>
            <a:off x="8466083" y="4388554"/>
            <a:ext cx="3734593" cy="2449789"/>
          </a:xfrm>
          <a:prstGeom prst="rect">
            <a:avLst/>
          </a:prstGeom>
          <a:noFill/>
          <a:ln>
            <a:noFill/>
          </a:ln>
        </p:spPr>
      </p:pic>
      <p:pic>
        <p:nvPicPr>
          <p:cNvPr id="412" name="Google Shape;412;p21"/>
          <p:cNvPicPr preferRelativeResize="0"/>
          <p:nvPr/>
        </p:nvPicPr>
        <p:blipFill rotWithShape="1">
          <a:blip r:embed="rId7">
            <a:alphaModFix/>
          </a:blip>
          <a:srcRect/>
          <a:stretch/>
        </p:blipFill>
        <p:spPr>
          <a:xfrm>
            <a:off x="8466084" y="2217737"/>
            <a:ext cx="3720402" cy="2376791"/>
          </a:xfrm>
          <a:prstGeom prst="rect">
            <a:avLst/>
          </a:prstGeom>
          <a:noFill/>
          <a:ln>
            <a:noFill/>
          </a:ln>
        </p:spPr>
      </p:pic>
      <p:pic>
        <p:nvPicPr>
          <p:cNvPr id="413" name="Google Shape;413;p21"/>
          <p:cNvPicPr preferRelativeResize="0"/>
          <p:nvPr/>
        </p:nvPicPr>
        <p:blipFill rotWithShape="1">
          <a:blip r:embed="rId8">
            <a:alphaModFix/>
          </a:blip>
          <a:srcRect/>
          <a:stretch/>
        </p:blipFill>
        <p:spPr>
          <a:xfrm>
            <a:off x="14920" y="4070903"/>
            <a:ext cx="3750448" cy="2802487"/>
          </a:xfrm>
          <a:prstGeom prst="rect">
            <a:avLst/>
          </a:prstGeom>
          <a:noFill/>
          <a:ln>
            <a:noFill/>
          </a:ln>
        </p:spPr>
      </p:pic>
      <p:pic>
        <p:nvPicPr>
          <p:cNvPr id="414" name="Google Shape;414;p21"/>
          <p:cNvPicPr preferRelativeResize="0"/>
          <p:nvPr/>
        </p:nvPicPr>
        <p:blipFill rotWithShape="1">
          <a:blip r:embed="rId9">
            <a:alphaModFix/>
          </a:blip>
          <a:srcRect/>
          <a:stretch/>
        </p:blipFill>
        <p:spPr>
          <a:xfrm>
            <a:off x="10342179" y="-1"/>
            <a:ext cx="1872684" cy="1150883"/>
          </a:xfrm>
          <a:prstGeom prst="rect">
            <a:avLst/>
          </a:prstGeom>
          <a:noFill/>
          <a:ln>
            <a:noFill/>
          </a:ln>
        </p:spPr>
      </p:pic>
      <p:pic>
        <p:nvPicPr>
          <p:cNvPr id="415" name="Google Shape;415;p21"/>
          <p:cNvPicPr preferRelativeResize="0"/>
          <p:nvPr/>
        </p:nvPicPr>
        <p:blipFill rotWithShape="1">
          <a:blip r:embed="rId10">
            <a:alphaModFix/>
          </a:blip>
          <a:srcRect/>
          <a:stretch/>
        </p:blipFill>
        <p:spPr>
          <a:xfrm>
            <a:off x="10812678" y="4544452"/>
            <a:ext cx="1402185" cy="2293891"/>
          </a:xfrm>
          <a:prstGeom prst="rect">
            <a:avLst/>
          </a:prstGeom>
          <a:noFill/>
          <a:ln>
            <a:noFill/>
          </a:ln>
        </p:spPr>
      </p:pic>
      <p:pic>
        <p:nvPicPr>
          <p:cNvPr id="416" name="Google Shape;416;p21"/>
          <p:cNvPicPr preferRelativeResize="0"/>
          <p:nvPr/>
        </p:nvPicPr>
        <p:blipFill rotWithShape="1">
          <a:blip r:embed="rId11">
            <a:alphaModFix/>
          </a:blip>
          <a:srcRect/>
          <a:stretch/>
        </p:blipFill>
        <p:spPr>
          <a:xfrm>
            <a:off x="8451894" y="1101027"/>
            <a:ext cx="1890285" cy="1150883"/>
          </a:xfrm>
          <a:prstGeom prst="rect">
            <a:avLst/>
          </a:prstGeom>
          <a:noFill/>
          <a:ln>
            <a:noFill/>
          </a:ln>
        </p:spPr>
      </p:pic>
      <p:pic>
        <p:nvPicPr>
          <p:cNvPr id="417" name="Google Shape;417;p21"/>
          <p:cNvPicPr preferRelativeResize="0"/>
          <p:nvPr/>
        </p:nvPicPr>
        <p:blipFill rotWithShape="1">
          <a:blip r:embed="rId12">
            <a:alphaModFix/>
          </a:blip>
          <a:srcRect/>
          <a:stretch/>
        </p:blipFill>
        <p:spPr>
          <a:xfrm>
            <a:off x="8448482" y="10497"/>
            <a:ext cx="1890285" cy="1090530"/>
          </a:xfrm>
          <a:prstGeom prst="rect">
            <a:avLst/>
          </a:prstGeom>
          <a:noFill/>
          <a:ln>
            <a:noFill/>
          </a:ln>
        </p:spPr>
      </p:pic>
      <p:pic>
        <p:nvPicPr>
          <p:cNvPr id="418" name="Google Shape;418;p21"/>
          <p:cNvPicPr preferRelativeResize="0"/>
          <p:nvPr/>
        </p:nvPicPr>
        <p:blipFill rotWithShape="1">
          <a:blip r:embed="rId13">
            <a:alphaModFix/>
          </a:blip>
          <a:srcRect/>
          <a:stretch/>
        </p:blipFill>
        <p:spPr>
          <a:xfrm>
            <a:off x="10342179" y="1124674"/>
            <a:ext cx="1890285" cy="1150883"/>
          </a:xfrm>
          <a:prstGeom prst="rect">
            <a:avLst/>
          </a:prstGeom>
          <a:noFill/>
          <a:ln>
            <a:noFill/>
          </a:ln>
        </p:spPr>
      </p:pic>
      <p:pic>
        <p:nvPicPr>
          <p:cNvPr id="419" name="Google Shape;419;p21"/>
          <p:cNvPicPr preferRelativeResize="0"/>
          <p:nvPr/>
        </p:nvPicPr>
        <p:blipFill rotWithShape="1">
          <a:blip r:embed="rId14">
            <a:alphaModFix/>
          </a:blip>
          <a:srcRect/>
          <a:stretch/>
        </p:blipFill>
        <p:spPr>
          <a:xfrm>
            <a:off x="3765368" y="4070903"/>
            <a:ext cx="4683113" cy="234894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2"/>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Helvetica Neue"/>
              <a:buNone/>
            </a:pPr>
            <a:r>
              <a:rPr lang="en-GB"/>
              <a:t>WHAT DID YOU OBSERVE? </a:t>
            </a:r>
            <a:endParaRPr/>
          </a:p>
        </p:txBody>
      </p:sp>
      <p:sp>
        <p:nvSpPr>
          <p:cNvPr id="425" name="Google Shape;425;p22"/>
          <p:cNvSpPr txBox="1">
            <a:spLocks noGrp="1"/>
          </p:cNvSpPr>
          <p:nvPr>
            <p:ph type="body" idx="4"/>
          </p:nvPr>
        </p:nvSpPr>
        <p:spPr>
          <a:xfrm>
            <a:off x="656022" y="1954925"/>
            <a:ext cx="4661046" cy="435075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1"/>
              </a:buClr>
              <a:buSzPts val="2400"/>
              <a:buChar char="•"/>
            </a:pPr>
            <a:r>
              <a:rPr lang="en-GB" dirty="0"/>
              <a:t>Sharp tools </a:t>
            </a:r>
            <a:endParaRPr dirty="0"/>
          </a:p>
          <a:p>
            <a:pPr marL="228600" lvl="0" indent="-228600" algn="l" rtl="0">
              <a:lnSpc>
                <a:spcPct val="90000"/>
              </a:lnSpc>
              <a:spcBef>
                <a:spcPts val="1000"/>
              </a:spcBef>
              <a:spcAft>
                <a:spcPts val="0"/>
              </a:spcAft>
              <a:buClr>
                <a:schemeClr val="accent1"/>
              </a:buClr>
              <a:buSzPts val="2400"/>
              <a:buChar char="•"/>
            </a:pPr>
            <a:r>
              <a:rPr lang="en-GB" dirty="0"/>
              <a:t>Carrying heavy loads  </a:t>
            </a:r>
            <a:endParaRPr dirty="0"/>
          </a:p>
          <a:p>
            <a:pPr marL="228600" lvl="0" indent="-228600" algn="l" rtl="0">
              <a:lnSpc>
                <a:spcPct val="90000"/>
              </a:lnSpc>
              <a:spcBef>
                <a:spcPts val="1000"/>
              </a:spcBef>
              <a:spcAft>
                <a:spcPts val="0"/>
              </a:spcAft>
              <a:buClr>
                <a:schemeClr val="accent1"/>
              </a:buClr>
              <a:buSzPts val="2400"/>
              <a:buChar char="•"/>
            </a:pPr>
            <a:r>
              <a:rPr lang="en-GB" dirty="0"/>
              <a:t>Wearing no or unsuitable clothing/footwear </a:t>
            </a:r>
            <a:endParaRPr dirty="0"/>
          </a:p>
          <a:p>
            <a:pPr marL="228600" lvl="0" indent="-228600" algn="l" rtl="0">
              <a:lnSpc>
                <a:spcPct val="90000"/>
              </a:lnSpc>
              <a:spcBef>
                <a:spcPts val="1000"/>
              </a:spcBef>
              <a:spcAft>
                <a:spcPts val="0"/>
              </a:spcAft>
              <a:buClr>
                <a:schemeClr val="accent1"/>
              </a:buClr>
              <a:buSzPts val="2400"/>
              <a:buChar char="•"/>
            </a:pPr>
            <a:r>
              <a:rPr lang="en-GB" dirty="0"/>
              <a:t>Physical abuse/punishment </a:t>
            </a:r>
            <a:endParaRPr dirty="0"/>
          </a:p>
          <a:p>
            <a:pPr marL="228600" lvl="0" indent="-228600" algn="l" rtl="0">
              <a:lnSpc>
                <a:spcPct val="90000"/>
              </a:lnSpc>
              <a:spcBef>
                <a:spcPts val="1000"/>
              </a:spcBef>
              <a:spcAft>
                <a:spcPts val="0"/>
              </a:spcAft>
              <a:buClr>
                <a:schemeClr val="accent1"/>
              </a:buClr>
              <a:buSzPts val="2400"/>
              <a:buChar char="•"/>
            </a:pPr>
            <a:r>
              <a:rPr lang="en-GB" dirty="0"/>
              <a:t>Distress/psychological abuse</a:t>
            </a:r>
            <a:endParaRPr dirty="0"/>
          </a:p>
          <a:p>
            <a:pPr marL="228600" lvl="0" indent="-228600" algn="l" rtl="0">
              <a:lnSpc>
                <a:spcPct val="90000"/>
              </a:lnSpc>
              <a:spcBef>
                <a:spcPts val="1000"/>
              </a:spcBef>
              <a:spcAft>
                <a:spcPts val="0"/>
              </a:spcAft>
              <a:buClr>
                <a:schemeClr val="accent1"/>
              </a:buClr>
              <a:buSzPts val="2400"/>
              <a:buChar char="•"/>
            </a:pPr>
            <a:r>
              <a:rPr lang="en-GB" dirty="0"/>
              <a:t>Lack of voice, control, freedom </a:t>
            </a:r>
            <a:endParaRPr dirty="0"/>
          </a:p>
          <a:p>
            <a:pPr marL="228600" lvl="0" indent="-228600" algn="l" rtl="0">
              <a:lnSpc>
                <a:spcPct val="90000"/>
              </a:lnSpc>
              <a:spcBef>
                <a:spcPts val="1000"/>
              </a:spcBef>
              <a:spcAft>
                <a:spcPts val="0"/>
              </a:spcAft>
              <a:buClr>
                <a:schemeClr val="accent1"/>
              </a:buClr>
              <a:buSzPts val="2400"/>
              <a:buChar char="•"/>
            </a:pPr>
            <a:r>
              <a:rPr lang="en-GB" dirty="0"/>
              <a:t>Working at night </a:t>
            </a:r>
            <a:endParaRPr dirty="0"/>
          </a:p>
          <a:p>
            <a:pPr marL="228600" lvl="0" indent="-228600" algn="l" rtl="0">
              <a:lnSpc>
                <a:spcPct val="90000"/>
              </a:lnSpc>
              <a:spcBef>
                <a:spcPts val="1000"/>
              </a:spcBef>
              <a:spcAft>
                <a:spcPts val="0"/>
              </a:spcAft>
              <a:buClr>
                <a:schemeClr val="accent1"/>
              </a:buClr>
              <a:buSzPts val="2400"/>
              <a:buChar char="•"/>
            </a:pPr>
            <a:r>
              <a:rPr lang="en-GB" dirty="0"/>
              <a:t>Working in industry </a:t>
            </a:r>
            <a:endParaRPr dirty="0"/>
          </a:p>
          <a:p>
            <a:pPr marL="228600" lvl="0" indent="-228600" algn="l" rtl="0">
              <a:lnSpc>
                <a:spcPct val="90000"/>
              </a:lnSpc>
              <a:spcBef>
                <a:spcPts val="1000"/>
              </a:spcBef>
              <a:spcAft>
                <a:spcPts val="0"/>
              </a:spcAft>
              <a:buClr>
                <a:schemeClr val="accent1"/>
              </a:buClr>
              <a:buSzPts val="2400"/>
              <a:buChar char="•"/>
            </a:pPr>
            <a:r>
              <a:rPr lang="en-GB" dirty="0"/>
              <a:t>Fumes </a:t>
            </a:r>
            <a:endParaRPr dirty="0"/>
          </a:p>
        </p:txBody>
      </p:sp>
      <p:sp>
        <p:nvSpPr>
          <p:cNvPr id="426" name="Google Shape;426;p22"/>
          <p:cNvSpPr txBox="1">
            <a:spLocks noGrp="1"/>
          </p:cNvSpPr>
          <p:nvPr>
            <p:ph type="body" idx="6"/>
          </p:nvPr>
        </p:nvSpPr>
        <p:spPr>
          <a:xfrm>
            <a:off x="6814990" y="1954925"/>
            <a:ext cx="4661046" cy="435075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2400"/>
              <a:buChar char="•"/>
            </a:pPr>
            <a:r>
              <a:rPr lang="en-GB"/>
              <a:t>Pesticides and chemicals </a:t>
            </a:r>
            <a:endParaRPr/>
          </a:p>
          <a:p>
            <a:pPr marL="228600" lvl="0" indent="-228600" algn="l" rtl="0">
              <a:lnSpc>
                <a:spcPct val="90000"/>
              </a:lnSpc>
              <a:spcBef>
                <a:spcPts val="1000"/>
              </a:spcBef>
              <a:spcAft>
                <a:spcPts val="0"/>
              </a:spcAft>
              <a:buClr>
                <a:schemeClr val="accent1"/>
              </a:buClr>
              <a:buSzPts val="2400"/>
              <a:buChar char="•"/>
            </a:pPr>
            <a:r>
              <a:rPr lang="en-GB"/>
              <a:t>Traffic </a:t>
            </a:r>
            <a:endParaRPr/>
          </a:p>
          <a:p>
            <a:pPr marL="228600" lvl="0" indent="-228600" algn="l" rtl="0">
              <a:lnSpc>
                <a:spcPct val="90000"/>
              </a:lnSpc>
              <a:spcBef>
                <a:spcPts val="1000"/>
              </a:spcBef>
              <a:spcAft>
                <a:spcPts val="0"/>
              </a:spcAft>
              <a:buClr>
                <a:schemeClr val="accent1"/>
              </a:buClr>
              <a:buSzPts val="2400"/>
              <a:buChar char="•"/>
            </a:pPr>
            <a:r>
              <a:rPr lang="en-GB"/>
              <a:t>Machinery </a:t>
            </a:r>
            <a:endParaRPr/>
          </a:p>
          <a:p>
            <a:pPr marL="228600" lvl="0" indent="-228600" algn="l" rtl="0">
              <a:lnSpc>
                <a:spcPct val="90000"/>
              </a:lnSpc>
              <a:spcBef>
                <a:spcPts val="1000"/>
              </a:spcBef>
              <a:spcAft>
                <a:spcPts val="0"/>
              </a:spcAft>
              <a:buClr>
                <a:schemeClr val="accent1"/>
              </a:buClr>
              <a:buSzPts val="2400"/>
              <a:buChar char="•"/>
            </a:pPr>
            <a:r>
              <a:rPr lang="en-GB"/>
              <a:t>Dust </a:t>
            </a:r>
            <a:endParaRPr/>
          </a:p>
          <a:p>
            <a:pPr marL="228600" lvl="0" indent="-228600" algn="l" rtl="0">
              <a:lnSpc>
                <a:spcPct val="90000"/>
              </a:lnSpc>
              <a:spcBef>
                <a:spcPts val="1000"/>
              </a:spcBef>
              <a:spcAft>
                <a:spcPts val="0"/>
              </a:spcAft>
              <a:buClr>
                <a:schemeClr val="accent1"/>
              </a:buClr>
              <a:buSzPts val="2400"/>
              <a:buChar char="•"/>
            </a:pPr>
            <a:r>
              <a:rPr lang="en-GB"/>
              <a:t>Heat (sun/fire/ovens/kilns)</a:t>
            </a:r>
            <a:endParaRPr/>
          </a:p>
          <a:p>
            <a:pPr marL="228600" lvl="0" indent="-228600" algn="l" rtl="0">
              <a:lnSpc>
                <a:spcPct val="90000"/>
              </a:lnSpc>
              <a:spcBef>
                <a:spcPts val="1000"/>
              </a:spcBef>
              <a:spcAft>
                <a:spcPts val="0"/>
              </a:spcAft>
              <a:buClr>
                <a:schemeClr val="accent1"/>
              </a:buClr>
              <a:buSzPts val="2400"/>
              <a:buChar char="•"/>
            </a:pPr>
            <a:r>
              <a:rPr lang="en-GB"/>
              <a:t>Sexual exploitation/abuse</a:t>
            </a:r>
            <a:endParaRPr/>
          </a:p>
          <a:p>
            <a:pPr marL="228600" lvl="0" indent="-228600" algn="l" rtl="0">
              <a:lnSpc>
                <a:spcPct val="90000"/>
              </a:lnSpc>
              <a:spcBef>
                <a:spcPts val="1000"/>
              </a:spcBef>
              <a:spcAft>
                <a:spcPts val="0"/>
              </a:spcAft>
              <a:buClr>
                <a:schemeClr val="accent1"/>
              </a:buClr>
              <a:buSzPts val="2400"/>
              <a:buChar char="•"/>
            </a:pPr>
            <a:r>
              <a:rPr lang="en-GB"/>
              <a:t>Animals/insects/rodents</a:t>
            </a:r>
            <a:endParaRPr/>
          </a:p>
          <a:p>
            <a:pPr marL="228600" lvl="0" indent="-228600" algn="l" rtl="0">
              <a:lnSpc>
                <a:spcPct val="90000"/>
              </a:lnSpc>
              <a:spcBef>
                <a:spcPts val="1000"/>
              </a:spcBef>
              <a:spcAft>
                <a:spcPts val="0"/>
              </a:spcAft>
              <a:buClr>
                <a:schemeClr val="accent1"/>
              </a:buClr>
              <a:buSzPts val="2400"/>
              <a:buChar char="•"/>
            </a:pPr>
            <a:r>
              <a:rPr lang="en-GB"/>
              <a:t>Weapons and conflict</a:t>
            </a:r>
            <a:endParaRPr/>
          </a:p>
          <a:p>
            <a:pPr marL="228600" lvl="0" indent="-228600" algn="l" rtl="0">
              <a:lnSpc>
                <a:spcPct val="90000"/>
              </a:lnSpc>
              <a:spcBef>
                <a:spcPts val="1000"/>
              </a:spcBef>
              <a:spcAft>
                <a:spcPts val="0"/>
              </a:spcAft>
              <a:buClr>
                <a:schemeClr val="accent1"/>
              </a:buClr>
              <a:buSzPts val="2400"/>
              <a:buChar char="•"/>
            </a:pPr>
            <a:r>
              <a:rPr lang="en-GB"/>
              <a:t>Working underground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3"/>
          <p:cNvSpPr txBox="1">
            <a:spLocks noGrp="1"/>
          </p:cNvSpPr>
          <p:nvPr>
            <p:ph type="title"/>
          </p:nvPr>
        </p:nvSpPr>
        <p:spPr>
          <a:xfrm>
            <a:off x="223284" y="32464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OBSERVATION SKILLS </a:t>
            </a:r>
            <a:endParaRPr/>
          </a:p>
        </p:txBody>
      </p:sp>
      <p:sp>
        <p:nvSpPr>
          <p:cNvPr id="433" name="Google Shape;433;p23"/>
          <p:cNvSpPr txBox="1">
            <a:spLocks noGrp="1"/>
          </p:cNvSpPr>
          <p:nvPr>
            <p:ph type="body" idx="1"/>
          </p:nvPr>
        </p:nvSpPr>
        <p:spPr>
          <a:xfrm>
            <a:off x="223284" y="1971675"/>
            <a:ext cx="11745432" cy="6429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dirty="0"/>
              <a:t>Key skill to obtain visual information about activities and conditions</a:t>
            </a:r>
            <a:endParaRPr dirty="0"/>
          </a:p>
        </p:txBody>
      </p:sp>
      <p:sp>
        <p:nvSpPr>
          <p:cNvPr id="434" name="Google Shape;434;p2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accent1"/>
              </a:buClr>
              <a:buSzPts val="2800"/>
              <a:buChar char="•"/>
            </a:pPr>
            <a:r>
              <a:rPr lang="en-GB" dirty="0"/>
              <a:t>Less intrusive and threatening </a:t>
            </a:r>
            <a:endParaRPr dirty="0"/>
          </a:p>
          <a:p>
            <a:pPr marL="228600" lvl="0" indent="-228600" algn="l" rtl="0">
              <a:lnSpc>
                <a:spcPct val="90000"/>
              </a:lnSpc>
              <a:spcBef>
                <a:spcPts val="1000"/>
              </a:spcBef>
              <a:spcAft>
                <a:spcPts val="0"/>
              </a:spcAft>
              <a:buClr>
                <a:schemeClr val="accent1"/>
              </a:buClr>
              <a:buSzPts val="2800"/>
              <a:buChar char="•"/>
            </a:pPr>
            <a:r>
              <a:rPr lang="en-GB" dirty="0"/>
              <a:t>Help assess situation, give context and verification</a:t>
            </a:r>
            <a:endParaRPr dirty="0"/>
          </a:p>
          <a:p>
            <a:pPr marL="228600" lvl="0" indent="-228600" algn="l" rtl="0">
              <a:lnSpc>
                <a:spcPct val="90000"/>
              </a:lnSpc>
              <a:spcBef>
                <a:spcPts val="1000"/>
              </a:spcBef>
              <a:spcAft>
                <a:spcPts val="0"/>
              </a:spcAft>
              <a:buClr>
                <a:schemeClr val="accent1"/>
              </a:buClr>
              <a:buSzPts val="2800"/>
              <a:buChar char="•"/>
            </a:pPr>
            <a:r>
              <a:rPr lang="en-GB" dirty="0"/>
              <a:t>Observing, interpreting, taking mental notes and later written notes on the appearance of: </a:t>
            </a:r>
            <a:endParaRPr dirty="0"/>
          </a:p>
          <a:p>
            <a:pPr marL="685800" lvl="1" indent="-228600" algn="l" rtl="0">
              <a:lnSpc>
                <a:spcPct val="90000"/>
              </a:lnSpc>
              <a:spcBef>
                <a:spcPts val="500"/>
              </a:spcBef>
              <a:spcAft>
                <a:spcPts val="0"/>
              </a:spcAft>
              <a:buSzPts val="2400"/>
              <a:buChar char="•"/>
            </a:pPr>
            <a:r>
              <a:rPr lang="en-GB" dirty="0"/>
              <a:t>The child's tasks and activities</a:t>
            </a:r>
            <a:endParaRPr dirty="0"/>
          </a:p>
          <a:p>
            <a:pPr marL="685800" lvl="1" indent="-228600" algn="l" rtl="0">
              <a:lnSpc>
                <a:spcPct val="90000"/>
              </a:lnSpc>
              <a:spcBef>
                <a:spcPts val="500"/>
              </a:spcBef>
              <a:spcAft>
                <a:spcPts val="0"/>
              </a:spcAft>
              <a:buSzPts val="2400"/>
              <a:buChar char="•"/>
            </a:pPr>
            <a:r>
              <a:rPr lang="en-GB" dirty="0"/>
              <a:t>Treatment of the child and other working children in the location </a:t>
            </a:r>
            <a:endParaRPr dirty="0"/>
          </a:p>
          <a:p>
            <a:pPr marL="685800" lvl="1" indent="-228600" algn="l" rtl="0">
              <a:lnSpc>
                <a:spcPct val="90000"/>
              </a:lnSpc>
              <a:spcBef>
                <a:spcPts val="500"/>
              </a:spcBef>
              <a:spcAft>
                <a:spcPts val="0"/>
              </a:spcAft>
              <a:buSzPts val="2400"/>
              <a:buChar char="•"/>
            </a:pPr>
            <a:r>
              <a:rPr lang="en-GB" dirty="0"/>
              <a:t>Of the condition of the child (health, welfare, etc.) </a:t>
            </a:r>
            <a:endParaRPr dirty="0"/>
          </a:p>
          <a:p>
            <a:pPr marL="685800" lvl="1" indent="-228600" algn="l" rtl="0">
              <a:lnSpc>
                <a:spcPct val="90000"/>
              </a:lnSpc>
              <a:spcBef>
                <a:spcPts val="500"/>
              </a:spcBef>
              <a:spcAft>
                <a:spcPts val="0"/>
              </a:spcAft>
              <a:buSzPts val="2400"/>
              <a:buChar char="•"/>
            </a:pPr>
            <a:r>
              <a:rPr lang="en-GB" dirty="0"/>
              <a:t>Notable gender differences </a:t>
            </a:r>
            <a:endParaRPr dirty="0"/>
          </a:p>
          <a:p>
            <a:pPr marL="685800" lvl="1" indent="-228600" algn="l" rtl="0">
              <a:lnSpc>
                <a:spcPct val="90000"/>
              </a:lnSpc>
              <a:spcBef>
                <a:spcPts val="500"/>
              </a:spcBef>
              <a:spcAft>
                <a:spcPts val="0"/>
              </a:spcAft>
              <a:buSzPts val="2400"/>
              <a:buChar char="•"/>
            </a:pPr>
            <a:r>
              <a:rPr lang="en-GB" dirty="0"/>
              <a:t>The environment and facilities  </a:t>
            </a:r>
            <a:endParaRPr dirty="0"/>
          </a:p>
          <a:p>
            <a:pPr marL="685800" lvl="1" indent="-228600" algn="l" rtl="0">
              <a:lnSpc>
                <a:spcPct val="90000"/>
              </a:lnSpc>
              <a:spcBef>
                <a:spcPts val="500"/>
              </a:spcBef>
              <a:spcAft>
                <a:spcPts val="0"/>
              </a:spcAft>
              <a:buSzPts val="2400"/>
              <a:buChar char="•"/>
            </a:pPr>
            <a:r>
              <a:rPr lang="en-GB" dirty="0"/>
              <a:t>Potential hazards</a:t>
            </a:r>
            <a:endParaRPr dirty="0"/>
          </a:p>
          <a:p>
            <a:pPr marL="228600" lvl="0" indent="-50800" algn="l" rtl="0">
              <a:lnSpc>
                <a:spcPct val="90000"/>
              </a:lnSpc>
              <a:spcBef>
                <a:spcPts val="1000"/>
              </a:spcBef>
              <a:spcAft>
                <a:spcPts val="0"/>
              </a:spcAft>
              <a:buClr>
                <a:schemeClr val="accent1"/>
              </a:buClr>
              <a:buSzPts val="28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2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sz="3500"/>
              <a:t>ACTIVITY: ASSESSING CHILD LABOUR </a:t>
            </a:r>
            <a:endParaRPr sz="3500"/>
          </a:p>
        </p:txBody>
      </p:sp>
      <p:sp>
        <p:nvSpPr>
          <p:cNvPr id="441" name="Google Shape;441;p24"/>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dirty="0"/>
              <a:t>USING THE PHOTO YOU HAVE BEEN GIVEN </a:t>
            </a:r>
            <a:endParaRPr dirty="0"/>
          </a:p>
        </p:txBody>
      </p:sp>
      <p:sp>
        <p:nvSpPr>
          <p:cNvPr id="442" name="Google Shape;442;p24"/>
          <p:cNvSpPr txBox="1">
            <a:spLocks noGrp="1"/>
          </p:cNvSpPr>
          <p:nvPr>
            <p:ph type="body" idx="2"/>
          </p:nvPr>
        </p:nvSpPr>
        <p:spPr>
          <a:xfrm>
            <a:off x="656021" y="2614612"/>
            <a:ext cx="10820015" cy="396906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800"/>
              <a:buNone/>
            </a:pPr>
            <a:r>
              <a:rPr lang="en-GB" dirty="0"/>
              <a:t>Assess a different aspect of that child’s life: </a:t>
            </a:r>
            <a:endParaRPr dirty="0"/>
          </a:p>
          <a:p>
            <a:pPr marL="685800" lvl="1" indent="-228600" algn="l" rtl="0">
              <a:lnSpc>
                <a:spcPct val="90000"/>
              </a:lnSpc>
              <a:spcBef>
                <a:spcPts val="500"/>
              </a:spcBef>
              <a:spcAft>
                <a:spcPts val="0"/>
              </a:spcAft>
              <a:buSzPts val="2400"/>
              <a:buChar char="•"/>
            </a:pPr>
            <a:r>
              <a:rPr lang="en-GB" dirty="0"/>
              <a:t>The boy fishing – assess the psychosocial impact of their work. </a:t>
            </a:r>
            <a:endParaRPr dirty="0"/>
          </a:p>
          <a:p>
            <a:pPr marL="685800" lvl="1" indent="-228600" algn="l" rtl="0">
              <a:lnSpc>
                <a:spcPct val="90000"/>
              </a:lnSpc>
              <a:spcBef>
                <a:spcPts val="500"/>
              </a:spcBef>
              <a:spcAft>
                <a:spcPts val="0"/>
              </a:spcAft>
              <a:buSzPts val="2400"/>
              <a:buChar char="•"/>
            </a:pPr>
            <a:r>
              <a:rPr lang="en-GB" dirty="0"/>
              <a:t>The girl in domestic labour – assess the physical impact of their work.</a:t>
            </a:r>
            <a:endParaRPr dirty="0"/>
          </a:p>
          <a:p>
            <a:pPr marL="685800" lvl="1" indent="-228600" algn="l" rtl="0">
              <a:lnSpc>
                <a:spcPct val="90000"/>
              </a:lnSpc>
              <a:spcBef>
                <a:spcPts val="500"/>
              </a:spcBef>
              <a:spcAft>
                <a:spcPts val="0"/>
              </a:spcAft>
              <a:buSzPts val="2400"/>
              <a:buChar char="•"/>
            </a:pPr>
            <a:r>
              <a:rPr lang="en-GB" dirty="0"/>
              <a:t>The girl child with a disability who is begging – assess the impact of disability on their life. </a:t>
            </a:r>
            <a:endParaRPr dirty="0"/>
          </a:p>
          <a:p>
            <a:pPr marL="228600" lvl="0" indent="-228600" algn="l" rtl="0">
              <a:lnSpc>
                <a:spcPct val="90000"/>
              </a:lnSpc>
              <a:spcBef>
                <a:spcPts val="1000"/>
              </a:spcBef>
              <a:spcAft>
                <a:spcPts val="0"/>
              </a:spcAft>
              <a:buClr>
                <a:schemeClr val="accent1"/>
              </a:buClr>
              <a:buSzPts val="2800"/>
              <a:buChar char="•"/>
            </a:pPr>
            <a:r>
              <a:rPr lang="en-GB" dirty="0"/>
              <a:t>This is a visual representation; make presumptions to conduct the activity. </a:t>
            </a:r>
            <a:endParaRPr dirty="0"/>
          </a:p>
          <a:p>
            <a:pPr marL="228600" lvl="0" indent="-228600" algn="l" rtl="0">
              <a:lnSpc>
                <a:spcPct val="90000"/>
              </a:lnSpc>
              <a:spcBef>
                <a:spcPts val="1000"/>
              </a:spcBef>
              <a:spcAft>
                <a:spcPts val="0"/>
              </a:spcAft>
              <a:buClr>
                <a:schemeClr val="accent1"/>
              </a:buClr>
              <a:buSzPts val="2800"/>
              <a:buChar char="•"/>
            </a:pPr>
            <a:r>
              <a:rPr lang="en-GB" dirty="0"/>
              <a:t>What are the consequences of their work that case management might identify? What are the hazards and protective factors of their work? </a:t>
            </a:r>
            <a:endParaRPr dirty="0"/>
          </a:p>
          <a:p>
            <a:pPr marL="228600" lvl="0" indent="-50800" algn="l" rtl="0">
              <a:lnSpc>
                <a:spcPct val="90000"/>
              </a:lnSpc>
              <a:spcBef>
                <a:spcPts val="1000"/>
              </a:spcBef>
              <a:spcAft>
                <a:spcPts val="0"/>
              </a:spcAft>
              <a:buClr>
                <a:schemeClr val="accent1"/>
              </a:buClr>
              <a:buSzPts val="2800"/>
              <a:buNone/>
            </a:pPr>
            <a:endParaRPr dirty="0"/>
          </a:p>
          <a:p>
            <a:pPr marL="228600" lvl="0" indent="-50800" algn="l" rtl="0">
              <a:lnSpc>
                <a:spcPct val="90000"/>
              </a:lnSpc>
              <a:spcBef>
                <a:spcPts val="1000"/>
              </a:spcBef>
              <a:spcAft>
                <a:spcPts val="0"/>
              </a:spcAft>
              <a:buClr>
                <a:schemeClr val="accent1"/>
              </a:buClr>
              <a:buSzPts val="2800"/>
              <a:buNone/>
            </a:pPr>
            <a:endParaRPr dirty="0"/>
          </a:p>
        </p:txBody>
      </p:sp>
      <p:pic>
        <p:nvPicPr>
          <p:cNvPr id="443" name="Google Shape;443;p24"/>
          <p:cNvPicPr preferRelativeResize="0"/>
          <p:nvPr/>
        </p:nvPicPr>
        <p:blipFill rotWithShape="1">
          <a:blip r:embed="rId3">
            <a:alphaModFix/>
          </a:blip>
          <a:srcRect/>
          <a:stretch/>
        </p:blipFill>
        <p:spPr>
          <a:xfrm>
            <a:off x="9010610" y="-381937"/>
            <a:ext cx="3386757" cy="338675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5"/>
          <p:cNvSpPr/>
          <p:nvPr/>
        </p:nvSpPr>
        <p:spPr>
          <a:xfrm>
            <a:off x="5753740" y="2949238"/>
            <a:ext cx="732120" cy="34778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a:p>
            <a:pPr marL="0" marR="0" lvl="0" indent="0" algn="l" rtl="0">
              <a:spcBef>
                <a:spcPts val="0"/>
              </a:spcBef>
              <a:spcAft>
                <a:spcPts val="0"/>
              </a:spcAft>
              <a:buNone/>
            </a:pPr>
            <a:endParaRPr sz="2200">
              <a:solidFill>
                <a:schemeClr val="dk1"/>
              </a:solidFill>
              <a:latin typeface="Calibri"/>
              <a:ea typeface="Calibri"/>
              <a:cs typeface="Calibri"/>
              <a:sym typeface="Calibri"/>
            </a:endParaRPr>
          </a:p>
        </p:txBody>
      </p:sp>
      <p:sp>
        <p:nvSpPr>
          <p:cNvPr id="450" name="Google Shape;450;p25"/>
          <p:cNvSpPr txBox="1">
            <a:spLocks noGrp="1"/>
          </p:cNvSpPr>
          <p:nvPr>
            <p:ph type="title"/>
          </p:nvPr>
        </p:nvSpPr>
        <p:spPr>
          <a:xfrm>
            <a:off x="304265" y="19583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ASSESSING PSYCHOSOCIAL FACTORS</a:t>
            </a:r>
            <a:endParaRPr/>
          </a:p>
        </p:txBody>
      </p:sp>
      <p:sp>
        <p:nvSpPr>
          <p:cNvPr id="451" name="Google Shape;451;p25"/>
          <p:cNvSpPr txBox="1">
            <a:spLocks noGrp="1"/>
          </p:cNvSpPr>
          <p:nvPr>
            <p:ph type="body" idx="1"/>
          </p:nvPr>
        </p:nvSpPr>
        <p:spPr>
          <a:xfrm>
            <a:off x="294359" y="1311442"/>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a:t>WHAT MIGHT THEY BE FOR THIS CHILD? </a:t>
            </a:r>
            <a:endParaRPr/>
          </a:p>
        </p:txBody>
      </p:sp>
      <p:pic>
        <p:nvPicPr>
          <p:cNvPr id="452" name="Google Shape;452;p25"/>
          <p:cNvPicPr preferRelativeResize="0"/>
          <p:nvPr/>
        </p:nvPicPr>
        <p:blipFill rotWithShape="1">
          <a:blip r:embed="rId3">
            <a:alphaModFix/>
          </a:blip>
          <a:srcRect/>
          <a:stretch/>
        </p:blipFill>
        <p:spPr>
          <a:xfrm>
            <a:off x="446567" y="3310998"/>
            <a:ext cx="4930444" cy="3076633"/>
          </a:xfrm>
          <a:prstGeom prst="rect">
            <a:avLst/>
          </a:prstGeom>
          <a:noFill/>
          <a:ln>
            <a:noFill/>
          </a:ln>
        </p:spPr>
      </p:pic>
      <p:sp>
        <p:nvSpPr>
          <p:cNvPr id="453" name="Google Shape;453;p25"/>
          <p:cNvSpPr/>
          <p:nvPr/>
        </p:nvSpPr>
        <p:spPr>
          <a:xfrm>
            <a:off x="289785" y="1975956"/>
            <a:ext cx="300621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Long working hours and physical effort and strain </a:t>
            </a:r>
            <a:endParaRPr/>
          </a:p>
        </p:txBody>
      </p:sp>
      <p:sp>
        <p:nvSpPr>
          <p:cNvPr id="454" name="Google Shape;454;p25"/>
          <p:cNvSpPr/>
          <p:nvPr/>
        </p:nvSpPr>
        <p:spPr>
          <a:xfrm>
            <a:off x="3952010" y="2061824"/>
            <a:ext cx="478072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Working at night with unpredictable, inflexible, or unsociable schedules</a:t>
            </a:r>
            <a:endParaRPr dirty="0"/>
          </a:p>
        </p:txBody>
      </p:sp>
      <p:sp>
        <p:nvSpPr>
          <p:cNvPr id="455" name="Google Shape;455;p25"/>
          <p:cNvSpPr/>
          <p:nvPr/>
        </p:nvSpPr>
        <p:spPr>
          <a:xfrm>
            <a:off x="5899995" y="4932225"/>
            <a:ext cx="2832736"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Positive attachment </a:t>
            </a:r>
            <a:r>
              <a:rPr lang="en-GB" sz="2200">
                <a:solidFill>
                  <a:schemeClr val="dk1"/>
                </a:solidFill>
                <a:latin typeface="Calibri"/>
                <a:ea typeface="Calibri"/>
                <a:cs typeface="Calibri"/>
                <a:sym typeface="Calibri"/>
              </a:rPr>
              <a:t>with other children or family at work can have a positive effect</a:t>
            </a:r>
            <a:endParaRPr/>
          </a:p>
        </p:txBody>
      </p:sp>
      <p:sp>
        <p:nvSpPr>
          <p:cNvPr id="456" name="Google Shape;456;p25"/>
          <p:cNvSpPr/>
          <p:nvPr/>
        </p:nvSpPr>
        <p:spPr>
          <a:xfrm>
            <a:off x="8912697" y="4688175"/>
            <a:ext cx="2832736"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Inadequate safety precautions, extreme weather conditions, </a:t>
            </a:r>
            <a:endParaRPr dirty="0"/>
          </a:p>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dangerous tools: </a:t>
            </a:r>
            <a:r>
              <a:rPr lang="en-GB" sz="2200" dirty="0">
                <a:solidFill>
                  <a:schemeClr val="dk1"/>
                </a:solidFill>
                <a:latin typeface="Calibri"/>
                <a:ea typeface="Calibri"/>
                <a:cs typeface="Calibri"/>
                <a:sym typeface="Calibri"/>
              </a:rPr>
              <a:t>Stress and fear </a:t>
            </a:r>
            <a:endParaRPr dirty="0"/>
          </a:p>
        </p:txBody>
      </p:sp>
      <p:sp>
        <p:nvSpPr>
          <p:cNvPr id="457" name="Google Shape;457;p25"/>
          <p:cNvSpPr/>
          <p:nvPr/>
        </p:nvSpPr>
        <p:spPr>
          <a:xfrm>
            <a:off x="5704367" y="3127358"/>
            <a:ext cx="689548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Unpredictable treatment: </a:t>
            </a:r>
            <a:r>
              <a:rPr lang="en-GB" sz="2200">
                <a:solidFill>
                  <a:schemeClr val="dk1"/>
                </a:solidFill>
                <a:latin typeface="Calibri"/>
                <a:ea typeface="Calibri"/>
                <a:cs typeface="Calibri"/>
                <a:sym typeface="Calibri"/>
              </a:rPr>
              <a:t>multiple tasks within the workplace, a responsibility for younger workers, career stagnation, cycles of uncertain and poorly paid income</a:t>
            </a:r>
            <a:endParaRPr/>
          </a:p>
        </p:txBody>
      </p:sp>
      <p:sp>
        <p:nvSpPr>
          <p:cNvPr id="458" name="Google Shape;458;p25"/>
          <p:cNvSpPr/>
          <p:nvPr/>
        </p:nvSpPr>
        <p:spPr>
          <a:xfrm>
            <a:off x="8732731" y="1359780"/>
            <a:ext cx="315500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Interrupted and reduced sleep: </a:t>
            </a:r>
            <a:r>
              <a:rPr lang="en-GB" sz="2200">
                <a:solidFill>
                  <a:schemeClr val="dk1"/>
                </a:solidFill>
                <a:latin typeface="Calibri"/>
                <a:ea typeface="Calibri"/>
                <a:cs typeface="Calibri"/>
                <a:sym typeface="Calibri"/>
              </a:rPr>
              <a:t>fatigue and exhaustion</a:t>
            </a:r>
            <a:endParaRPr/>
          </a:p>
        </p:txBody>
      </p:sp>
      <p:pic>
        <p:nvPicPr>
          <p:cNvPr id="459" name="Google Shape;459;p25"/>
          <p:cNvPicPr preferRelativeResize="0"/>
          <p:nvPr/>
        </p:nvPicPr>
        <p:blipFill rotWithShape="1">
          <a:blip r:embed="rId4">
            <a:alphaModFix/>
          </a:blip>
          <a:srcRect/>
          <a:stretch/>
        </p:blipFill>
        <p:spPr>
          <a:xfrm>
            <a:off x="9010610" y="-381937"/>
            <a:ext cx="3386757" cy="33867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6"/>
          <p:cNvSpPr txBox="1"/>
          <p:nvPr/>
        </p:nvSpPr>
        <p:spPr>
          <a:xfrm>
            <a:off x="5875722" y="3166361"/>
            <a:ext cx="595423" cy="341632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 name="Google Shape;466;p26"/>
          <p:cNvSpPr txBox="1">
            <a:spLocks noGrp="1"/>
          </p:cNvSpPr>
          <p:nvPr>
            <p:ph type="title"/>
          </p:nvPr>
        </p:nvSpPr>
        <p:spPr>
          <a:xfrm>
            <a:off x="157311" y="220730"/>
            <a:ext cx="10515600" cy="8953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ASSESSING PHYSICAL FACTORS</a:t>
            </a:r>
            <a:endParaRPr/>
          </a:p>
        </p:txBody>
      </p:sp>
      <p:sp>
        <p:nvSpPr>
          <p:cNvPr id="467" name="Google Shape;467;p26"/>
          <p:cNvSpPr txBox="1">
            <a:spLocks noGrp="1"/>
          </p:cNvSpPr>
          <p:nvPr>
            <p:ph type="body" idx="1"/>
          </p:nvPr>
        </p:nvSpPr>
        <p:spPr>
          <a:xfrm>
            <a:off x="157311" y="1014597"/>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a:t>WHAT MIGHT THEY BE FOR THIS CHILD? </a:t>
            </a:r>
            <a:endParaRPr/>
          </a:p>
          <a:p>
            <a:pPr marL="0" lvl="0" indent="0" algn="l" rtl="0">
              <a:lnSpc>
                <a:spcPct val="90000"/>
              </a:lnSpc>
              <a:spcBef>
                <a:spcPts val="1000"/>
              </a:spcBef>
              <a:spcAft>
                <a:spcPts val="0"/>
              </a:spcAft>
              <a:buClr>
                <a:schemeClr val="accent1"/>
              </a:buClr>
              <a:buSzPts val="2800"/>
              <a:buNone/>
            </a:pPr>
            <a:endParaRPr/>
          </a:p>
        </p:txBody>
      </p:sp>
      <p:pic>
        <p:nvPicPr>
          <p:cNvPr id="468" name="Google Shape;468;p26"/>
          <p:cNvPicPr preferRelativeResize="0"/>
          <p:nvPr/>
        </p:nvPicPr>
        <p:blipFill rotWithShape="1">
          <a:blip r:embed="rId3">
            <a:alphaModFix/>
          </a:blip>
          <a:srcRect/>
          <a:stretch/>
        </p:blipFill>
        <p:spPr>
          <a:xfrm>
            <a:off x="376694" y="3166361"/>
            <a:ext cx="5219700" cy="3376222"/>
          </a:xfrm>
          <a:prstGeom prst="rect">
            <a:avLst/>
          </a:prstGeom>
          <a:noFill/>
          <a:ln>
            <a:noFill/>
          </a:ln>
        </p:spPr>
      </p:pic>
      <p:sp>
        <p:nvSpPr>
          <p:cNvPr id="469" name="Google Shape;469;p26"/>
          <p:cNvSpPr/>
          <p:nvPr/>
        </p:nvSpPr>
        <p:spPr>
          <a:xfrm>
            <a:off x="5645080" y="5053977"/>
            <a:ext cx="2351506" cy="17851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Long hours:</a:t>
            </a:r>
            <a:r>
              <a:rPr lang="en-GB" sz="2200" dirty="0">
                <a:solidFill>
                  <a:schemeClr val="dk1"/>
                </a:solidFill>
                <a:latin typeface="Calibri"/>
                <a:ea typeface="Calibri"/>
                <a:cs typeface="Calibri"/>
                <a:sym typeface="Calibri"/>
              </a:rPr>
              <a:t> exhaustion, on call, 7 days a week, inadequate rest and sleep, fatigue</a:t>
            </a:r>
            <a:endParaRPr dirty="0"/>
          </a:p>
        </p:txBody>
      </p:sp>
      <p:sp>
        <p:nvSpPr>
          <p:cNvPr id="470" name="Google Shape;470;p26"/>
          <p:cNvSpPr/>
          <p:nvPr/>
        </p:nvSpPr>
        <p:spPr>
          <a:xfrm>
            <a:off x="7730895" y="205452"/>
            <a:ext cx="153649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Hauling</a:t>
            </a:r>
            <a:r>
              <a:rPr lang="en-GB" sz="2200">
                <a:solidFill>
                  <a:schemeClr val="dk1"/>
                </a:solidFill>
                <a:latin typeface="Calibri"/>
                <a:ea typeface="Calibri"/>
                <a:cs typeface="Calibri"/>
                <a:sym typeface="Calibri"/>
              </a:rPr>
              <a:t> water, firewood, fuel</a:t>
            </a:r>
            <a:r>
              <a:rPr lang="en-GB" sz="2000">
                <a:solidFill>
                  <a:schemeClr val="dk1"/>
                </a:solidFill>
                <a:latin typeface="Calibri"/>
                <a:ea typeface="Calibri"/>
                <a:cs typeface="Calibri"/>
                <a:sym typeface="Calibri"/>
              </a:rPr>
              <a:t> </a:t>
            </a:r>
            <a:endParaRPr/>
          </a:p>
        </p:txBody>
      </p:sp>
      <p:sp>
        <p:nvSpPr>
          <p:cNvPr id="471" name="Google Shape;471;p26"/>
          <p:cNvSpPr/>
          <p:nvPr/>
        </p:nvSpPr>
        <p:spPr>
          <a:xfrm>
            <a:off x="5860510" y="3592209"/>
            <a:ext cx="591425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Giving personal assistance and care for adults, children, or animals: </a:t>
            </a:r>
            <a:r>
              <a:rPr lang="en-GB" sz="2200" dirty="0">
                <a:solidFill>
                  <a:schemeClr val="dk1"/>
                </a:solidFill>
                <a:latin typeface="Calibri"/>
                <a:ea typeface="Calibri"/>
                <a:cs typeface="Calibri"/>
                <a:sym typeface="Calibri"/>
              </a:rPr>
              <a:t>injuries and bacterial, viral, parasitic illnesses</a:t>
            </a:r>
            <a:endParaRPr dirty="0"/>
          </a:p>
        </p:txBody>
      </p:sp>
      <p:sp>
        <p:nvSpPr>
          <p:cNvPr id="472" name="Google Shape;472;p26"/>
          <p:cNvSpPr/>
          <p:nvPr/>
        </p:nvSpPr>
        <p:spPr>
          <a:xfrm>
            <a:off x="3993114" y="1587422"/>
            <a:ext cx="437398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Using, maintaining, and repairing equipment, tools, or dwellings: </a:t>
            </a:r>
            <a:r>
              <a:rPr lang="en-GB" sz="2200" dirty="0">
                <a:solidFill>
                  <a:schemeClr val="dk1"/>
                </a:solidFill>
                <a:latin typeface="Calibri"/>
                <a:ea typeface="Calibri"/>
                <a:cs typeface="Calibri"/>
                <a:sym typeface="Calibri"/>
              </a:rPr>
              <a:t>sharp/power tools, working at elevation or with electricity  </a:t>
            </a:r>
            <a:endParaRPr dirty="0"/>
          </a:p>
        </p:txBody>
      </p:sp>
      <p:sp>
        <p:nvSpPr>
          <p:cNvPr id="473" name="Google Shape;473;p26"/>
          <p:cNvSpPr/>
          <p:nvPr/>
        </p:nvSpPr>
        <p:spPr>
          <a:xfrm>
            <a:off x="7996587" y="4754070"/>
            <a:ext cx="4157410" cy="212365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Cleaning homes or clothes: </a:t>
            </a:r>
            <a:r>
              <a:rPr lang="en-GB" sz="2200" dirty="0">
                <a:solidFill>
                  <a:schemeClr val="dk1"/>
                </a:solidFill>
                <a:latin typeface="Calibri"/>
                <a:ea typeface="Calibri"/>
                <a:cs typeface="Calibri"/>
                <a:sym typeface="Calibri"/>
              </a:rPr>
              <a:t>Bent over/joint movements for long periods, using excessive force, harmful cleaning detergents, chemicals or equipment, carrying heavy loads  </a:t>
            </a:r>
            <a:endParaRPr dirty="0"/>
          </a:p>
        </p:txBody>
      </p:sp>
      <p:sp>
        <p:nvSpPr>
          <p:cNvPr id="474" name="Google Shape;474;p26"/>
          <p:cNvSpPr/>
          <p:nvPr/>
        </p:nvSpPr>
        <p:spPr>
          <a:xfrm>
            <a:off x="157311" y="1744115"/>
            <a:ext cx="3835803"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Preparing food: </a:t>
            </a:r>
            <a:r>
              <a:rPr lang="en-GB" sz="2200">
                <a:solidFill>
                  <a:schemeClr val="dk1"/>
                </a:solidFill>
                <a:latin typeface="Calibri"/>
                <a:ea typeface="Calibri"/>
                <a:cs typeface="Calibri"/>
                <a:sym typeface="Calibri"/>
              </a:rPr>
              <a:t>sharp utensils, animal products, fuels, fires, stoves, poor ventilation, smoke </a:t>
            </a:r>
            <a:endParaRPr/>
          </a:p>
        </p:txBody>
      </p:sp>
      <p:sp>
        <p:nvSpPr>
          <p:cNvPr id="475" name="Google Shape;475;p26"/>
          <p:cNvSpPr/>
          <p:nvPr/>
        </p:nvSpPr>
        <p:spPr>
          <a:xfrm>
            <a:off x="8293394" y="1569009"/>
            <a:ext cx="3860602"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a:solidFill>
                  <a:schemeClr val="dk1"/>
                </a:solidFill>
                <a:latin typeface="Calibri"/>
                <a:ea typeface="Calibri"/>
                <a:cs typeface="Calibri"/>
                <a:sym typeface="Calibri"/>
              </a:rPr>
              <a:t>Violence, harassment, abuse (physical and sexual):  </a:t>
            </a:r>
            <a:r>
              <a:rPr lang="en-GB" sz="2200">
                <a:solidFill>
                  <a:schemeClr val="dk1"/>
                </a:solidFill>
                <a:latin typeface="Calibri"/>
                <a:ea typeface="Calibri"/>
                <a:cs typeface="Calibri"/>
                <a:sym typeface="Calibri"/>
              </a:rPr>
              <a:t>STIs, unwanted pregnancy, HIV, reproductive ill-health, psychological harm, sleeping on the floor, restricted movement</a:t>
            </a:r>
            <a:endParaRPr/>
          </a:p>
        </p:txBody>
      </p:sp>
      <p:pic>
        <p:nvPicPr>
          <p:cNvPr id="476" name="Google Shape;476;p26"/>
          <p:cNvPicPr preferRelativeResize="0"/>
          <p:nvPr/>
        </p:nvPicPr>
        <p:blipFill rotWithShape="1">
          <a:blip r:embed="rId4">
            <a:alphaModFix/>
          </a:blip>
          <a:srcRect/>
          <a:stretch/>
        </p:blipFill>
        <p:spPr>
          <a:xfrm>
            <a:off x="9010610" y="-381937"/>
            <a:ext cx="3386757" cy="338675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27"/>
          <p:cNvSpPr txBox="1">
            <a:spLocks noGrp="1"/>
          </p:cNvSpPr>
          <p:nvPr>
            <p:ph type="title"/>
          </p:nvPr>
        </p:nvSpPr>
        <p:spPr>
          <a:xfrm>
            <a:off x="157311" y="220730"/>
            <a:ext cx="10515600" cy="8953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ASSESSING DISABILITY FACTORS</a:t>
            </a:r>
            <a:endParaRPr/>
          </a:p>
        </p:txBody>
      </p:sp>
      <p:sp>
        <p:nvSpPr>
          <p:cNvPr id="483" name="Google Shape;483;p27"/>
          <p:cNvSpPr txBox="1">
            <a:spLocks noGrp="1"/>
          </p:cNvSpPr>
          <p:nvPr>
            <p:ph type="body" idx="1"/>
          </p:nvPr>
        </p:nvSpPr>
        <p:spPr>
          <a:xfrm>
            <a:off x="157311" y="1014597"/>
            <a:ext cx="10820015" cy="4857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a:t>WHAT MIGHT THEY BE FOR THIS CHILD? </a:t>
            </a:r>
            <a:endParaRPr/>
          </a:p>
          <a:p>
            <a:pPr marL="0" lvl="0" indent="0" algn="l" rtl="0">
              <a:lnSpc>
                <a:spcPct val="90000"/>
              </a:lnSpc>
              <a:spcBef>
                <a:spcPts val="1000"/>
              </a:spcBef>
              <a:spcAft>
                <a:spcPts val="0"/>
              </a:spcAft>
              <a:buClr>
                <a:schemeClr val="accent1"/>
              </a:buClr>
              <a:buSzPts val="2800"/>
              <a:buNone/>
            </a:pPr>
            <a:endParaRPr/>
          </a:p>
        </p:txBody>
      </p:sp>
      <p:sp>
        <p:nvSpPr>
          <p:cNvPr id="484" name="Google Shape;484;p27"/>
          <p:cNvSpPr/>
          <p:nvPr/>
        </p:nvSpPr>
        <p:spPr>
          <a:xfrm>
            <a:off x="691116" y="1614841"/>
            <a:ext cx="105156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Child labour as a cause of disability: </a:t>
            </a:r>
            <a:r>
              <a:rPr lang="en-GB" sz="2200" dirty="0">
                <a:solidFill>
                  <a:schemeClr val="dk1"/>
                </a:solidFill>
                <a:latin typeface="Calibri"/>
                <a:ea typeface="Calibri"/>
                <a:cs typeface="Calibri"/>
                <a:sym typeface="Calibri"/>
              </a:rPr>
              <a:t>Injuries at work that lead to permanent disability; unhealthy working conditions that result in ill-health, which causes disability </a:t>
            </a:r>
            <a:endParaRPr dirty="0"/>
          </a:p>
        </p:txBody>
      </p:sp>
      <p:sp>
        <p:nvSpPr>
          <p:cNvPr id="485" name="Google Shape;485;p27"/>
          <p:cNvSpPr/>
          <p:nvPr/>
        </p:nvSpPr>
        <p:spPr>
          <a:xfrm>
            <a:off x="4658206" y="4397469"/>
            <a:ext cx="6803692" cy="1785104"/>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Parental disability and ill-health: </a:t>
            </a:r>
            <a:r>
              <a:rPr lang="en-GB" sz="2200" dirty="0">
                <a:solidFill>
                  <a:schemeClr val="dk1"/>
                </a:solidFill>
                <a:latin typeface="Calibri"/>
                <a:ea typeface="Calibri"/>
                <a:cs typeface="Calibri"/>
                <a:sym typeface="Calibri"/>
              </a:rPr>
              <a:t>Additional burden of care looking after family members with disability, the household, or roles in income generation; levels of economic exclusion and social protection; additional costs associated with disability, care, and health care  </a:t>
            </a:r>
            <a:endParaRPr dirty="0"/>
          </a:p>
        </p:txBody>
      </p:sp>
      <p:sp>
        <p:nvSpPr>
          <p:cNvPr id="486" name="Google Shape;486;p27"/>
          <p:cNvSpPr/>
          <p:nvPr/>
        </p:nvSpPr>
        <p:spPr>
          <a:xfrm>
            <a:off x="4658206" y="2659559"/>
            <a:ext cx="6548510"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dirty="0">
                <a:solidFill>
                  <a:schemeClr val="dk1"/>
                </a:solidFill>
                <a:latin typeface="Calibri"/>
                <a:ea typeface="Calibri"/>
                <a:cs typeface="Calibri"/>
                <a:sym typeface="Calibri"/>
              </a:rPr>
              <a:t>Disability as a risk factor for child labour:</a:t>
            </a:r>
            <a:r>
              <a:rPr lang="en-GB" sz="2200" dirty="0">
                <a:solidFill>
                  <a:schemeClr val="dk1"/>
                </a:solidFill>
                <a:latin typeface="Calibri"/>
                <a:ea typeface="Calibri"/>
                <a:cs typeface="Calibri"/>
                <a:sym typeface="Calibri"/>
              </a:rPr>
              <a:t> Links to poverty, access to education, low skill levels, additional costs associated with disability and health care, poverty as it leads to disability, activity versus inactivity</a:t>
            </a:r>
            <a:endParaRPr dirty="0"/>
          </a:p>
        </p:txBody>
      </p:sp>
      <p:pic>
        <p:nvPicPr>
          <p:cNvPr id="487" name="Google Shape;487;p27"/>
          <p:cNvPicPr preferRelativeResize="0"/>
          <p:nvPr/>
        </p:nvPicPr>
        <p:blipFill rotWithShape="1">
          <a:blip r:embed="rId3">
            <a:alphaModFix/>
          </a:blip>
          <a:srcRect/>
          <a:stretch/>
        </p:blipFill>
        <p:spPr>
          <a:xfrm>
            <a:off x="336610" y="2768574"/>
            <a:ext cx="3916414" cy="3884100"/>
          </a:xfrm>
          <a:prstGeom prst="rect">
            <a:avLst/>
          </a:prstGeom>
          <a:noFill/>
          <a:ln>
            <a:noFill/>
          </a:ln>
        </p:spPr>
      </p:pic>
      <p:pic>
        <p:nvPicPr>
          <p:cNvPr id="488" name="Google Shape;488;p27"/>
          <p:cNvPicPr preferRelativeResize="0"/>
          <p:nvPr/>
        </p:nvPicPr>
        <p:blipFill rotWithShape="1">
          <a:blip r:embed="rId4">
            <a:alphaModFix/>
          </a:blip>
          <a:srcRect/>
          <a:stretch/>
        </p:blipFill>
        <p:spPr>
          <a:xfrm>
            <a:off x="8809769" y="-193007"/>
            <a:ext cx="3386757" cy="338675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8"/>
          <p:cNvSpPr txBox="1">
            <a:spLocks noGrp="1"/>
          </p:cNvSpPr>
          <p:nvPr>
            <p:ph type="title"/>
          </p:nvPr>
        </p:nvSpPr>
        <p:spPr>
          <a:xfrm>
            <a:off x="2145791" y="2099733"/>
            <a:ext cx="7851649" cy="156212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CASE PLANNING AND IMPLEMENTATION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200"/>
              <a:buFont typeface="Helvetica Neue"/>
              <a:buNone/>
            </a:pPr>
            <a:r>
              <a:rPr lang="en-GB"/>
              <a:t>CASE PLANNING </a:t>
            </a:r>
            <a:endParaRPr/>
          </a:p>
        </p:txBody>
      </p:sp>
      <p:sp>
        <p:nvSpPr>
          <p:cNvPr id="500" name="Google Shape;500;p29"/>
          <p:cNvSpPr>
            <a:spLocks noGrp="1"/>
          </p:cNvSpPr>
          <p:nvPr>
            <p:ph type="pic" idx="2"/>
          </p:nvPr>
        </p:nvSpPr>
        <p:spPr>
          <a:xfrm>
            <a:off x="0" y="0"/>
            <a:ext cx="4340225" cy="6858000"/>
          </a:xfrm>
          <a:prstGeom prst="rect">
            <a:avLst/>
          </a:prstGeom>
          <a:noFill/>
          <a:ln>
            <a:noFill/>
          </a:ln>
        </p:spPr>
      </p:sp>
      <p:sp>
        <p:nvSpPr>
          <p:cNvPr id="501" name="Google Shape;501;p29"/>
          <p:cNvSpPr txBox="1">
            <a:spLocks noGrp="1"/>
          </p:cNvSpPr>
          <p:nvPr>
            <p:ph type="body" idx="1"/>
          </p:nvPr>
        </p:nvSpPr>
        <p:spPr>
          <a:xfrm>
            <a:off x="4890099" y="1751359"/>
            <a:ext cx="6943302" cy="449332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2"/>
              </a:buClr>
              <a:buSzPts val="2800"/>
              <a:buChar char="•"/>
            </a:pPr>
            <a:r>
              <a:rPr lang="en-GB" dirty="0"/>
              <a:t>Based on comprehensive assessment </a:t>
            </a:r>
            <a:endParaRPr dirty="0"/>
          </a:p>
          <a:p>
            <a:pPr marL="228600" lvl="0" indent="-228600" algn="l" rtl="0">
              <a:lnSpc>
                <a:spcPct val="90000"/>
              </a:lnSpc>
              <a:spcBef>
                <a:spcPts val="1000"/>
              </a:spcBef>
              <a:spcAft>
                <a:spcPts val="0"/>
              </a:spcAft>
              <a:buClr>
                <a:schemeClr val="accent2"/>
              </a:buClr>
              <a:buSzPts val="2800"/>
              <a:buChar char="•"/>
            </a:pPr>
            <a:r>
              <a:rPr lang="en-GB" dirty="0"/>
              <a:t>Identifies: </a:t>
            </a:r>
            <a:endParaRPr dirty="0"/>
          </a:p>
          <a:p>
            <a:pPr marL="685800" lvl="1" indent="-228600" algn="l" rtl="0">
              <a:lnSpc>
                <a:spcPct val="90000"/>
              </a:lnSpc>
              <a:spcBef>
                <a:spcPts val="500"/>
              </a:spcBef>
              <a:spcAft>
                <a:spcPts val="0"/>
              </a:spcAft>
              <a:buSzPts val="2200"/>
              <a:buChar char="•"/>
            </a:pPr>
            <a:r>
              <a:rPr lang="en-GB" sz="2200" dirty="0"/>
              <a:t>Immediate, short, medium, and long-term needs, goals, and actions</a:t>
            </a:r>
            <a:endParaRPr dirty="0"/>
          </a:p>
          <a:p>
            <a:pPr marL="685800" lvl="1" indent="-228600" algn="l" rtl="0">
              <a:lnSpc>
                <a:spcPct val="90000"/>
              </a:lnSpc>
              <a:spcBef>
                <a:spcPts val="500"/>
              </a:spcBef>
              <a:spcAft>
                <a:spcPts val="0"/>
              </a:spcAft>
              <a:buSzPts val="2200"/>
              <a:buChar char="•"/>
            </a:pPr>
            <a:r>
              <a:rPr lang="en-GB" sz="2200" dirty="0"/>
              <a:t>Who is responsible </a:t>
            </a:r>
            <a:endParaRPr dirty="0"/>
          </a:p>
          <a:p>
            <a:pPr marL="685800" lvl="1" indent="-228600" algn="l" rtl="0">
              <a:lnSpc>
                <a:spcPct val="90000"/>
              </a:lnSpc>
              <a:spcBef>
                <a:spcPts val="500"/>
              </a:spcBef>
              <a:spcAft>
                <a:spcPts val="0"/>
              </a:spcAft>
              <a:buSzPts val="2200"/>
              <a:buChar char="•"/>
            </a:pPr>
            <a:r>
              <a:rPr lang="en-GB" sz="2200" dirty="0"/>
              <a:t>By when they should be accomplished</a:t>
            </a:r>
            <a:endParaRPr dirty="0"/>
          </a:p>
          <a:p>
            <a:pPr marL="685800" lvl="1" indent="-228600" algn="l" rtl="0">
              <a:lnSpc>
                <a:spcPct val="90000"/>
              </a:lnSpc>
              <a:spcBef>
                <a:spcPts val="500"/>
              </a:spcBef>
              <a:spcAft>
                <a:spcPts val="0"/>
              </a:spcAft>
              <a:buSzPts val="2200"/>
              <a:buChar char="•"/>
            </a:pPr>
            <a:r>
              <a:rPr lang="en-GB" sz="2200" dirty="0"/>
              <a:t>Frequency and dates for review and follow-up  </a:t>
            </a:r>
            <a:endParaRPr dirty="0"/>
          </a:p>
          <a:p>
            <a:pPr marL="228600" lvl="0" indent="-228600" algn="l" rtl="0">
              <a:lnSpc>
                <a:spcPct val="90000"/>
              </a:lnSpc>
              <a:spcBef>
                <a:spcPts val="1000"/>
              </a:spcBef>
              <a:spcAft>
                <a:spcPts val="0"/>
              </a:spcAft>
              <a:buClr>
                <a:schemeClr val="accent2"/>
              </a:buClr>
              <a:buSzPts val="2800"/>
              <a:buChar char="•"/>
            </a:pPr>
            <a:r>
              <a:rPr lang="en-GB" dirty="0"/>
              <a:t>Involves the child and family</a:t>
            </a:r>
            <a:endParaRPr dirty="0"/>
          </a:p>
          <a:p>
            <a:pPr marL="228600" lvl="0" indent="-228600" algn="l" rtl="0">
              <a:lnSpc>
                <a:spcPct val="90000"/>
              </a:lnSpc>
              <a:spcBef>
                <a:spcPts val="1000"/>
              </a:spcBef>
              <a:spcAft>
                <a:spcPts val="0"/>
              </a:spcAft>
              <a:buClr>
                <a:schemeClr val="accent2"/>
              </a:buClr>
              <a:buSzPts val="2800"/>
              <a:buChar char="•"/>
            </a:pPr>
            <a:r>
              <a:rPr lang="en-GB" dirty="0"/>
              <a:t>Different strategies, depending on level of risk faced by the child </a:t>
            </a:r>
            <a:endParaRPr dirty="0"/>
          </a:p>
          <a:p>
            <a:pPr marL="228600" lvl="0" indent="-228600" algn="l" rtl="0">
              <a:lnSpc>
                <a:spcPct val="90000"/>
              </a:lnSpc>
              <a:spcBef>
                <a:spcPts val="1000"/>
              </a:spcBef>
              <a:spcAft>
                <a:spcPts val="0"/>
              </a:spcAft>
              <a:buClr>
                <a:schemeClr val="accent2"/>
              </a:buClr>
              <a:buSzPts val="2800"/>
              <a:buChar char="•"/>
            </a:pPr>
            <a:r>
              <a:rPr lang="en-GB" dirty="0"/>
              <a:t>Frameworks should be set locally through coordination </a:t>
            </a:r>
            <a:endParaRPr dirty="0"/>
          </a:p>
        </p:txBody>
      </p:sp>
      <p:pic>
        <p:nvPicPr>
          <p:cNvPr id="502" name="Google Shape;502;p29" descr="Large skydiving group mid-air"/>
          <p:cNvPicPr preferRelativeResize="0"/>
          <p:nvPr/>
        </p:nvPicPr>
        <p:blipFill rotWithShape="1">
          <a:blip r:embed="rId3">
            <a:alphaModFix/>
          </a:blip>
          <a:srcRect l="29541" r="28372"/>
          <a:stretch/>
        </p:blipFill>
        <p:spPr>
          <a:xfrm>
            <a:off x="20" y="10"/>
            <a:ext cx="4340205" cy="68579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
          <p:cNvSpPr txBox="1">
            <a:spLocks noGrp="1"/>
          </p:cNvSpPr>
          <p:nvPr>
            <p:ph type="body" idx="2"/>
          </p:nvPr>
        </p:nvSpPr>
        <p:spPr>
          <a:xfrm>
            <a:off x="866900" y="3051925"/>
            <a:ext cx="10450200" cy="3111000"/>
          </a:xfrm>
          <a:prstGeom prst="rect">
            <a:avLst/>
          </a:prstGeom>
          <a:noFill/>
          <a:ln>
            <a:noFill/>
          </a:ln>
        </p:spPr>
        <p:txBody>
          <a:bodyPr spcFirstLastPara="1" wrap="square" lIns="91425" tIns="45700" rIns="91425" bIns="45700" anchor="t" anchorCtr="0">
            <a:noAutofit/>
          </a:bodyPr>
          <a:lstStyle/>
          <a:p>
            <a:pPr marL="0" lvl="0" indent="-196850" algn="l" rtl="0">
              <a:lnSpc>
                <a:spcPct val="100000"/>
              </a:lnSpc>
              <a:spcBef>
                <a:spcPts val="0"/>
              </a:spcBef>
              <a:spcAft>
                <a:spcPts val="0"/>
              </a:spcAft>
              <a:buSzPts val="3100"/>
              <a:buFont typeface="Calibri"/>
              <a:buChar char="▪"/>
            </a:pPr>
            <a:r>
              <a:rPr lang="en-GB" sz="3100" dirty="0">
                <a:latin typeface="Calibri"/>
                <a:ea typeface="Calibri"/>
                <a:cs typeface="Calibri"/>
                <a:sym typeface="Calibri"/>
              </a:rPr>
              <a:t>Design a case plan for working children</a:t>
            </a:r>
            <a:endParaRPr sz="3100" dirty="0">
              <a:latin typeface="Calibri"/>
              <a:ea typeface="Calibri"/>
              <a:cs typeface="Calibri"/>
              <a:sym typeface="Calibri"/>
            </a:endParaRPr>
          </a:p>
          <a:p>
            <a:pPr marL="0" lvl="0" indent="-196850" algn="l" rtl="0">
              <a:lnSpc>
                <a:spcPct val="100000"/>
              </a:lnSpc>
              <a:spcBef>
                <a:spcPts val="0"/>
              </a:spcBef>
              <a:spcAft>
                <a:spcPts val="0"/>
              </a:spcAft>
              <a:buSzPts val="3100"/>
              <a:buFont typeface="Calibri"/>
              <a:buChar char="▪"/>
            </a:pPr>
            <a:r>
              <a:rPr lang="en-GB" sz="3100" dirty="0">
                <a:latin typeface="Calibri"/>
                <a:ea typeface="Calibri"/>
                <a:cs typeface="Calibri"/>
                <a:sym typeface="Calibri"/>
              </a:rPr>
              <a:t>Identify 3 potential/common challenges that arise during case implementation for children in child labour</a:t>
            </a:r>
            <a:endParaRPr sz="3100" dirty="0">
              <a:latin typeface="Calibri"/>
              <a:ea typeface="Calibri"/>
              <a:cs typeface="Calibri"/>
              <a:sym typeface="Calibri"/>
            </a:endParaRPr>
          </a:p>
          <a:p>
            <a:pPr marL="0" lvl="0" indent="-196850" algn="l" rtl="0">
              <a:lnSpc>
                <a:spcPct val="100000"/>
              </a:lnSpc>
              <a:spcBef>
                <a:spcPts val="0"/>
              </a:spcBef>
              <a:spcAft>
                <a:spcPts val="0"/>
              </a:spcAft>
              <a:buSzPts val="3100"/>
              <a:buFont typeface="Calibri"/>
              <a:buChar char="▪"/>
            </a:pPr>
            <a:r>
              <a:rPr lang="en-GB" sz="3100" dirty="0">
                <a:latin typeface="Calibri"/>
                <a:ea typeface="Calibri"/>
                <a:cs typeface="Calibri"/>
                <a:sym typeface="Calibri"/>
              </a:rPr>
              <a:t>Develop responses (actions and amendments) to a case plan to overcome these challenges </a:t>
            </a:r>
            <a:endParaRPr sz="3100" dirty="0">
              <a:latin typeface="Calibri"/>
              <a:ea typeface="Calibri"/>
              <a:cs typeface="Calibri"/>
              <a:sym typeface="Calibri"/>
            </a:endParaRPr>
          </a:p>
          <a:p>
            <a:pPr marL="0" lvl="0" indent="-177800" algn="l" rtl="0">
              <a:lnSpc>
                <a:spcPct val="100000"/>
              </a:lnSpc>
              <a:spcBef>
                <a:spcPts val="0"/>
              </a:spcBef>
              <a:spcAft>
                <a:spcPts val="0"/>
              </a:spcAft>
              <a:buSzPts val="2800"/>
              <a:buChar char="▪"/>
            </a:pPr>
            <a:endParaRPr dirty="0"/>
          </a:p>
          <a:p>
            <a:pPr marL="457200" lvl="0" indent="-279400" algn="l" rtl="0">
              <a:lnSpc>
                <a:spcPct val="90000"/>
              </a:lnSpc>
              <a:spcBef>
                <a:spcPts val="1000"/>
              </a:spcBef>
              <a:spcAft>
                <a:spcPts val="0"/>
              </a:spcAft>
              <a:buClr>
                <a:schemeClr val="lt1"/>
              </a:buClr>
              <a:buSzPts val="2800"/>
              <a:buFont typeface="Arial"/>
              <a:buNone/>
            </a:pPr>
            <a:endParaRPr dirty="0"/>
          </a:p>
        </p:txBody>
      </p:sp>
      <p:sp>
        <p:nvSpPr>
          <p:cNvPr id="243" name="Google Shape;243;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4" name="Google Shape;244;p3"/>
          <p:cNvSpPr txBox="1"/>
          <p:nvPr/>
        </p:nvSpPr>
        <p:spPr>
          <a:xfrm>
            <a:off x="653150" y="937802"/>
            <a:ext cx="11538900" cy="22806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i="0" u="none" strike="noStrike" cap="none" dirty="0">
                <a:solidFill>
                  <a:schemeClr val="lt1"/>
                </a:solidFill>
                <a:latin typeface="Helvetica Neue"/>
                <a:ea typeface="Helvetica Neue"/>
                <a:cs typeface="Helvetica Neue"/>
                <a:sym typeface="Helvetica Neue"/>
              </a:rPr>
              <a:t> </a:t>
            </a:r>
            <a:r>
              <a:rPr lang="en-GB" sz="4000" b="1" i="0" u="none" strike="noStrike" cap="none" dirty="0">
                <a:solidFill>
                  <a:schemeClr val="lt1"/>
                </a:solidFill>
                <a:latin typeface="Helvetica Neue"/>
                <a:ea typeface="Helvetica Neue"/>
                <a:cs typeface="Helvetica Neue"/>
                <a:sym typeface="Helvetica Neue"/>
              </a:rPr>
              <a:t>LEARNING OUTCOMES  </a:t>
            </a:r>
            <a:endParaRPr dirty="0"/>
          </a:p>
          <a:p>
            <a:pPr marL="0" marR="0" lvl="0" indent="0" algn="ctr" rtl="0">
              <a:lnSpc>
                <a:spcPct val="90000"/>
              </a:lnSpc>
              <a:spcBef>
                <a:spcPts val="1000"/>
              </a:spcBef>
              <a:spcAft>
                <a:spcPts val="0"/>
              </a:spcAft>
              <a:buClr>
                <a:schemeClr val="lt1"/>
              </a:buClr>
              <a:buSzPts val="3000"/>
              <a:buFont typeface="Arial"/>
              <a:buNone/>
            </a:pPr>
            <a:r>
              <a:rPr lang="en-GB" sz="3000" dirty="0">
                <a:solidFill>
                  <a:schemeClr val="lt1"/>
                </a:solidFill>
                <a:latin typeface="Helvetica Neue"/>
                <a:ea typeface="Helvetica Neue"/>
                <a:cs typeface="Helvetica Neue"/>
                <a:sym typeface="Helvetica Neue"/>
              </a:rPr>
              <a:t>By the end of the session you will be able to:</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30"/>
          <p:cNvSpPr txBox="1">
            <a:spLocks noGrp="1"/>
          </p:cNvSpPr>
          <p:nvPr>
            <p:ph type="body" idx="1"/>
          </p:nvPr>
        </p:nvSpPr>
        <p:spPr>
          <a:xfrm>
            <a:off x="4100513" y="528638"/>
            <a:ext cx="7300912" cy="83181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5CD7A"/>
              </a:buClr>
              <a:buSzPts val="3200"/>
              <a:buNone/>
            </a:pPr>
            <a:r>
              <a:rPr lang="en-GB">
                <a:solidFill>
                  <a:srgbClr val="95CD7A"/>
                </a:solidFill>
              </a:rPr>
              <a:t>CASE PLANNING: KEY ACTIONS</a:t>
            </a:r>
            <a:endParaRPr/>
          </a:p>
        </p:txBody>
      </p:sp>
      <p:sp>
        <p:nvSpPr>
          <p:cNvPr id="509" name="Google Shape;509;p30"/>
          <p:cNvSpPr txBox="1">
            <a:spLocks noGrp="1"/>
          </p:cNvSpPr>
          <p:nvPr>
            <p:ph type="body" idx="2"/>
          </p:nvPr>
        </p:nvSpPr>
        <p:spPr>
          <a:xfrm>
            <a:off x="3847434" y="1621804"/>
            <a:ext cx="7807070" cy="428834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4"/>
              </a:buClr>
              <a:buSzPts val="2800"/>
              <a:buChar char="•"/>
            </a:pPr>
            <a:r>
              <a:rPr lang="en-GB" dirty="0"/>
              <a:t>Focus on needs rather than available services</a:t>
            </a:r>
            <a:endParaRPr dirty="0"/>
          </a:p>
          <a:p>
            <a:pPr marL="228600" lvl="0" indent="-228600" algn="l" rtl="0">
              <a:lnSpc>
                <a:spcPct val="90000"/>
              </a:lnSpc>
              <a:spcBef>
                <a:spcPts val="1000"/>
              </a:spcBef>
              <a:spcAft>
                <a:spcPts val="0"/>
              </a:spcAft>
              <a:buClr>
                <a:schemeClr val="accent4"/>
              </a:buClr>
              <a:buSzPts val="2800"/>
              <a:buChar char="•"/>
            </a:pPr>
            <a:r>
              <a:rPr lang="en-GB" dirty="0"/>
              <a:t>Include safety planning and harm reduction </a:t>
            </a:r>
            <a:endParaRPr dirty="0"/>
          </a:p>
          <a:p>
            <a:pPr marL="228600" lvl="0" indent="-228600" algn="l" rtl="0">
              <a:lnSpc>
                <a:spcPct val="90000"/>
              </a:lnSpc>
              <a:spcBef>
                <a:spcPts val="1000"/>
              </a:spcBef>
              <a:spcAft>
                <a:spcPts val="0"/>
              </a:spcAft>
              <a:buClr>
                <a:schemeClr val="accent4"/>
              </a:buClr>
              <a:buSzPts val="2800"/>
              <a:buChar char="•"/>
            </a:pPr>
            <a:r>
              <a:rPr lang="en-GB" dirty="0"/>
              <a:t>Be realistic, understand constraints, aim for incremental improvements </a:t>
            </a:r>
            <a:endParaRPr dirty="0"/>
          </a:p>
          <a:p>
            <a:pPr marL="228600" lvl="0" indent="-228600" algn="l" rtl="0">
              <a:lnSpc>
                <a:spcPct val="90000"/>
              </a:lnSpc>
              <a:spcBef>
                <a:spcPts val="1000"/>
              </a:spcBef>
              <a:spcAft>
                <a:spcPts val="0"/>
              </a:spcAft>
              <a:buClr>
                <a:schemeClr val="accent4"/>
              </a:buClr>
              <a:buSzPts val="2800"/>
              <a:buChar char="•"/>
            </a:pPr>
            <a:r>
              <a:rPr lang="en-GB" dirty="0"/>
              <a:t>Work closely with parents and caregivers</a:t>
            </a:r>
            <a:endParaRPr dirty="0"/>
          </a:p>
          <a:p>
            <a:pPr marL="228600" lvl="0" indent="-228600" algn="l" rtl="0">
              <a:lnSpc>
                <a:spcPct val="90000"/>
              </a:lnSpc>
              <a:spcBef>
                <a:spcPts val="1000"/>
              </a:spcBef>
              <a:spcAft>
                <a:spcPts val="0"/>
              </a:spcAft>
              <a:buClr>
                <a:schemeClr val="accent4"/>
              </a:buClr>
              <a:buSzPts val="2800"/>
              <a:buChar char="•"/>
            </a:pPr>
            <a:r>
              <a:rPr lang="en-GB" dirty="0"/>
              <a:t>Analyse causes and plan a response to these  </a:t>
            </a:r>
            <a:endParaRPr dirty="0"/>
          </a:p>
          <a:p>
            <a:pPr marL="228600" lvl="0" indent="-228600" algn="l" rtl="0">
              <a:lnSpc>
                <a:spcPct val="90000"/>
              </a:lnSpc>
              <a:spcBef>
                <a:spcPts val="1000"/>
              </a:spcBef>
              <a:spcAft>
                <a:spcPts val="0"/>
              </a:spcAft>
              <a:buClr>
                <a:schemeClr val="accent4"/>
              </a:buClr>
              <a:buSzPts val="2800"/>
              <a:buChar char="•"/>
            </a:pPr>
            <a:r>
              <a:rPr lang="en-GB" dirty="0"/>
              <a:t>Individual plans for all children</a:t>
            </a:r>
            <a:endParaRPr dirty="0"/>
          </a:p>
          <a:p>
            <a:pPr marL="228600" lvl="0" indent="-228600" algn="l" rtl="0">
              <a:lnSpc>
                <a:spcPct val="90000"/>
              </a:lnSpc>
              <a:spcBef>
                <a:spcPts val="1000"/>
              </a:spcBef>
              <a:spcAft>
                <a:spcPts val="0"/>
              </a:spcAft>
              <a:buClr>
                <a:schemeClr val="accent4"/>
              </a:buClr>
              <a:buSzPts val="2800"/>
              <a:buChar char="•"/>
            </a:pPr>
            <a:r>
              <a:rPr lang="en-GB" dirty="0"/>
              <a:t>Joint planning between sectors </a:t>
            </a:r>
            <a:endParaRPr dirty="0"/>
          </a:p>
          <a:p>
            <a:pPr marL="228600" lvl="0" indent="-228600" algn="l" rtl="0">
              <a:lnSpc>
                <a:spcPct val="90000"/>
              </a:lnSpc>
              <a:spcBef>
                <a:spcPts val="1000"/>
              </a:spcBef>
              <a:spcAft>
                <a:spcPts val="0"/>
              </a:spcAft>
              <a:buClr>
                <a:schemeClr val="accent4"/>
              </a:buClr>
              <a:buSzPts val="2800"/>
              <a:buChar char="•"/>
            </a:pPr>
            <a:r>
              <a:rPr lang="en-GB" dirty="0"/>
              <a:t>Balance “needs” versus “wishes”   </a:t>
            </a:r>
            <a:endParaRPr dirty="0"/>
          </a:p>
        </p:txBody>
      </p:sp>
      <p:sp>
        <p:nvSpPr>
          <p:cNvPr id="510" name="Google Shape;510;p3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31"/>
          <p:cNvSpPr txBox="1">
            <a:spLocks noGrp="1"/>
          </p:cNvSpPr>
          <p:nvPr>
            <p:ph type="title"/>
          </p:nvPr>
        </p:nvSpPr>
        <p:spPr>
          <a:xfrm>
            <a:off x="1836232" y="365125"/>
            <a:ext cx="8519532" cy="83920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GB"/>
              <a:t>CASE PLANNING: TIME FRAME </a:t>
            </a:r>
            <a:endParaRPr/>
          </a:p>
        </p:txBody>
      </p:sp>
      <p:sp>
        <p:nvSpPr>
          <p:cNvPr id="517" name="Google Shape;517;p31"/>
          <p:cNvSpPr txBox="1">
            <a:spLocks noGrp="1"/>
          </p:cNvSpPr>
          <p:nvPr>
            <p:ph type="body" idx="2"/>
          </p:nvPr>
        </p:nvSpPr>
        <p:spPr>
          <a:xfrm>
            <a:off x="595755" y="1204332"/>
            <a:ext cx="11000486" cy="52885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dirty="0">
                <a:solidFill>
                  <a:srgbClr val="FF0000"/>
                </a:solidFill>
              </a:rPr>
              <a:t>HIGH RISK: </a:t>
            </a:r>
            <a:r>
              <a:rPr lang="en-GB" dirty="0"/>
              <a:t>Within 3 days comprehensive assessment. Immediate safety and well-being, develop trust, reduce exposure to life-threatening hazards, safety planning, meeting basic needs while creating longer-term objectives to focus on integration, learning, and economic assistance. </a:t>
            </a:r>
            <a:endParaRPr dirty="0"/>
          </a:p>
          <a:p>
            <a:pPr marL="0" lvl="0" indent="0" algn="l" rtl="0">
              <a:lnSpc>
                <a:spcPct val="90000"/>
              </a:lnSpc>
              <a:spcBef>
                <a:spcPts val="1000"/>
              </a:spcBef>
              <a:spcAft>
                <a:spcPts val="0"/>
              </a:spcAft>
              <a:buSzPts val="2800"/>
              <a:buNone/>
            </a:pPr>
            <a:r>
              <a:rPr lang="en-GB" b="1" dirty="0">
                <a:solidFill>
                  <a:srgbClr val="FF9300"/>
                </a:solidFill>
              </a:rPr>
              <a:t>MEDIUM RISK: </a:t>
            </a:r>
            <a:r>
              <a:rPr lang="en-GB" dirty="0"/>
              <a:t>Within 1-week comprehensive assessment. Prevent further deterioration and child labour becoming WFCL, strengthen well-being, reduce risks and harm, and increase access to services. </a:t>
            </a:r>
            <a:endParaRPr dirty="0"/>
          </a:p>
          <a:p>
            <a:pPr marL="0" lvl="0" indent="0" algn="l" rtl="0">
              <a:lnSpc>
                <a:spcPct val="90000"/>
              </a:lnSpc>
              <a:spcBef>
                <a:spcPts val="1000"/>
              </a:spcBef>
              <a:spcAft>
                <a:spcPts val="0"/>
              </a:spcAft>
              <a:buSzPts val="2800"/>
              <a:buNone/>
            </a:pPr>
            <a:r>
              <a:rPr lang="en-GB" b="1" dirty="0">
                <a:solidFill>
                  <a:srgbClr val="00B050"/>
                </a:solidFill>
              </a:rPr>
              <a:t>LOW RISK: </a:t>
            </a:r>
            <a:r>
              <a:rPr lang="en-GB" dirty="0"/>
              <a:t>Within 2 weeks comprehensive assessment. Provide  information and awareness about child labour and access to services such as school, food and income support, health, cash, learning, and PSS opportunities. </a:t>
            </a:r>
            <a:endParaRPr dirty="0"/>
          </a:p>
          <a:p>
            <a:pPr marL="228600" lvl="0" indent="-50800" algn="l" rtl="0">
              <a:lnSpc>
                <a:spcPct val="90000"/>
              </a:lnSpc>
              <a:spcBef>
                <a:spcPts val="1000"/>
              </a:spcBef>
              <a:spcAft>
                <a:spcPts val="0"/>
              </a:spcAft>
              <a:buClr>
                <a:schemeClr val="accent2"/>
              </a:buClr>
              <a:buSzPts val="28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GB"/>
              <a:t>DISCUSSION</a:t>
            </a:r>
            <a:endParaRPr/>
          </a:p>
        </p:txBody>
      </p:sp>
      <p:sp>
        <p:nvSpPr>
          <p:cNvPr id="523" name="Google Shape;523;p32"/>
          <p:cNvSpPr txBox="1">
            <a:spLocks noGrp="1"/>
          </p:cNvSpPr>
          <p:nvPr>
            <p:ph type="body" idx="2"/>
          </p:nvPr>
        </p:nvSpPr>
        <p:spPr>
          <a:xfrm>
            <a:off x="656023" y="2208212"/>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GB"/>
              <a:t>What are the timelines that are being used locally? </a:t>
            </a:r>
            <a:endParaRPr/>
          </a:p>
          <a:p>
            <a:pPr marL="228600" lvl="0" indent="-228600" algn="l" rtl="0">
              <a:lnSpc>
                <a:spcPct val="90000"/>
              </a:lnSpc>
              <a:spcBef>
                <a:spcPts val="1000"/>
              </a:spcBef>
              <a:spcAft>
                <a:spcPts val="0"/>
              </a:spcAft>
              <a:buClr>
                <a:schemeClr val="accent2"/>
              </a:buClr>
              <a:buSzPts val="2800"/>
              <a:buChar char="•"/>
            </a:pPr>
            <a:r>
              <a:rPr lang="en-GB"/>
              <a:t>Are case workers able to work within these timelines? </a:t>
            </a:r>
            <a:endParaRPr/>
          </a:p>
          <a:p>
            <a:pPr marL="228600" lvl="0" indent="-228600" algn="l" rtl="0">
              <a:lnSpc>
                <a:spcPct val="90000"/>
              </a:lnSpc>
              <a:spcBef>
                <a:spcPts val="1000"/>
              </a:spcBef>
              <a:spcAft>
                <a:spcPts val="0"/>
              </a:spcAft>
              <a:buClr>
                <a:schemeClr val="accent2"/>
              </a:buClr>
              <a:buSzPts val="2800"/>
              <a:buChar char="•"/>
            </a:pPr>
            <a:r>
              <a:rPr lang="en-GB"/>
              <a:t>To what extent are the child and/or caregivers involved in the planning? </a:t>
            </a:r>
            <a:endParaRPr/>
          </a:p>
          <a:p>
            <a:pPr marL="228600" lvl="0" indent="-228600" algn="l" rtl="0">
              <a:lnSpc>
                <a:spcPct val="90000"/>
              </a:lnSpc>
              <a:spcBef>
                <a:spcPts val="1000"/>
              </a:spcBef>
              <a:spcAft>
                <a:spcPts val="0"/>
              </a:spcAft>
              <a:buClr>
                <a:schemeClr val="accent2"/>
              </a:buClr>
              <a:buSzPts val="2800"/>
              <a:buChar char="•"/>
            </a:pPr>
            <a:r>
              <a:rPr lang="en-GB"/>
              <a:t>What are the minimum services that should be provided for children in high-risk child labour/WFCL? </a:t>
            </a:r>
            <a:endParaRPr/>
          </a:p>
        </p:txBody>
      </p:sp>
      <p:pic>
        <p:nvPicPr>
          <p:cNvPr id="524" name="Google Shape;524;p32"/>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3"/>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endParaRPr/>
          </a:p>
        </p:txBody>
      </p:sp>
      <p:sp>
        <p:nvSpPr>
          <p:cNvPr id="531" name="Google Shape;531;p33"/>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2"/>
              </a:buClr>
              <a:buSzPts val="2800"/>
              <a:buNone/>
            </a:pPr>
            <a:endParaRPr/>
          </a:p>
        </p:txBody>
      </p:sp>
      <p:sp>
        <p:nvSpPr>
          <p:cNvPr id="532" name="Google Shape;532;p33"/>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accent2"/>
              </a:buClr>
              <a:buSzPts val="2800"/>
              <a:buNone/>
            </a:pPr>
            <a:endParaRPr/>
          </a:p>
        </p:txBody>
      </p:sp>
      <p:pic>
        <p:nvPicPr>
          <p:cNvPr id="533" name="Google Shape;533;p3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34"/>
          <p:cNvSpPr txBox="1">
            <a:spLocks noGrp="1"/>
          </p:cNvSpPr>
          <p:nvPr>
            <p:ph type="body" idx="1"/>
          </p:nvPr>
        </p:nvSpPr>
        <p:spPr>
          <a:xfrm>
            <a:off x="3958303" y="528638"/>
            <a:ext cx="8091488" cy="75619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95CD7A"/>
              </a:buClr>
              <a:buSzPts val="3200"/>
              <a:buNone/>
            </a:pPr>
            <a:r>
              <a:rPr lang="en-GB">
                <a:solidFill>
                  <a:srgbClr val="95CD7A"/>
                </a:solidFill>
              </a:rPr>
              <a:t>CASE PLANNING: HIGH RISK CASES </a:t>
            </a:r>
            <a:endParaRPr/>
          </a:p>
        </p:txBody>
      </p:sp>
      <p:sp>
        <p:nvSpPr>
          <p:cNvPr id="540" name="Google Shape;540;p34"/>
          <p:cNvSpPr txBox="1">
            <a:spLocks noGrp="1"/>
          </p:cNvSpPr>
          <p:nvPr>
            <p:ph type="body" idx="2"/>
          </p:nvPr>
        </p:nvSpPr>
        <p:spPr>
          <a:xfrm>
            <a:off x="3958303" y="1284829"/>
            <a:ext cx="7807070" cy="4288341"/>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4"/>
              </a:buClr>
              <a:buSzPts val="2800"/>
              <a:buChar char="•"/>
            </a:pPr>
            <a:r>
              <a:rPr lang="en-GB" dirty="0"/>
              <a:t>Take immediate action – report to supervisor </a:t>
            </a:r>
            <a:endParaRPr dirty="0"/>
          </a:p>
          <a:p>
            <a:pPr marL="228600" lvl="0" indent="-228600" algn="l" rtl="0">
              <a:lnSpc>
                <a:spcPct val="90000"/>
              </a:lnSpc>
              <a:spcBef>
                <a:spcPts val="1000"/>
              </a:spcBef>
              <a:spcAft>
                <a:spcPts val="0"/>
              </a:spcAft>
              <a:buClr>
                <a:schemeClr val="accent4"/>
              </a:buClr>
              <a:buSzPts val="2800"/>
              <a:buChar char="•"/>
            </a:pPr>
            <a:r>
              <a:rPr lang="en-GB" dirty="0"/>
              <a:t>Prioritise basic needs and safety planning </a:t>
            </a:r>
            <a:endParaRPr dirty="0"/>
          </a:p>
          <a:p>
            <a:pPr marL="228600" lvl="0" indent="-228600" algn="l" rtl="0">
              <a:lnSpc>
                <a:spcPct val="90000"/>
              </a:lnSpc>
              <a:spcBef>
                <a:spcPts val="1000"/>
              </a:spcBef>
              <a:spcAft>
                <a:spcPts val="0"/>
              </a:spcAft>
              <a:buClr>
                <a:schemeClr val="accent4"/>
              </a:buClr>
              <a:buSzPts val="2800"/>
              <a:buChar char="•"/>
            </a:pPr>
            <a:r>
              <a:rPr lang="en-GB" dirty="0"/>
              <a:t>Under 14 years: aim for immediate removal </a:t>
            </a:r>
            <a:endParaRPr dirty="0"/>
          </a:p>
          <a:p>
            <a:pPr marL="228600" lvl="0" indent="-228600" algn="l" rtl="0">
              <a:lnSpc>
                <a:spcPct val="90000"/>
              </a:lnSpc>
              <a:spcBef>
                <a:spcPts val="1000"/>
              </a:spcBef>
              <a:spcAft>
                <a:spcPts val="0"/>
              </a:spcAft>
              <a:buClr>
                <a:schemeClr val="accent4"/>
              </a:buClr>
              <a:buSzPts val="2800"/>
              <a:buChar char="•"/>
            </a:pPr>
            <a:r>
              <a:rPr lang="en-GB" dirty="0"/>
              <a:t>Tailor specialist and general services and care to individual needs and support access</a:t>
            </a:r>
            <a:endParaRPr dirty="0"/>
          </a:p>
          <a:p>
            <a:pPr marL="228600" lvl="0" indent="-228600" algn="l" rtl="0">
              <a:lnSpc>
                <a:spcPct val="90000"/>
              </a:lnSpc>
              <a:spcBef>
                <a:spcPts val="1000"/>
              </a:spcBef>
              <a:spcAft>
                <a:spcPts val="0"/>
              </a:spcAft>
              <a:buClr>
                <a:schemeClr val="accent4"/>
              </a:buClr>
              <a:buSzPts val="2800"/>
              <a:buChar char="•"/>
            </a:pPr>
            <a:r>
              <a:rPr lang="en-GB" dirty="0"/>
              <a:t>Focus on most serious protection needs, risks, and hazards </a:t>
            </a:r>
            <a:endParaRPr dirty="0"/>
          </a:p>
          <a:p>
            <a:pPr marL="228600" lvl="0" indent="-228600" algn="l" rtl="0">
              <a:lnSpc>
                <a:spcPct val="90000"/>
              </a:lnSpc>
              <a:spcBef>
                <a:spcPts val="1000"/>
              </a:spcBef>
              <a:spcAft>
                <a:spcPts val="0"/>
              </a:spcAft>
              <a:buClr>
                <a:schemeClr val="accent4"/>
              </a:buClr>
              <a:buSzPts val="2800"/>
              <a:buChar char="•"/>
            </a:pPr>
            <a:r>
              <a:rPr lang="en-GB" dirty="0"/>
              <a:t>Seek to transfer to safer tasks/conditions where cannot be removed </a:t>
            </a:r>
            <a:endParaRPr dirty="0"/>
          </a:p>
          <a:p>
            <a:pPr marL="228600" lvl="0" indent="-228600" algn="l" rtl="0">
              <a:lnSpc>
                <a:spcPct val="90000"/>
              </a:lnSpc>
              <a:spcBef>
                <a:spcPts val="1000"/>
              </a:spcBef>
              <a:spcAft>
                <a:spcPts val="0"/>
              </a:spcAft>
              <a:buClr>
                <a:schemeClr val="accent4"/>
              </a:buClr>
              <a:buSzPts val="2800"/>
              <a:buChar char="•"/>
            </a:pPr>
            <a:r>
              <a:rPr lang="en-GB" dirty="0"/>
              <a:t>Follow SOPs and seek support for removal </a:t>
            </a:r>
            <a:endParaRPr dirty="0"/>
          </a:p>
          <a:p>
            <a:pPr marL="228600" lvl="0" indent="-50800" algn="l" rtl="0">
              <a:lnSpc>
                <a:spcPct val="90000"/>
              </a:lnSpc>
              <a:spcBef>
                <a:spcPts val="1000"/>
              </a:spcBef>
              <a:spcAft>
                <a:spcPts val="0"/>
              </a:spcAft>
              <a:buClr>
                <a:schemeClr val="accent4"/>
              </a:buClr>
              <a:buSzPts val="2800"/>
              <a:buNone/>
            </a:pPr>
            <a:endParaRPr dirty="0"/>
          </a:p>
        </p:txBody>
      </p:sp>
      <p:sp>
        <p:nvSpPr>
          <p:cNvPr id="541" name="Google Shape;541;p3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GOOD PRACTICE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3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GB"/>
              <a:t>IMPLEMENTING THE CASE PLAN AND REFERRAL</a:t>
            </a:r>
            <a:endParaRPr/>
          </a:p>
        </p:txBody>
      </p:sp>
      <p:sp>
        <p:nvSpPr>
          <p:cNvPr id="548" name="Google Shape;548;p35"/>
          <p:cNvSpPr txBox="1">
            <a:spLocks noGrp="1"/>
          </p:cNvSpPr>
          <p:nvPr>
            <p:ph type="body" idx="1"/>
          </p:nvPr>
        </p:nvSpPr>
        <p:spPr>
          <a:xfrm>
            <a:off x="685992" y="2490958"/>
            <a:ext cx="10820015" cy="370708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GB" b="0" dirty="0">
                <a:solidFill>
                  <a:schemeClr val="dk1"/>
                </a:solidFill>
              </a:rPr>
              <a:t>D</a:t>
            </a:r>
            <a:r>
              <a:rPr lang="en-GB" b="0" dirty="0">
                <a:solidFill>
                  <a:schemeClr val="dk1"/>
                </a:solidFill>
                <a:latin typeface="Helvetica Neue"/>
                <a:ea typeface="Helvetica Neue"/>
                <a:cs typeface="Helvetica Neue"/>
                <a:sym typeface="Helvetica Neue"/>
              </a:rPr>
              <a:t>irect support and services from the case worker</a:t>
            </a:r>
            <a:endParaRPr dirty="0"/>
          </a:p>
          <a:p>
            <a:pPr marL="457200" lvl="0" indent="-457200" algn="l" rtl="0">
              <a:lnSpc>
                <a:spcPct val="90000"/>
              </a:lnSpc>
              <a:spcBef>
                <a:spcPts val="1000"/>
              </a:spcBef>
              <a:spcAft>
                <a:spcPts val="0"/>
              </a:spcAft>
              <a:buClr>
                <a:schemeClr val="dk1"/>
              </a:buClr>
              <a:buSzPts val="2800"/>
              <a:buFont typeface="Arial"/>
              <a:buChar char="•"/>
            </a:pPr>
            <a:r>
              <a:rPr lang="en-GB" b="0" dirty="0">
                <a:solidFill>
                  <a:schemeClr val="dk1"/>
                </a:solidFill>
              </a:rPr>
              <a:t>R</a:t>
            </a:r>
            <a:r>
              <a:rPr lang="en-GB" b="0" dirty="0">
                <a:solidFill>
                  <a:schemeClr val="dk1"/>
                </a:solidFill>
                <a:latin typeface="Helvetica Neue"/>
                <a:ea typeface="Helvetica Neue"/>
                <a:cs typeface="Helvetica Neue"/>
                <a:sym typeface="Helvetica Neue"/>
              </a:rPr>
              <a:t>eferrals to other services or assistance within the organisation responsible for case management</a:t>
            </a:r>
            <a:endParaRPr dirty="0"/>
          </a:p>
          <a:p>
            <a:pPr marL="457200" lvl="0" indent="-457200" algn="l" rtl="0">
              <a:lnSpc>
                <a:spcPct val="90000"/>
              </a:lnSpc>
              <a:spcBef>
                <a:spcPts val="1000"/>
              </a:spcBef>
              <a:spcAft>
                <a:spcPts val="0"/>
              </a:spcAft>
              <a:buClr>
                <a:schemeClr val="dk1"/>
              </a:buClr>
              <a:buSzPts val="2800"/>
              <a:buFont typeface="Arial"/>
              <a:buChar char="•"/>
            </a:pPr>
            <a:r>
              <a:rPr lang="en-GB" b="0" dirty="0">
                <a:solidFill>
                  <a:schemeClr val="dk1"/>
                </a:solidFill>
                <a:latin typeface="Helvetica Neue"/>
                <a:ea typeface="Helvetica Neue"/>
                <a:cs typeface="Helvetica Neue"/>
                <a:sym typeface="Helvetica Neue"/>
              </a:rPr>
              <a:t>referrals to other agencies or service providers</a:t>
            </a:r>
            <a:endParaRPr dirty="0"/>
          </a:p>
          <a:p>
            <a:pPr marL="457200" lvl="0" indent="-457200" algn="l" rtl="0">
              <a:lnSpc>
                <a:spcPct val="90000"/>
              </a:lnSpc>
              <a:spcBef>
                <a:spcPts val="1000"/>
              </a:spcBef>
              <a:spcAft>
                <a:spcPts val="0"/>
              </a:spcAft>
              <a:buClr>
                <a:schemeClr val="dk1"/>
              </a:buClr>
              <a:buSzPts val="2800"/>
              <a:buFont typeface="Arial"/>
              <a:buChar char="•"/>
            </a:pPr>
            <a:r>
              <a:rPr lang="en-GB" b="0" dirty="0">
                <a:solidFill>
                  <a:schemeClr val="dk1"/>
                </a:solidFill>
                <a:latin typeface="Helvetica Neue"/>
                <a:ea typeface="Helvetica Neue"/>
                <a:cs typeface="Helvetica Neue"/>
                <a:sym typeface="Helvetica Neue"/>
              </a:rPr>
              <a:t>referrals within established child labour monitoring and referral systems</a:t>
            </a:r>
            <a:endParaRPr b="0" i="1" dirty="0">
              <a:solidFill>
                <a:schemeClr val="dk1"/>
              </a:solidFill>
              <a:latin typeface="Helvetica Neue"/>
              <a:ea typeface="Helvetica Neue"/>
              <a:cs typeface="Helvetica Neue"/>
              <a:sym typeface="Helvetica Neue"/>
            </a:endParaRPr>
          </a:p>
        </p:txBody>
      </p:sp>
      <p:sp>
        <p:nvSpPr>
          <p:cNvPr id="549" name="Google Shape;549;p35"/>
          <p:cNvSpPr txBox="1">
            <a:spLocks noGrp="1"/>
          </p:cNvSpPr>
          <p:nvPr>
            <p:ph type="body" idx="2"/>
          </p:nvPr>
        </p:nvSpPr>
        <p:spPr>
          <a:xfrm>
            <a:off x="656023" y="1985729"/>
            <a:ext cx="10820015" cy="9756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b="1" dirty="0">
                <a:solidFill>
                  <a:srgbClr val="0070C0"/>
                </a:solidFill>
                <a:latin typeface="Helvetica Neue"/>
                <a:ea typeface="Helvetica Neue"/>
                <a:cs typeface="Helvetica Neue"/>
                <a:sym typeface="Helvetica Neue"/>
              </a:rPr>
              <a:t>WITH THE CHILD, FAMILY, AND OTHER ACTORS THROUGH:</a:t>
            </a:r>
            <a:endParaRPr b="1" dirty="0">
              <a:solidFill>
                <a:srgbClr val="0070C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GB"/>
              <a:t>DISCUSSION </a:t>
            </a:r>
            <a:endParaRPr/>
          </a:p>
        </p:txBody>
      </p:sp>
      <p:sp>
        <p:nvSpPr>
          <p:cNvPr id="555" name="Google Shape;555;p36"/>
          <p:cNvSpPr txBox="1">
            <a:spLocks noGrp="1"/>
          </p:cNvSpPr>
          <p:nvPr>
            <p:ph type="body" idx="2"/>
          </p:nvPr>
        </p:nvSpPr>
        <p:spPr>
          <a:xfrm>
            <a:off x="656023" y="2174346"/>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800"/>
              <a:buChar char="•"/>
            </a:pPr>
            <a:r>
              <a:rPr lang="en-GB" dirty="0"/>
              <a:t>What are your experiences of implementing case plans for children in child labour?</a:t>
            </a:r>
            <a:endParaRPr dirty="0"/>
          </a:p>
          <a:p>
            <a:pPr marL="228600" lvl="0" indent="-228600" algn="l" rtl="0">
              <a:lnSpc>
                <a:spcPct val="90000"/>
              </a:lnSpc>
              <a:spcBef>
                <a:spcPts val="1000"/>
              </a:spcBef>
              <a:spcAft>
                <a:spcPts val="0"/>
              </a:spcAft>
              <a:buClr>
                <a:schemeClr val="accent2"/>
              </a:buClr>
              <a:buSzPts val="2800"/>
              <a:buChar char="•"/>
            </a:pPr>
            <a:r>
              <a:rPr lang="en-GB" dirty="0"/>
              <a:t>What are key challenges you face? </a:t>
            </a:r>
            <a:endParaRPr dirty="0"/>
          </a:p>
          <a:p>
            <a:pPr marL="228600" lvl="0" indent="-228600" algn="l" rtl="0">
              <a:lnSpc>
                <a:spcPct val="90000"/>
              </a:lnSpc>
              <a:spcBef>
                <a:spcPts val="1000"/>
              </a:spcBef>
              <a:spcAft>
                <a:spcPts val="0"/>
              </a:spcAft>
              <a:buClr>
                <a:schemeClr val="accent2"/>
              </a:buClr>
              <a:buSzPts val="2800"/>
              <a:buChar char="•"/>
            </a:pPr>
            <a:r>
              <a:rPr lang="en-GB" dirty="0"/>
              <a:t>How have you overcome these challenges? </a:t>
            </a:r>
            <a:endParaRPr dirty="0"/>
          </a:p>
          <a:p>
            <a:pPr marL="228600" lvl="0" indent="-228600" algn="l" rtl="0">
              <a:lnSpc>
                <a:spcPct val="90000"/>
              </a:lnSpc>
              <a:spcBef>
                <a:spcPts val="1000"/>
              </a:spcBef>
              <a:spcAft>
                <a:spcPts val="0"/>
              </a:spcAft>
              <a:buClr>
                <a:schemeClr val="accent2"/>
              </a:buClr>
              <a:buSzPts val="2800"/>
              <a:buChar char="•"/>
            </a:pPr>
            <a:r>
              <a:rPr lang="en-GB" dirty="0"/>
              <a:t>Were you successful in overcoming the challenges? What worked and what didn’t? </a:t>
            </a:r>
            <a:endParaRPr dirty="0"/>
          </a:p>
          <a:p>
            <a:pPr marL="228600" lvl="0" indent="-50800" algn="l" rtl="0">
              <a:lnSpc>
                <a:spcPct val="90000"/>
              </a:lnSpc>
              <a:spcBef>
                <a:spcPts val="1000"/>
              </a:spcBef>
              <a:spcAft>
                <a:spcPts val="0"/>
              </a:spcAft>
              <a:buClr>
                <a:schemeClr val="accent2"/>
              </a:buClr>
              <a:buSzPts val="2800"/>
              <a:buNone/>
            </a:pPr>
            <a:endParaRPr dirty="0"/>
          </a:p>
        </p:txBody>
      </p:sp>
      <p:pic>
        <p:nvPicPr>
          <p:cNvPr id="556" name="Google Shape;556;p36"/>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7"/>
          <p:cNvSpPr txBox="1">
            <a:spLocks noGrp="1"/>
          </p:cNvSpPr>
          <p:nvPr>
            <p:ph type="title"/>
          </p:nvPr>
        </p:nvSpPr>
        <p:spPr>
          <a:xfrm>
            <a:off x="656023" y="476638"/>
            <a:ext cx="11342689" cy="48236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GB"/>
              <a:t>IMPLEMENTING THE CASE PLAN AND REFERRAL</a:t>
            </a:r>
            <a:br>
              <a:rPr lang="en-GB"/>
            </a:br>
            <a:endParaRPr>
              <a:solidFill>
                <a:srgbClr val="0070C0"/>
              </a:solidFill>
            </a:endParaRPr>
          </a:p>
        </p:txBody>
      </p:sp>
      <p:sp>
        <p:nvSpPr>
          <p:cNvPr id="563" name="Google Shape;563;p37"/>
          <p:cNvSpPr txBox="1">
            <a:spLocks noGrp="1"/>
          </p:cNvSpPr>
          <p:nvPr>
            <p:ph type="body" idx="2"/>
          </p:nvPr>
        </p:nvSpPr>
        <p:spPr>
          <a:xfrm>
            <a:off x="656023" y="1856329"/>
            <a:ext cx="11141967" cy="469077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2"/>
              </a:buClr>
              <a:buSzPts val="2400"/>
              <a:buChar char="•"/>
            </a:pPr>
            <a:r>
              <a:rPr lang="en-GB" sz="2400" dirty="0"/>
              <a:t>Monitor impact of interventions on other children in the household</a:t>
            </a:r>
            <a:endParaRPr dirty="0"/>
          </a:p>
          <a:p>
            <a:pPr marL="228600" lvl="0" indent="-228600" algn="l" rtl="0">
              <a:lnSpc>
                <a:spcPct val="90000"/>
              </a:lnSpc>
              <a:spcBef>
                <a:spcPts val="1000"/>
              </a:spcBef>
              <a:spcAft>
                <a:spcPts val="0"/>
              </a:spcAft>
              <a:buClr>
                <a:schemeClr val="accent2"/>
              </a:buClr>
              <a:buSzPts val="2400"/>
              <a:buChar char="•"/>
            </a:pPr>
            <a:r>
              <a:rPr lang="en-GB" sz="2400" dirty="0"/>
              <a:t>Address other protection risks </a:t>
            </a:r>
          </a:p>
          <a:p>
            <a:pPr marL="228600" lvl="0" indent="-228600" algn="l" rtl="0">
              <a:lnSpc>
                <a:spcPct val="90000"/>
              </a:lnSpc>
              <a:spcBef>
                <a:spcPts val="1000"/>
              </a:spcBef>
              <a:spcAft>
                <a:spcPts val="0"/>
              </a:spcAft>
              <a:buClr>
                <a:schemeClr val="accent2"/>
              </a:buClr>
              <a:buSzPts val="2400"/>
              <a:buChar char="•"/>
            </a:pPr>
            <a:r>
              <a:rPr lang="en-GB" sz="2400" dirty="0"/>
              <a:t>Provide families additional support while plan is being implemented </a:t>
            </a:r>
            <a:endParaRPr dirty="0"/>
          </a:p>
          <a:p>
            <a:pPr marL="228600" lvl="0" indent="-228600" algn="l" rtl="0">
              <a:lnSpc>
                <a:spcPct val="90000"/>
              </a:lnSpc>
              <a:spcBef>
                <a:spcPts val="1000"/>
              </a:spcBef>
              <a:spcAft>
                <a:spcPts val="0"/>
              </a:spcAft>
              <a:buClr>
                <a:schemeClr val="accent2"/>
              </a:buClr>
              <a:buSzPts val="2400"/>
              <a:buChar char="•"/>
            </a:pPr>
            <a:r>
              <a:rPr lang="en-GB" sz="2400" dirty="0"/>
              <a:t>Know the law</a:t>
            </a:r>
            <a:endParaRPr dirty="0"/>
          </a:p>
          <a:p>
            <a:pPr marL="228600" lvl="0" indent="-228600" algn="l" rtl="0">
              <a:lnSpc>
                <a:spcPct val="90000"/>
              </a:lnSpc>
              <a:spcBef>
                <a:spcPts val="1000"/>
              </a:spcBef>
              <a:spcAft>
                <a:spcPts val="0"/>
              </a:spcAft>
              <a:buClr>
                <a:schemeClr val="accent2"/>
              </a:buClr>
              <a:buSzPts val="2400"/>
              <a:buChar char="•"/>
            </a:pPr>
            <a:r>
              <a:rPr lang="en-GB" sz="2400" dirty="0"/>
              <a:t>Provide additional and necessary support during referrals </a:t>
            </a:r>
            <a:endParaRPr dirty="0"/>
          </a:p>
          <a:p>
            <a:pPr marL="228600" lvl="0" indent="-228600" algn="l" rtl="0">
              <a:lnSpc>
                <a:spcPct val="90000"/>
              </a:lnSpc>
              <a:spcBef>
                <a:spcPts val="1000"/>
              </a:spcBef>
              <a:spcAft>
                <a:spcPts val="0"/>
              </a:spcAft>
              <a:buClr>
                <a:schemeClr val="accent2"/>
              </a:buClr>
              <a:buSzPts val="2400"/>
              <a:buChar char="•"/>
            </a:pPr>
            <a:r>
              <a:rPr lang="en-GB" sz="2400" dirty="0"/>
              <a:t>Support children and their caregivers to implement harm reduction strategies</a:t>
            </a:r>
            <a:endParaRPr dirty="0"/>
          </a:p>
          <a:p>
            <a:pPr marL="228600" lvl="0" indent="-228600" algn="l" rtl="0">
              <a:lnSpc>
                <a:spcPct val="90000"/>
              </a:lnSpc>
              <a:spcBef>
                <a:spcPts val="1000"/>
              </a:spcBef>
              <a:spcAft>
                <a:spcPts val="0"/>
              </a:spcAft>
              <a:buClr>
                <a:schemeClr val="accent2"/>
              </a:buClr>
              <a:buSzPts val="2400"/>
              <a:buChar char="•"/>
            </a:pPr>
            <a:r>
              <a:rPr lang="en-GB" sz="2400" dirty="0"/>
              <a:t>Adhere to strict confidentiality and information-sharing procedures</a:t>
            </a:r>
            <a:endParaRPr dirty="0"/>
          </a:p>
          <a:p>
            <a:pPr marL="228600" lvl="0" indent="-228600" algn="l" rtl="0">
              <a:lnSpc>
                <a:spcPct val="90000"/>
              </a:lnSpc>
              <a:spcBef>
                <a:spcPts val="1000"/>
              </a:spcBef>
              <a:spcAft>
                <a:spcPts val="0"/>
              </a:spcAft>
              <a:buClr>
                <a:schemeClr val="accent2"/>
              </a:buClr>
              <a:buSzPts val="2400"/>
              <a:buChar char="•"/>
            </a:pPr>
            <a:r>
              <a:rPr lang="en-GB" sz="2400" dirty="0"/>
              <a:t>Access emergency case funds</a:t>
            </a:r>
            <a:endParaRPr dirty="0"/>
          </a:p>
          <a:p>
            <a:pPr marL="228600" lvl="0" indent="-228600" algn="l" rtl="0">
              <a:lnSpc>
                <a:spcPct val="90000"/>
              </a:lnSpc>
              <a:spcBef>
                <a:spcPts val="1000"/>
              </a:spcBef>
              <a:spcAft>
                <a:spcPts val="0"/>
              </a:spcAft>
              <a:buClr>
                <a:schemeClr val="accent2"/>
              </a:buClr>
              <a:buSzPts val="2400"/>
              <a:buChar char="•"/>
            </a:pPr>
            <a:r>
              <a:rPr lang="en-GB" sz="2400" dirty="0"/>
              <a:t>Support children’s reintegration </a:t>
            </a:r>
            <a:endParaRPr dirty="0"/>
          </a:p>
          <a:p>
            <a:pPr marL="228600" lvl="0" indent="-228600" algn="l" rtl="0">
              <a:lnSpc>
                <a:spcPct val="90000"/>
              </a:lnSpc>
              <a:spcBef>
                <a:spcPts val="1000"/>
              </a:spcBef>
              <a:spcAft>
                <a:spcPts val="0"/>
              </a:spcAft>
              <a:buClr>
                <a:schemeClr val="accent2"/>
              </a:buClr>
              <a:buSzPts val="2400"/>
              <a:buChar char="•"/>
            </a:pPr>
            <a:r>
              <a:rPr lang="en-GB" sz="2400" dirty="0"/>
              <a:t>Provide follow-up at work, in the community, and with family </a:t>
            </a:r>
            <a:endParaRPr dirty="0"/>
          </a:p>
          <a:p>
            <a:pPr marL="228600" lvl="0" indent="-76200" algn="l" rtl="0">
              <a:lnSpc>
                <a:spcPct val="90000"/>
              </a:lnSpc>
              <a:spcBef>
                <a:spcPts val="1000"/>
              </a:spcBef>
              <a:spcAft>
                <a:spcPts val="0"/>
              </a:spcAft>
              <a:buClr>
                <a:schemeClr val="accent2"/>
              </a:buClr>
              <a:buSzPts val="2400"/>
              <a:buNone/>
            </a:pPr>
            <a:endParaRPr sz="2400" dirty="0"/>
          </a:p>
          <a:p>
            <a:pPr marL="228600" lvl="0" indent="-50800" algn="l" rtl="0">
              <a:lnSpc>
                <a:spcPct val="90000"/>
              </a:lnSpc>
              <a:spcBef>
                <a:spcPts val="1000"/>
              </a:spcBef>
              <a:spcAft>
                <a:spcPts val="0"/>
              </a:spcAft>
              <a:buClr>
                <a:schemeClr val="accent2"/>
              </a:buClr>
              <a:buSzPts val="2800"/>
              <a:buNone/>
            </a:pPr>
            <a:endParaRPr dirty="0"/>
          </a:p>
        </p:txBody>
      </p:sp>
      <p:sp>
        <p:nvSpPr>
          <p:cNvPr id="564" name="Google Shape;564;p37"/>
          <p:cNvSpPr txBox="1"/>
          <p:nvPr/>
        </p:nvSpPr>
        <p:spPr>
          <a:xfrm>
            <a:off x="656023" y="959006"/>
            <a:ext cx="10820015" cy="97561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2"/>
              </a:buClr>
              <a:buSzPts val="2800"/>
              <a:buFont typeface="Arial"/>
              <a:buNone/>
            </a:pPr>
            <a:r>
              <a:rPr lang="en-GB" sz="2800" b="1">
                <a:solidFill>
                  <a:srgbClr val="0070C0"/>
                </a:solidFill>
                <a:latin typeface="Helvetica Neue"/>
                <a:ea typeface="Helvetica Neue"/>
                <a:cs typeface="Helvetica Neue"/>
                <a:sym typeface="Helvetica Neue"/>
              </a:rPr>
              <a:t>KEY ACTIONS: </a:t>
            </a:r>
            <a:endParaRPr sz="2800" b="1">
              <a:solidFill>
                <a:srgbClr val="0070C0"/>
              </a:solidFill>
              <a:latin typeface="Helvetica Neue"/>
              <a:ea typeface="Helvetica Neue"/>
              <a:cs typeface="Helvetica Neue"/>
              <a:sym typeface="Helvetica Neu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8"/>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FOLLOW-UP AND REVIEW</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a:t>
            </a:r>
            <a:endParaRPr/>
          </a:p>
        </p:txBody>
      </p:sp>
      <p:sp>
        <p:nvSpPr>
          <p:cNvPr id="576" name="Google Shape;576;p39"/>
          <p:cNvSpPr txBox="1">
            <a:spLocks noGrp="1"/>
          </p:cNvSpPr>
          <p:nvPr>
            <p:ph type="body" idx="1"/>
          </p:nvPr>
        </p:nvSpPr>
        <p:spPr>
          <a:xfrm>
            <a:off x="7500168" y="-4512252"/>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endParaRPr/>
          </a:p>
        </p:txBody>
      </p:sp>
      <p:sp>
        <p:nvSpPr>
          <p:cNvPr id="577" name="Google Shape;577;p39"/>
          <p:cNvSpPr txBox="1">
            <a:spLocks noGrp="1"/>
          </p:cNvSpPr>
          <p:nvPr>
            <p:ph type="body" idx="2"/>
          </p:nvPr>
        </p:nvSpPr>
        <p:spPr>
          <a:xfrm>
            <a:off x="656023" y="2267528"/>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n-GB" dirty="0"/>
              <a:t>Brainstorm what you think should be observed during follow-ups to identify the changes, improvements, or continuing risks in a child’s environment at home, work, and the community. </a:t>
            </a:r>
            <a:endParaRPr dirty="0"/>
          </a:p>
          <a:p>
            <a:pPr marL="228600" lvl="0" indent="-228600" algn="l" rtl="0">
              <a:lnSpc>
                <a:spcPct val="90000"/>
              </a:lnSpc>
              <a:spcBef>
                <a:spcPts val="1000"/>
              </a:spcBef>
              <a:spcAft>
                <a:spcPts val="0"/>
              </a:spcAft>
              <a:buClr>
                <a:schemeClr val="accent6"/>
              </a:buClr>
              <a:buSzPts val="2800"/>
              <a:buChar char="•"/>
            </a:pPr>
            <a:r>
              <a:rPr lang="en-GB" dirty="0"/>
              <a:t>How often do you conduct follow-ups for children in child labour? </a:t>
            </a:r>
            <a:endParaRPr dirty="0"/>
          </a:p>
          <a:p>
            <a:pPr marL="228600" lvl="0" indent="-228600" algn="l" rtl="0">
              <a:lnSpc>
                <a:spcPct val="90000"/>
              </a:lnSpc>
              <a:spcBef>
                <a:spcPts val="1000"/>
              </a:spcBef>
              <a:spcAft>
                <a:spcPts val="0"/>
              </a:spcAft>
              <a:buClr>
                <a:schemeClr val="accent6"/>
              </a:buClr>
              <a:buSzPts val="2800"/>
              <a:buChar char="•"/>
            </a:pPr>
            <a:r>
              <a:rPr lang="en-GB" dirty="0"/>
              <a:t>Do you provide follow-ups at different frequencies for children who face different risks? </a:t>
            </a:r>
            <a:endParaRPr dirty="0"/>
          </a:p>
          <a:p>
            <a:pPr marL="0" lvl="0" indent="0" algn="l" rtl="0">
              <a:lnSpc>
                <a:spcPct val="90000"/>
              </a:lnSpc>
              <a:spcBef>
                <a:spcPts val="1000"/>
              </a:spcBef>
              <a:spcAft>
                <a:spcPts val="0"/>
              </a:spcAft>
              <a:buSzPts val="2800"/>
              <a:buNone/>
            </a:pPr>
            <a:endParaRPr dirty="0"/>
          </a:p>
        </p:txBody>
      </p:sp>
      <p:pic>
        <p:nvPicPr>
          <p:cNvPr id="578" name="Google Shape;578;p39"/>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…IN RELATION TO CHILD LABOUR</a:t>
            </a:r>
            <a:endParaRPr/>
          </a:p>
        </p:txBody>
      </p:sp>
      <p:sp>
        <p:nvSpPr>
          <p:cNvPr id="251" name="Google Shape;251;p4"/>
          <p:cNvSpPr txBox="1">
            <a:spLocks noGrp="1"/>
          </p:cNvSpPr>
          <p:nvPr>
            <p:ph type="body" idx="2"/>
          </p:nvPr>
        </p:nvSpPr>
        <p:spPr>
          <a:xfrm>
            <a:off x="3956134" y="1300162"/>
            <a:ext cx="7300912" cy="21288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3"/>
              </a:buClr>
              <a:buSzPts val="2800"/>
              <a:buChar char="•"/>
            </a:pPr>
            <a:r>
              <a:rPr lang="en-GB" dirty="0">
                <a:latin typeface="Helvetica Neue"/>
                <a:ea typeface="Helvetica Neue"/>
                <a:cs typeface="Helvetica Neue"/>
                <a:sym typeface="Helvetica Neue"/>
              </a:rPr>
              <a:t>Manage child labour cases safely </a:t>
            </a:r>
            <a:endParaRPr dirty="0"/>
          </a:p>
          <a:p>
            <a:pPr marL="228600" lvl="0" indent="-228600" algn="l" rtl="0">
              <a:lnSpc>
                <a:spcPct val="90000"/>
              </a:lnSpc>
              <a:spcBef>
                <a:spcPts val="1000"/>
              </a:spcBef>
              <a:spcAft>
                <a:spcPts val="0"/>
              </a:spcAft>
              <a:buClr>
                <a:schemeClr val="accent3"/>
              </a:buClr>
              <a:buSzPts val="2800"/>
              <a:buChar char="•"/>
            </a:pPr>
            <a:r>
              <a:rPr lang="en-GB" dirty="0">
                <a:latin typeface="Helvetica Neue"/>
                <a:ea typeface="Helvetica Neue"/>
                <a:cs typeface="Helvetica Neue"/>
                <a:sym typeface="Helvetica Neue"/>
              </a:rPr>
              <a:t>Assess children in child labour</a:t>
            </a:r>
            <a:endParaRPr dirty="0"/>
          </a:p>
          <a:p>
            <a:pPr marL="228600" lvl="0" indent="-228600" algn="l" rtl="0">
              <a:lnSpc>
                <a:spcPct val="90000"/>
              </a:lnSpc>
              <a:spcBef>
                <a:spcPts val="1000"/>
              </a:spcBef>
              <a:spcAft>
                <a:spcPts val="0"/>
              </a:spcAft>
              <a:buClr>
                <a:schemeClr val="accent3"/>
              </a:buClr>
              <a:buSzPts val="2800"/>
              <a:buChar char="•"/>
            </a:pPr>
            <a:r>
              <a:rPr lang="en-GB" dirty="0">
                <a:latin typeface="Helvetica Neue"/>
                <a:ea typeface="Helvetica Neue"/>
                <a:cs typeface="Helvetica Neue"/>
                <a:sym typeface="Helvetica Neue"/>
              </a:rPr>
              <a:t>Provide high-risk cases with an appropriate timely response </a:t>
            </a:r>
            <a:endParaRPr dirty="0"/>
          </a:p>
          <a:p>
            <a:pPr marL="228600" lvl="0" indent="-228600" algn="l" rtl="0">
              <a:lnSpc>
                <a:spcPct val="90000"/>
              </a:lnSpc>
              <a:spcBef>
                <a:spcPts val="1000"/>
              </a:spcBef>
              <a:spcAft>
                <a:spcPts val="0"/>
              </a:spcAft>
              <a:buClr>
                <a:schemeClr val="accent3"/>
              </a:buClr>
              <a:buSzPts val="2800"/>
              <a:buChar char="•"/>
            </a:pPr>
            <a:r>
              <a:rPr lang="en-GB" dirty="0">
                <a:latin typeface="Helvetica Neue"/>
                <a:ea typeface="Helvetica Neue"/>
                <a:cs typeface="Helvetica Neue"/>
                <a:sym typeface="Helvetica Neue"/>
              </a:rPr>
              <a:t>Develop long-term solutions with children, caregivers, and employers</a:t>
            </a:r>
            <a:endParaRPr dirty="0"/>
          </a:p>
          <a:p>
            <a:pPr marL="228600" lvl="0" indent="-228600" algn="l" rtl="0">
              <a:lnSpc>
                <a:spcPct val="90000"/>
              </a:lnSpc>
              <a:spcBef>
                <a:spcPts val="1000"/>
              </a:spcBef>
              <a:spcAft>
                <a:spcPts val="0"/>
              </a:spcAft>
              <a:buClr>
                <a:schemeClr val="accent3"/>
              </a:buClr>
              <a:buSzPts val="2800"/>
              <a:buChar char="•"/>
            </a:pPr>
            <a:r>
              <a:rPr lang="en-GB" dirty="0">
                <a:latin typeface="Helvetica Neue"/>
                <a:ea typeface="Helvetica Neue"/>
                <a:cs typeface="Helvetica Neue"/>
                <a:sym typeface="Helvetica Neue"/>
              </a:rPr>
              <a:t>Develop case plans and coordinate implementation of safety planning</a:t>
            </a:r>
            <a:endParaRPr dirty="0"/>
          </a:p>
        </p:txBody>
      </p:sp>
      <p:sp>
        <p:nvSpPr>
          <p:cNvPr id="252" name="Google Shape;252;p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ROLE OF THE CASE WORKER…</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4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FOLLOW UP &amp; REVIEW</a:t>
            </a:r>
            <a:endParaRPr/>
          </a:p>
        </p:txBody>
      </p:sp>
      <p:sp>
        <p:nvSpPr>
          <p:cNvPr id="585" name="Google Shape;585;p40"/>
          <p:cNvSpPr txBox="1">
            <a:spLocks noGrp="1"/>
          </p:cNvSpPr>
          <p:nvPr>
            <p:ph type="body" idx="2"/>
          </p:nvPr>
        </p:nvSpPr>
        <p:spPr>
          <a:xfrm>
            <a:off x="656023" y="2254394"/>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n-GB" dirty="0"/>
              <a:t>To determine how the case plan is being implemented</a:t>
            </a:r>
            <a:endParaRPr dirty="0"/>
          </a:p>
          <a:p>
            <a:pPr marL="228600" lvl="0" indent="-228600" algn="l" rtl="0">
              <a:lnSpc>
                <a:spcPct val="90000"/>
              </a:lnSpc>
              <a:spcBef>
                <a:spcPts val="1000"/>
              </a:spcBef>
              <a:spcAft>
                <a:spcPts val="0"/>
              </a:spcAft>
              <a:buClr>
                <a:schemeClr val="accent6"/>
              </a:buClr>
              <a:buSzPts val="2800"/>
              <a:buChar char="•"/>
            </a:pPr>
            <a:r>
              <a:rPr lang="en-GB" dirty="0"/>
              <a:t>Whether objectives are being met and continues to meet the child’s needs</a:t>
            </a:r>
            <a:endParaRPr dirty="0"/>
          </a:p>
          <a:p>
            <a:pPr marL="228600" lvl="0" indent="-228600" algn="l" rtl="0">
              <a:lnSpc>
                <a:spcPct val="90000"/>
              </a:lnSpc>
              <a:spcBef>
                <a:spcPts val="1000"/>
              </a:spcBef>
              <a:spcAft>
                <a:spcPts val="0"/>
              </a:spcAft>
              <a:buClr>
                <a:schemeClr val="accent6"/>
              </a:buClr>
              <a:buSzPts val="2800"/>
              <a:buChar char="•"/>
            </a:pPr>
            <a:r>
              <a:rPr lang="en-GB" dirty="0"/>
              <a:t>What adjustments are needed </a:t>
            </a:r>
            <a:endParaRPr dirty="0"/>
          </a:p>
          <a:p>
            <a:pPr marL="228600" lvl="0" indent="-228600" algn="l" rtl="0">
              <a:lnSpc>
                <a:spcPct val="90000"/>
              </a:lnSpc>
              <a:spcBef>
                <a:spcPts val="1000"/>
              </a:spcBef>
              <a:spcAft>
                <a:spcPts val="0"/>
              </a:spcAft>
              <a:buClr>
                <a:schemeClr val="accent6"/>
              </a:buClr>
              <a:buSzPts val="2800"/>
              <a:buChar char="•"/>
            </a:pPr>
            <a:r>
              <a:rPr lang="en-GB" dirty="0"/>
              <a:t>Decide if a child’s circumstances have changed, activities are completed, challenges are encountered, and a review is needed </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1"/>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FOLLOW UP: FREQUENCY</a:t>
            </a:r>
            <a:endParaRPr/>
          </a:p>
        </p:txBody>
      </p:sp>
      <p:sp>
        <p:nvSpPr>
          <p:cNvPr id="592" name="Google Shape;592;p41"/>
          <p:cNvSpPr txBox="1">
            <a:spLocks noGrp="1"/>
          </p:cNvSpPr>
          <p:nvPr>
            <p:ph type="body" idx="2"/>
          </p:nvPr>
        </p:nvSpPr>
        <p:spPr>
          <a:xfrm>
            <a:off x="370441" y="1927756"/>
            <a:ext cx="11451118" cy="45651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n-GB" b="1" dirty="0">
                <a:solidFill>
                  <a:srgbClr val="FF0000"/>
                </a:solidFill>
              </a:rPr>
              <a:t>HIGH RISK: </a:t>
            </a:r>
            <a:r>
              <a:rPr lang="en-GB" sz="2400" dirty="0"/>
              <a:t>Frequent. Twice weekly in initial phase, weekly once exposure to severe harm is reduced and the case plan is implemented consistently. Use weekly visits and other means when this is not possible. </a:t>
            </a:r>
            <a:endParaRPr dirty="0"/>
          </a:p>
          <a:p>
            <a:pPr marL="228600" lvl="0" indent="-228600" algn="l" rtl="0">
              <a:lnSpc>
                <a:spcPct val="90000"/>
              </a:lnSpc>
              <a:spcBef>
                <a:spcPts val="1000"/>
              </a:spcBef>
              <a:spcAft>
                <a:spcPts val="0"/>
              </a:spcAft>
              <a:buClr>
                <a:schemeClr val="accent6"/>
              </a:buClr>
              <a:buSzPts val="2800"/>
              <a:buChar char="•"/>
            </a:pPr>
            <a:r>
              <a:rPr lang="en-GB" b="1" dirty="0">
                <a:solidFill>
                  <a:srgbClr val="FF9300"/>
                </a:solidFill>
              </a:rPr>
              <a:t>MEDIUM RISK</a:t>
            </a:r>
            <a:r>
              <a:rPr lang="en-GB" b="1" dirty="0"/>
              <a:t>: </a:t>
            </a:r>
            <a:r>
              <a:rPr lang="en-GB" sz="2400" dirty="0"/>
              <a:t>Follow-up required. Weekly in initial phase and every two weeks once plan is implemented consistently and child has reintegrated back in school. </a:t>
            </a:r>
            <a:endParaRPr dirty="0"/>
          </a:p>
          <a:p>
            <a:pPr marL="228600" lvl="0" indent="-228600" algn="l" rtl="0">
              <a:lnSpc>
                <a:spcPct val="90000"/>
              </a:lnSpc>
              <a:spcBef>
                <a:spcPts val="1000"/>
              </a:spcBef>
              <a:spcAft>
                <a:spcPts val="0"/>
              </a:spcAft>
              <a:buClr>
                <a:schemeClr val="accent6"/>
              </a:buClr>
              <a:buSzPts val="2400"/>
              <a:buChar char="•"/>
            </a:pPr>
            <a:r>
              <a:rPr lang="en-GB" sz="2400" dirty="0"/>
              <a:t>Where this is not possible, conduct visits in person every two weeks, and monitor by other means such as phone calls or monitoring uptake of services such as attendance at school. </a:t>
            </a:r>
            <a:endParaRPr dirty="0"/>
          </a:p>
          <a:p>
            <a:pPr marL="228600" lvl="0" indent="-228600" algn="l" rtl="0">
              <a:lnSpc>
                <a:spcPct val="90000"/>
              </a:lnSpc>
              <a:spcBef>
                <a:spcPts val="1000"/>
              </a:spcBef>
              <a:spcAft>
                <a:spcPts val="0"/>
              </a:spcAft>
              <a:buClr>
                <a:schemeClr val="accent6"/>
              </a:buClr>
              <a:buSzPts val="2800"/>
              <a:buChar char="•"/>
            </a:pPr>
            <a:r>
              <a:rPr lang="en-GB" b="1" dirty="0">
                <a:solidFill>
                  <a:srgbClr val="00B050"/>
                </a:solidFill>
              </a:rPr>
              <a:t>LOW RISK: </a:t>
            </a:r>
            <a:r>
              <a:rPr lang="en-GB" sz="2400" dirty="0"/>
              <a:t>A recommended child should receive follow-up every two weeks, and then it can be lowered to once a month in order to focus on monitoring a child’s well-being, ensuring continued education, and removal from </a:t>
            </a:r>
            <a:r>
              <a:rPr lang="en-GB" sz="2400"/>
              <a:t>child labour.</a:t>
            </a:r>
            <a:endParaRPr dirty="0"/>
          </a:p>
          <a:p>
            <a:pPr marL="228600" lvl="0" indent="-50800" algn="l" rtl="0">
              <a:lnSpc>
                <a:spcPct val="90000"/>
              </a:lnSpc>
              <a:spcBef>
                <a:spcPts val="1000"/>
              </a:spcBef>
              <a:spcAft>
                <a:spcPts val="0"/>
              </a:spcAft>
              <a:buClr>
                <a:schemeClr val="accent6"/>
              </a:buClr>
              <a:buSzPts val="2800"/>
              <a:buNone/>
            </a:pPr>
            <a:endParaRPr dirty="0"/>
          </a:p>
          <a:p>
            <a:pPr marL="228600" lvl="0" indent="-50800" algn="l" rtl="0">
              <a:lnSpc>
                <a:spcPct val="90000"/>
              </a:lnSpc>
              <a:spcBef>
                <a:spcPts val="1000"/>
              </a:spcBef>
              <a:spcAft>
                <a:spcPts val="0"/>
              </a:spcAft>
              <a:buClr>
                <a:schemeClr val="accent6"/>
              </a:buClr>
              <a:buSzPts val="2800"/>
              <a:buNone/>
            </a:pPr>
            <a:endParaRPr dirty="0"/>
          </a:p>
        </p:txBody>
      </p:sp>
    </p:spTree>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FOLLOW UP &amp; REVIEW: KEY ACTIONS </a:t>
            </a:r>
            <a:endParaRPr/>
          </a:p>
        </p:txBody>
      </p:sp>
      <p:sp>
        <p:nvSpPr>
          <p:cNvPr id="599" name="Google Shape;599;p42"/>
          <p:cNvSpPr txBox="1">
            <a:spLocks noGrp="1"/>
          </p:cNvSpPr>
          <p:nvPr>
            <p:ph type="body" idx="1"/>
          </p:nvPr>
        </p:nvSpPr>
        <p:spPr>
          <a:xfrm>
            <a:off x="656021" y="1690688"/>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GB"/>
              <a:t>PROCESS</a:t>
            </a:r>
            <a:endParaRPr/>
          </a:p>
        </p:txBody>
      </p:sp>
      <p:sp>
        <p:nvSpPr>
          <p:cNvPr id="600" name="Google Shape;600;p42"/>
          <p:cNvSpPr txBox="1">
            <a:spLocks noGrp="1"/>
          </p:cNvSpPr>
          <p:nvPr>
            <p:ph type="body" idx="2"/>
          </p:nvPr>
        </p:nvSpPr>
        <p:spPr>
          <a:xfrm>
            <a:off x="656021" y="2262188"/>
            <a:ext cx="10820015" cy="441483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6"/>
              </a:buClr>
              <a:buSzPts val="2800"/>
              <a:buChar char="•"/>
            </a:pPr>
            <a:r>
              <a:rPr lang="en-GB" dirty="0"/>
              <a:t>Family/home visits; formal or informal school visits and contact; visits to child’s workplace; engagement with service providers; in the community where working children frequent; community centres/safe spaces; community-based follow-up </a:t>
            </a:r>
            <a:endParaRPr dirty="0"/>
          </a:p>
          <a:p>
            <a:pPr marL="228600" lvl="0" indent="-228600" algn="l" rtl="0">
              <a:lnSpc>
                <a:spcPct val="90000"/>
              </a:lnSpc>
              <a:spcBef>
                <a:spcPts val="1000"/>
              </a:spcBef>
              <a:spcAft>
                <a:spcPts val="0"/>
              </a:spcAft>
              <a:buClr>
                <a:schemeClr val="accent6"/>
              </a:buClr>
              <a:buSzPts val="2800"/>
              <a:buChar char="•"/>
            </a:pPr>
            <a:r>
              <a:rPr lang="en-GB" dirty="0"/>
              <a:t>Observation and interviews with: child, parents, employers, school management and teachers, key people in the community, or law enforcement </a:t>
            </a:r>
            <a:endParaRPr dirty="0"/>
          </a:p>
          <a:p>
            <a:pPr marL="228600" lvl="0" indent="-228600" algn="l" rtl="0">
              <a:lnSpc>
                <a:spcPct val="90000"/>
              </a:lnSpc>
              <a:spcBef>
                <a:spcPts val="1000"/>
              </a:spcBef>
              <a:spcAft>
                <a:spcPts val="0"/>
              </a:spcAft>
              <a:buClr>
                <a:schemeClr val="accent6"/>
              </a:buClr>
              <a:buSzPts val="2800"/>
              <a:buChar char="•"/>
            </a:pPr>
            <a:r>
              <a:rPr lang="en-GB" i="1" dirty="0"/>
              <a:t>Ad hoc</a:t>
            </a:r>
            <a:r>
              <a:rPr lang="en-GB" dirty="0"/>
              <a:t>; regular and planned; at services</a:t>
            </a:r>
            <a:endParaRPr dirty="0"/>
          </a:p>
          <a:p>
            <a:pPr marL="228600" lvl="0" indent="-228600" algn="l" rtl="0">
              <a:lnSpc>
                <a:spcPct val="90000"/>
              </a:lnSpc>
              <a:spcBef>
                <a:spcPts val="1000"/>
              </a:spcBef>
              <a:spcAft>
                <a:spcPts val="0"/>
              </a:spcAft>
              <a:buClr>
                <a:schemeClr val="accent6"/>
              </a:buClr>
              <a:buSzPts val="2800"/>
              <a:buChar char="•"/>
            </a:pPr>
            <a:r>
              <a:rPr lang="en-GB" dirty="0"/>
              <a:t>Planned with a purpose </a:t>
            </a:r>
            <a:endParaRPr dirty="0"/>
          </a:p>
          <a:p>
            <a:pPr marL="228600" lvl="0" indent="-228600" algn="l" rtl="0">
              <a:lnSpc>
                <a:spcPct val="90000"/>
              </a:lnSpc>
              <a:spcBef>
                <a:spcPts val="1000"/>
              </a:spcBef>
              <a:spcAft>
                <a:spcPts val="0"/>
              </a:spcAft>
              <a:buClr>
                <a:schemeClr val="accent6"/>
              </a:buClr>
              <a:buSzPts val="2800"/>
              <a:buChar char="•"/>
            </a:pPr>
            <a:r>
              <a:rPr lang="en-GB" dirty="0"/>
              <a:t>Safety of child, family, and case worker</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3"/>
          <p:cNvSpPr txBox="1">
            <a:spLocks noGrp="1"/>
          </p:cNvSpPr>
          <p:nvPr>
            <p:ph type="title"/>
          </p:nvPr>
        </p:nvSpPr>
        <p:spPr>
          <a:xfrm>
            <a:off x="328009" y="365125"/>
            <a:ext cx="108436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FOLLOW UP &amp; REVIEW: KEY ACTIONS </a:t>
            </a:r>
            <a:endParaRPr/>
          </a:p>
        </p:txBody>
      </p:sp>
      <p:sp>
        <p:nvSpPr>
          <p:cNvPr id="607" name="Google Shape;607;p43"/>
          <p:cNvSpPr txBox="1">
            <a:spLocks noGrp="1"/>
          </p:cNvSpPr>
          <p:nvPr>
            <p:ph type="body" idx="1"/>
          </p:nvPr>
        </p:nvSpPr>
        <p:spPr>
          <a:xfrm>
            <a:off x="328010" y="1690688"/>
            <a:ext cx="11535979"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a:solidFill>
                  <a:schemeClr val="dk1"/>
                </a:solidFill>
              </a:rPr>
              <a:t>OBSERVE ENVIRONMENT AND BEHAVIOUR. VERIFY PROGRESS. </a:t>
            </a:r>
            <a:endParaRPr/>
          </a:p>
        </p:txBody>
      </p:sp>
      <p:sp>
        <p:nvSpPr>
          <p:cNvPr id="608" name="Google Shape;608;p43"/>
          <p:cNvSpPr txBox="1">
            <a:spLocks noGrp="1"/>
          </p:cNvSpPr>
          <p:nvPr>
            <p:ph type="body" idx="2"/>
          </p:nvPr>
        </p:nvSpPr>
        <p:spPr>
          <a:xfrm>
            <a:off x="328009" y="2450063"/>
            <a:ext cx="11148000" cy="3729000"/>
          </a:xfrm>
          <a:prstGeom prst="rect">
            <a:avLst/>
          </a:prstGeom>
          <a:noFill/>
          <a:ln>
            <a:noFill/>
          </a:ln>
        </p:spPr>
        <p:txBody>
          <a:bodyPr spcFirstLastPara="1" wrap="square" lIns="91425" tIns="45700" rIns="91425" bIns="45700" anchor="t" anchorCtr="0">
            <a:normAutofit fontScale="92500" lnSpcReduction="10000"/>
          </a:bodyPr>
          <a:lstStyle/>
          <a:p>
            <a:pPr marL="228600" lvl="0" indent="-229394" algn="l" rtl="0">
              <a:lnSpc>
                <a:spcPct val="90000"/>
              </a:lnSpc>
              <a:spcBef>
                <a:spcPts val="1000"/>
              </a:spcBef>
              <a:spcAft>
                <a:spcPts val="0"/>
              </a:spcAft>
              <a:buClr>
                <a:schemeClr val="accent6"/>
              </a:buClr>
              <a:buSzPct val="100000"/>
              <a:buChar char="•"/>
            </a:pPr>
            <a:r>
              <a:rPr lang="en-GB" sz="2716" dirty="0"/>
              <a:t>Is the child receiving medical support, is the treatment plan followed?</a:t>
            </a:r>
            <a:endParaRPr sz="3016" dirty="0"/>
          </a:p>
          <a:p>
            <a:pPr marL="228600" lvl="0" indent="-229394" algn="l" rtl="0">
              <a:lnSpc>
                <a:spcPct val="90000"/>
              </a:lnSpc>
              <a:spcBef>
                <a:spcPts val="1000"/>
              </a:spcBef>
              <a:spcAft>
                <a:spcPts val="0"/>
              </a:spcAft>
              <a:buClr>
                <a:schemeClr val="accent6"/>
              </a:buClr>
              <a:buSzPct val="100000"/>
              <a:buChar char="•"/>
            </a:pPr>
            <a:r>
              <a:rPr lang="en-GB" sz="2716" dirty="0"/>
              <a:t>Are injuries and poor health prevented at home and at workplace? </a:t>
            </a:r>
            <a:endParaRPr sz="3016" dirty="0"/>
          </a:p>
          <a:p>
            <a:pPr marL="228600" lvl="0" indent="-229394" algn="l" rtl="0">
              <a:lnSpc>
                <a:spcPct val="90000"/>
              </a:lnSpc>
              <a:spcBef>
                <a:spcPts val="1000"/>
              </a:spcBef>
              <a:spcAft>
                <a:spcPts val="0"/>
              </a:spcAft>
              <a:buClr>
                <a:schemeClr val="accent6"/>
              </a:buClr>
              <a:buSzPct val="100000"/>
              <a:buChar char="•"/>
            </a:pPr>
            <a:r>
              <a:rPr lang="en-GB" sz="2716" dirty="0"/>
              <a:t>Is the child registered for school, attending, improving? </a:t>
            </a:r>
            <a:endParaRPr sz="3016" dirty="0"/>
          </a:p>
          <a:p>
            <a:pPr marL="228600" lvl="0" indent="-229394" algn="l" rtl="0">
              <a:lnSpc>
                <a:spcPct val="90000"/>
              </a:lnSpc>
              <a:spcBef>
                <a:spcPts val="1000"/>
              </a:spcBef>
              <a:spcAft>
                <a:spcPts val="0"/>
              </a:spcAft>
              <a:buClr>
                <a:schemeClr val="accent6"/>
              </a:buClr>
              <a:buSzPct val="100000"/>
              <a:buChar char="•"/>
            </a:pPr>
            <a:r>
              <a:rPr lang="en-GB" sz="2716" dirty="0"/>
              <a:t>Has mediation with employers improved working conditions/treatment? </a:t>
            </a:r>
            <a:endParaRPr sz="3016" dirty="0"/>
          </a:p>
          <a:p>
            <a:pPr marL="228600" lvl="0" indent="-229394" algn="l" rtl="0">
              <a:lnSpc>
                <a:spcPct val="90000"/>
              </a:lnSpc>
              <a:spcBef>
                <a:spcPts val="1000"/>
              </a:spcBef>
              <a:spcAft>
                <a:spcPts val="0"/>
              </a:spcAft>
              <a:buClr>
                <a:schemeClr val="accent6"/>
              </a:buClr>
              <a:buSzPct val="100000"/>
              <a:buChar char="•"/>
            </a:pPr>
            <a:r>
              <a:rPr lang="en-GB" sz="2716" dirty="0"/>
              <a:t>Is safety equipment being used?</a:t>
            </a:r>
            <a:endParaRPr sz="3016" dirty="0"/>
          </a:p>
          <a:p>
            <a:pPr marL="228600" lvl="0" indent="-229394" algn="l" rtl="0">
              <a:lnSpc>
                <a:spcPct val="90000"/>
              </a:lnSpc>
              <a:spcBef>
                <a:spcPts val="1000"/>
              </a:spcBef>
              <a:spcAft>
                <a:spcPts val="0"/>
              </a:spcAft>
              <a:buClr>
                <a:schemeClr val="accent6"/>
              </a:buClr>
              <a:buSzPct val="100000"/>
              <a:buChar char="•"/>
            </a:pPr>
            <a:r>
              <a:rPr lang="en-GB" sz="2716" dirty="0"/>
              <a:t>Has a parent’s behaviour/attitude to work changed? </a:t>
            </a:r>
            <a:endParaRPr sz="3016" dirty="0"/>
          </a:p>
          <a:p>
            <a:pPr marL="228600" lvl="0" indent="-229394" algn="l" rtl="0">
              <a:lnSpc>
                <a:spcPct val="90000"/>
              </a:lnSpc>
              <a:spcBef>
                <a:spcPts val="1000"/>
              </a:spcBef>
              <a:spcAft>
                <a:spcPts val="0"/>
              </a:spcAft>
              <a:buClr>
                <a:schemeClr val="accent6"/>
              </a:buClr>
              <a:buSzPct val="100000"/>
              <a:buChar char="•"/>
            </a:pPr>
            <a:r>
              <a:rPr lang="en-GB" sz="2716" dirty="0"/>
              <a:t>Are parents engaging in livelihoods? Is additional support needed?</a:t>
            </a:r>
            <a:endParaRPr sz="3016" dirty="0"/>
          </a:p>
          <a:p>
            <a:pPr marL="228600" lvl="0" indent="-216693" algn="l" rtl="0">
              <a:lnSpc>
                <a:spcPct val="90000"/>
              </a:lnSpc>
              <a:spcBef>
                <a:spcPts val="1000"/>
              </a:spcBef>
              <a:spcAft>
                <a:spcPts val="0"/>
              </a:spcAft>
              <a:buClr>
                <a:schemeClr val="accent6"/>
              </a:buClr>
              <a:buSzPct val="92039"/>
              <a:buChar char="•"/>
            </a:pPr>
            <a:r>
              <a:rPr lang="en-GB" sz="2716" dirty="0"/>
              <a:t>Are adolescents attending and progressing in TVET, job placement, etc</a:t>
            </a:r>
            <a:r>
              <a:rPr lang="en-GB" sz="2816" dirty="0"/>
              <a:t>. </a:t>
            </a:r>
            <a:endParaRPr sz="3016" dirty="0"/>
          </a:p>
          <a:p>
            <a:pPr marL="228600" lvl="0" indent="-50800" algn="l" rtl="0">
              <a:lnSpc>
                <a:spcPct val="90000"/>
              </a:lnSpc>
              <a:spcBef>
                <a:spcPts val="1000"/>
              </a:spcBef>
              <a:spcAft>
                <a:spcPts val="0"/>
              </a:spcAft>
              <a:buClr>
                <a:schemeClr val="accent6"/>
              </a:buClr>
              <a:buSzPct val="92831"/>
              <a:buNone/>
            </a:pPr>
            <a:endParaRPr sz="3016"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a:t>
            </a:r>
            <a:endParaRPr/>
          </a:p>
        </p:txBody>
      </p:sp>
      <p:sp>
        <p:nvSpPr>
          <p:cNvPr id="615" name="Google Shape;615;p44"/>
          <p:cNvSpPr txBox="1">
            <a:spLocks noGrp="1"/>
          </p:cNvSpPr>
          <p:nvPr>
            <p:ph type="body" idx="1"/>
          </p:nvPr>
        </p:nvSpPr>
        <p:spPr>
          <a:xfrm>
            <a:off x="7500168" y="-4512252"/>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endParaRPr/>
          </a:p>
        </p:txBody>
      </p:sp>
      <p:sp>
        <p:nvSpPr>
          <p:cNvPr id="616" name="Google Shape;616;p44"/>
          <p:cNvSpPr txBox="1">
            <a:spLocks noGrp="1"/>
          </p:cNvSpPr>
          <p:nvPr>
            <p:ph type="body" idx="2"/>
          </p:nvPr>
        </p:nvSpPr>
        <p:spPr>
          <a:xfrm>
            <a:off x="656023" y="2267528"/>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n-GB" dirty="0"/>
              <a:t>In your group:</a:t>
            </a:r>
            <a:endParaRPr dirty="0"/>
          </a:p>
          <a:p>
            <a:pPr marL="228600" lvl="0" indent="-228600" algn="l" rtl="0">
              <a:lnSpc>
                <a:spcPct val="90000"/>
              </a:lnSpc>
              <a:spcBef>
                <a:spcPts val="1000"/>
              </a:spcBef>
              <a:spcAft>
                <a:spcPts val="0"/>
              </a:spcAft>
              <a:buClr>
                <a:schemeClr val="accent6"/>
              </a:buClr>
              <a:buSzPts val="2800"/>
              <a:buChar char="•"/>
            </a:pPr>
            <a:r>
              <a:rPr lang="en-GB" dirty="0"/>
              <a:t>Use the workplace checklist. </a:t>
            </a:r>
            <a:endParaRPr dirty="0"/>
          </a:p>
          <a:p>
            <a:pPr marL="228600" lvl="0" indent="-228600" algn="l" rtl="0">
              <a:lnSpc>
                <a:spcPct val="90000"/>
              </a:lnSpc>
              <a:spcBef>
                <a:spcPts val="1000"/>
              </a:spcBef>
              <a:spcAft>
                <a:spcPts val="0"/>
              </a:spcAft>
              <a:buClr>
                <a:schemeClr val="accent6"/>
              </a:buClr>
              <a:buSzPts val="2800"/>
              <a:buChar char="•"/>
            </a:pPr>
            <a:r>
              <a:rPr lang="en-GB" dirty="0"/>
              <a:t>Reflect on the checklist and whether you feel the follow-up you conduct includes any of the things mentioned in the checklist.</a:t>
            </a:r>
            <a:endParaRPr dirty="0"/>
          </a:p>
          <a:p>
            <a:pPr marL="228600" lvl="0" indent="-228600" algn="l" rtl="0">
              <a:lnSpc>
                <a:spcPct val="90000"/>
              </a:lnSpc>
              <a:spcBef>
                <a:spcPts val="1000"/>
              </a:spcBef>
              <a:spcAft>
                <a:spcPts val="0"/>
              </a:spcAft>
              <a:buClr>
                <a:schemeClr val="accent6"/>
              </a:buClr>
              <a:buSzPts val="2800"/>
              <a:buChar char="•"/>
            </a:pPr>
            <a:r>
              <a:rPr lang="en-GB" dirty="0"/>
              <a:t>How could such a tool could be integrated or used in their context? </a:t>
            </a:r>
            <a:endParaRPr dirty="0"/>
          </a:p>
        </p:txBody>
      </p:sp>
      <p:pic>
        <p:nvPicPr>
          <p:cNvPr id="617" name="Google Shape;617;p44"/>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5"/>
          <p:cNvSpPr txBox="1">
            <a:spLocks noGrp="1"/>
          </p:cNvSpPr>
          <p:nvPr>
            <p:ph type="title"/>
          </p:nvPr>
        </p:nvSpPr>
        <p:spPr>
          <a:xfrm>
            <a:off x="656023" y="113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ACTIVITY </a:t>
            </a:r>
            <a:endParaRPr/>
          </a:p>
        </p:txBody>
      </p:sp>
      <p:sp>
        <p:nvSpPr>
          <p:cNvPr id="624" name="Google Shape;624;p45"/>
          <p:cNvSpPr txBox="1">
            <a:spLocks noGrp="1"/>
          </p:cNvSpPr>
          <p:nvPr>
            <p:ph type="body" idx="1"/>
          </p:nvPr>
        </p:nvSpPr>
        <p:spPr>
          <a:xfrm>
            <a:off x="656018" y="1149447"/>
            <a:ext cx="10820100"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GB"/>
              <a:t>Individually:</a:t>
            </a:r>
            <a:endParaRPr/>
          </a:p>
        </p:txBody>
      </p:sp>
      <p:sp>
        <p:nvSpPr>
          <p:cNvPr id="625" name="Google Shape;625;p45"/>
          <p:cNvSpPr txBox="1">
            <a:spLocks noGrp="1"/>
          </p:cNvSpPr>
          <p:nvPr>
            <p:ph type="body" idx="2"/>
          </p:nvPr>
        </p:nvSpPr>
        <p:spPr>
          <a:xfrm>
            <a:off x="656018" y="1783813"/>
            <a:ext cx="10820100" cy="1834800"/>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Clr>
                <a:schemeClr val="accent6"/>
              </a:buClr>
              <a:buSzPts val="2600"/>
              <a:buChar char="•"/>
            </a:pPr>
            <a:r>
              <a:rPr lang="en-GB" sz="2600" dirty="0"/>
              <a:t>On 3 separate sticky notes, write 3 challenges you face during implementation and follow-up in case management for children in child labour.</a:t>
            </a:r>
            <a:endParaRPr sz="2600" dirty="0"/>
          </a:p>
          <a:p>
            <a:pPr marL="228600" lvl="0" indent="-215900" algn="l" rtl="0">
              <a:lnSpc>
                <a:spcPct val="90000"/>
              </a:lnSpc>
              <a:spcBef>
                <a:spcPts val="1000"/>
              </a:spcBef>
              <a:spcAft>
                <a:spcPts val="0"/>
              </a:spcAft>
              <a:buClr>
                <a:schemeClr val="accent6"/>
              </a:buClr>
              <a:buSzPts val="2600"/>
              <a:buChar char="•"/>
            </a:pPr>
            <a:r>
              <a:rPr lang="en-GB" sz="2600" dirty="0"/>
              <a:t>Report back to your group. </a:t>
            </a:r>
            <a:endParaRPr sz="2600" dirty="0"/>
          </a:p>
        </p:txBody>
      </p:sp>
      <p:pic>
        <p:nvPicPr>
          <p:cNvPr id="626" name="Google Shape;626;p45"/>
          <p:cNvPicPr preferRelativeResize="0"/>
          <p:nvPr/>
        </p:nvPicPr>
        <p:blipFill rotWithShape="1">
          <a:blip r:embed="rId3">
            <a:alphaModFix/>
          </a:blip>
          <a:srcRect/>
          <a:stretch/>
        </p:blipFill>
        <p:spPr>
          <a:xfrm>
            <a:off x="8805243" y="-258186"/>
            <a:ext cx="3386757" cy="3386757"/>
          </a:xfrm>
          <a:prstGeom prst="rect">
            <a:avLst/>
          </a:prstGeom>
          <a:noFill/>
          <a:ln>
            <a:noFill/>
          </a:ln>
        </p:spPr>
      </p:pic>
      <p:sp>
        <p:nvSpPr>
          <p:cNvPr id="627" name="Google Shape;627;p45"/>
          <p:cNvSpPr txBox="1"/>
          <p:nvPr/>
        </p:nvSpPr>
        <p:spPr>
          <a:xfrm>
            <a:off x="685993" y="3681495"/>
            <a:ext cx="10820100" cy="571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accent6"/>
              </a:buClr>
              <a:buSzPts val="2800"/>
              <a:buFont typeface="Arial"/>
              <a:buNone/>
            </a:pPr>
            <a:r>
              <a:rPr lang="en-GB" sz="2800" b="1">
                <a:solidFill>
                  <a:schemeClr val="accent6"/>
                </a:solidFill>
                <a:latin typeface="Helvetica Neue"/>
                <a:ea typeface="Helvetica Neue"/>
                <a:cs typeface="Helvetica Neue"/>
                <a:sym typeface="Helvetica Neue"/>
              </a:rPr>
              <a:t>As a group: </a:t>
            </a:r>
            <a:endParaRPr/>
          </a:p>
        </p:txBody>
      </p:sp>
      <p:sp>
        <p:nvSpPr>
          <p:cNvPr id="628" name="Google Shape;628;p45"/>
          <p:cNvSpPr txBox="1"/>
          <p:nvPr/>
        </p:nvSpPr>
        <p:spPr>
          <a:xfrm>
            <a:off x="656019" y="4658114"/>
            <a:ext cx="10879961" cy="2199885"/>
          </a:xfrm>
          <a:prstGeom prst="rect">
            <a:avLst/>
          </a:prstGeom>
          <a:noFill/>
          <a:ln>
            <a:noFill/>
          </a:ln>
        </p:spPr>
        <p:txBody>
          <a:bodyPr spcFirstLastPara="1" wrap="square" lIns="91425" tIns="45700" rIns="91425" bIns="45700" anchor="t" anchorCtr="0">
            <a:normAutofit/>
          </a:bodyPr>
          <a:lstStyle/>
          <a:p>
            <a:pPr marL="228600" marR="0" lvl="0" indent="-50800" algn="l" rtl="0">
              <a:lnSpc>
                <a:spcPct val="90000"/>
              </a:lnSpc>
              <a:spcBef>
                <a:spcPts val="0"/>
              </a:spcBef>
              <a:spcAft>
                <a:spcPts val="0"/>
              </a:spcAft>
              <a:buClr>
                <a:schemeClr val="accent6"/>
              </a:buClr>
              <a:buSzPts val="2800"/>
              <a:buFont typeface="Arial"/>
              <a:buNone/>
            </a:pPr>
            <a:endParaRPr sz="2800">
              <a:solidFill>
                <a:schemeClr val="dk1"/>
              </a:solidFill>
              <a:latin typeface="Helvetica Neue"/>
              <a:ea typeface="Helvetica Neue"/>
              <a:cs typeface="Helvetica Neue"/>
              <a:sym typeface="Helvetica Neue"/>
            </a:endParaRPr>
          </a:p>
        </p:txBody>
      </p:sp>
      <p:sp>
        <p:nvSpPr>
          <p:cNvPr id="629" name="Google Shape;629;p45"/>
          <p:cNvSpPr txBox="1"/>
          <p:nvPr/>
        </p:nvSpPr>
        <p:spPr>
          <a:xfrm>
            <a:off x="715967" y="4315878"/>
            <a:ext cx="10820100" cy="2171700"/>
          </a:xfrm>
          <a:prstGeom prst="rect">
            <a:avLst/>
          </a:prstGeom>
          <a:noFill/>
          <a:ln>
            <a:noFill/>
          </a:ln>
        </p:spPr>
        <p:txBody>
          <a:bodyPr spcFirstLastPara="1" wrap="square" lIns="91425" tIns="45700" rIns="91425" bIns="45700" anchor="t" anchorCtr="0">
            <a:normAutofit/>
          </a:bodyPr>
          <a:lstStyle/>
          <a:p>
            <a:pPr marL="228600" marR="0" lvl="0" indent="-222250" algn="l" rtl="0">
              <a:lnSpc>
                <a:spcPct val="80000"/>
              </a:lnSpc>
              <a:spcBef>
                <a:spcPts val="0"/>
              </a:spcBef>
              <a:spcAft>
                <a:spcPts val="0"/>
              </a:spcAft>
              <a:buClr>
                <a:schemeClr val="accent6"/>
              </a:buClr>
              <a:buSzPts val="2700"/>
              <a:buFont typeface="Arial"/>
              <a:buChar char="•"/>
            </a:pPr>
            <a:r>
              <a:rPr lang="en-GB" sz="2700" dirty="0">
                <a:solidFill>
                  <a:schemeClr val="dk1"/>
                </a:solidFill>
                <a:latin typeface="Helvetica Neue"/>
                <a:ea typeface="Helvetica Neue"/>
                <a:cs typeface="Helvetica Neue"/>
                <a:sym typeface="Helvetica Neue"/>
              </a:rPr>
              <a:t>Pick 2 or 3 of the priority challenges from the flipchart.</a:t>
            </a:r>
            <a:endParaRPr sz="1300" dirty="0"/>
          </a:p>
          <a:p>
            <a:pPr marL="228600" marR="0" lvl="0" indent="-222250" algn="l" rtl="0">
              <a:lnSpc>
                <a:spcPct val="80000"/>
              </a:lnSpc>
              <a:spcBef>
                <a:spcPts val="1000"/>
              </a:spcBef>
              <a:spcAft>
                <a:spcPts val="0"/>
              </a:spcAft>
              <a:buClr>
                <a:schemeClr val="accent6"/>
              </a:buClr>
              <a:buSzPts val="2700"/>
              <a:buFont typeface="Arial"/>
              <a:buChar char="•"/>
            </a:pPr>
            <a:r>
              <a:rPr lang="en-GB" sz="2700" dirty="0">
                <a:solidFill>
                  <a:schemeClr val="dk1"/>
                </a:solidFill>
                <a:latin typeface="Helvetica Neue"/>
                <a:ea typeface="Helvetica Neue"/>
                <a:cs typeface="Helvetica Neue"/>
                <a:sym typeface="Helvetica Neue"/>
              </a:rPr>
              <a:t>For each challenge, discuss solutions you could implement to overcome the challenge, identifying what works or doesn’t in the context.  </a:t>
            </a:r>
            <a:endParaRPr sz="1300" dirty="0"/>
          </a:p>
          <a:p>
            <a:pPr marL="228600" marR="0" lvl="0" indent="-222250" algn="l" rtl="0">
              <a:lnSpc>
                <a:spcPct val="80000"/>
              </a:lnSpc>
              <a:spcBef>
                <a:spcPts val="1000"/>
              </a:spcBef>
              <a:spcAft>
                <a:spcPts val="0"/>
              </a:spcAft>
              <a:buClr>
                <a:schemeClr val="accent6"/>
              </a:buClr>
              <a:buSzPts val="2700"/>
              <a:buFont typeface="Arial"/>
              <a:buChar char="•"/>
            </a:pPr>
            <a:r>
              <a:rPr lang="en-GB" sz="2700" dirty="0">
                <a:solidFill>
                  <a:schemeClr val="dk1"/>
                </a:solidFill>
                <a:latin typeface="Helvetica Neue"/>
                <a:ea typeface="Helvetica Neue"/>
                <a:cs typeface="Helvetica Neue"/>
                <a:sym typeface="Helvetica Neue"/>
              </a:rPr>
              <a:t>Report back in plenary. </a:t>
            </a:r>
            <a:endParaRPr sz="13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6"/>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a:t>PROBLEM SOLVING</a:t>
            </a:r>
            <a:endParaRPr/>
          </a:p>
        </p:txBody>
      </p:sp>
      <p:sp>
        <p:nvSpPr>
          <p:cNvPr id="636" name="Google Shape;636;p46"/>
          <p:cNvSpPr txBox="1">
            <a:spLocks noGrp="1"/>
          </p:cNvSpPr>
          <p:nvPr>
            <p:ph type="body" idx="2"/>
          </p:nvPr>
        </p:nvSpPr>
        <p:spPr>
          <a:xfrm>
            <a:off x="4100513" y="1300161"/>
            <a:ext cx="7300912" cy="523918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5"/>
              </a:buClr>
              <a:buSzPts val="2800"/>
              <a:buChar char="•"/>
            </a:pPr>
            <a:r>
              <a:rPr lang="en-GB" dirty="0"/>
              <a:t>Solution-based thinking </a:t>
            </a:r>
            <a:endParaRPr dirty="0"/>
          </a:p>
          <a:p>
            <a:pPr marL="228600" lvl="0" indent="-228600" algn="l" rtl="0">
              <a:lnSpc>
                <a:spcPct val="90000"/>
              </a:lnSpc>
              <a:spcBef>
                <a:spcPts val="1000"/>
              </a:spcBef>
              <a:spcAft>
                <a:spcPts val="0"/>
              </a:spcAft>
              <a:buClr>
                <a:schemeClr val="accent5"/>
              </a:buClr>
              <a:buSzPts val="2800"/>
              <a:buChar char="•"/>
            </a:pPr>
            <a:r>
              <a:rPr lang="en-GB" dirty="0"/>
              <a:t>Involve case supervisors, arrange case reviews or case conferencing </a:t>
            </a:r>
            <a:endParaRPr dirty="0"/>
          </a:p>
          <a:p>
            <a:pPr marL="228600" lvl="0" indent="-228600" algn="l" rtl="0">
              <a:lnSpc>
                <a:spcPct val="90000"/>
              </a:lnSpc>
              <a:spcBef>
                <a:spcPts val="1000"/>
              </a:spcBef>
              <a:spcAft>
                <a:spcPts val="0"/>
              </a:spcAft>
              <a:buClr>
                <a:schemeClr val="accent5"/>
              </a:buClr>
              <a:buSzPts val="2800"/>
              <a:buChar char="•"/>
            </a:pPr>
            <a:r>
              <a:rPr lang="en-GB" dirty="0"/>
              <a:t>Adhere to global standards, follow locally agreed procedures for case conferencing </a:t>
            </a:r>
            <a:endParaRPr dirty="0"/>
          </a:p>
          <a:p>
            <a:pPr marL="228600" lvl="0" indent="-228600" algn="l" rtl="0">
              <a:lnSpc>
                <a:spcPct val="90000"/>
              </a:lnSpc>
              <a:spcBef>
                <a:spcPts val="1000"/>
              </a:spcBef>
              <a:spcAft>
                <a:spcPts val="0"/>
              </a:spcAft>
              <a:buClr>
                <a:schemeClr val="accent5"/>
              </a:buClr>
              <a:buSzPts val="2800"/>
              <a:buChar char="•"/>
            </a:pPr>
            <a:r>
              <a:rPr lang="en-GB" dirty="0"/>
              <a:t>Use negotiation and advocacy to act on behalf of children and families to seek positive change, resources, and services </a:t>
            </a:r>
            <a:endParaRPr dirty="0"/>
          </a:p>
          <a:p>
            <a:pPr marL="228600" lvl="0" indent="-228600" algn="l" rtl="0">
              <a:lnSpc>
                <a:spcPct val="90000"/>
              </a:lnSpc>
              <a:spcBef>
                <a:spcPts val="1000"/>
              </a:spcBef>
              <a:spcAft>
                <a:spcPts val="0"/>
              </a:spcAft>
              <a:buClr>
                <a:schemeClr val="accent5"/>
              </a:buClr>
              <a:buSzPts val="2800"/>
              <a:buChar char="•"/>
            </a:pPr>
            <a:r>
              <a:rPr lang="en-GB" dirty="0"/>
              <a:t>Play an influential role in promoting dialogue about child labour</a:t>
            </a:r>
            <a:endParaRPr dirty="0"/>
          </a:p>
          <a:p>
            <a:pPr marL="228600" lvl="0" indent="-228600" algn="l" rtl="0">
              <a:lnSpc>
                <a:spcPct val="90000"/>
              </a:lnSpc>
              <a:spcBef>
                <a:spcPts val="1000"/>
              </a:spcBef>
              <a:spcAft>
                <a:spcPts val="0"/>
              </a:spcAft>
              <a:buClr>
                <a:schemeClr val="accent5"/>
              </a:buClr>
              <a:buSzPts val="2800"/>
              <a:buChar char="•"/>
            </a:pPr>
            <a:r>
              <a:rPr lang="en-GB" dirty="0"/>
              <a:t>Be prepared to provide significant levels of support </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600"/>
              <a:buFont typeface="Helvetica Neue"/>
              <a:buNone/>
            </a:pPr>
            <a:r>
              <a:rPr lang="en-GB"/>
              <a:t>DISCUSSION: CASE CLOSURE</a:t>
            </a:r>
            <a:endParaRPr/>
          </a:p>
        </p:txBody>
      </p:sp>
      <p:sp>
        <p:nvSpPr>
          <p:cNvPr id="642" name="Google Shape;642;p47"/>
          <p:cNvSpPr txBox="1">
            <a:spLocks noGrp="1"/>
          </p:cNvSpPr>
          <p:nvPr>
            <p:ph type="body" idx="2"/>
          </p:nvPr>
        </p:nvSpPr>
        <p:spPr>
          <a:xfrm>
            <a:off x="656023" y="2143558"/>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2800"/>
              <a:buChar char="•"/>
            </a:pPr>
            <a:r>
              <a:rPr lang="en-GB" dirty="0"/>
              <a:t>In what situations does the case management system in the context allow for case closure?</a:t>
            </a:r>
            <a:endParaRPr dirty="0"/>
          </a:p>
          <a:p>
            <a:pPr marL="228600" lvl="0" indent="-228600" algn="l" rtl="0">
              <a:lnSpc>
                <a:spcPct val="90000"/>
              </a:lnSpc>
              <a:spcBef>
                <a:spcPts val="1000"/>
              </a:spcBef>
              <a:spcAft>
                <a:spcPts val="0"/>
              </a:spcAft>
              <a:buClr>
                <a:schemeClr val="accent1"/>
              </a:buClr>
              <a:buSzPts val="2800"/>
              <a:buChar char="•"/>
            </a:pPr>
            <a:r>
              <a:rPr lang="en-GB" dirty="0"/>
              <a:t>At what point is the case of a child who has been removed from the WFCL considered closed? </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8"/>
          <p:cNvSpPr txBox="1">
            <a:spLocks noGrp="1"/>
          </p:cNvSpPr>
          <p:nvPr>
            <p:ph type="body" idx="1"/>
          </p:nvPr>
        </p:nvSpPr>
        <p:spPr>
          <a:xfrm>
            <a:off x="3768436" y="528638"/>
            <a:ext cx="7300912" cy="57972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KEY ACTIONS</a:t>
            </a:r>
            <a:endParaRPr/>
          </a:p>
        </p:txBody>
      </p:sp>
      <p:sp>
        <p:nvSpPr>
          <p:cNvPr id="649" name="Google Shape;649;p48"/>
          <p:cNvSpPr txBox="1">
            <a:spLocks noGrp="1"/>
          </p:cNvSpPr>
          <p:nvPr>
            <p:ph type="body" idx="2"/>
          </p:nvPr>
        </p:nvSpPr>
        <p:spPr>
          <a:xfrm>
            <a:off x="3768436" y="1108365"/>
            <a:ext cx="8139147" cy="601287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1"/>
              </a:buClr>
              <a:buSzPts val="2600"/>
              <a:buChar char="•"/>
            </a:pPr>
            <a:r>
              <a:rPr lang="en-GB" sz="2600" dirty="0"/>
              <a:t>Open/closed versus active/passive </a:t>
            </a:r>
            <a:endParaRPr dirty="0"/>
          </a:p>
          <a:p>
            <a:pPr marL="228600" lvl="0" indent="-228600" algn="l" rtl="0">
              <a:lnSpc>
                <a:spcPct val="90000"/>
              </a:lnSpc>
              <a:spcBef>
                <a:spcPts val="1000"/>
              </a:spcBef>
              <a:spcAft>
                <a:spcPts val="0"/>
              </a:spcAft>
              <a:buClr>
                <a:schemeClr val="accent1"/>
              </a:buClr>
              <a:buSzPts val="2600"/>
              <a:buChar char="•"/>
            </a:pPr>
            <a:r>
              <a:rPr lang="en-GB" sz="2600" dirty="0"/>
              <a:t>Follow locally-agreed criteria </a:t>
            </a:r>
            <a:endParaRPr dirty="0"/>
          </a:p>
          <a:p>
            <a:pPr marL="228600" lvl="0" indent="-228600" algn="l" rtl="0">
              <a:lnSpc>
                <a:spcPct val="90000"/>
              </a:lnSpc>
              <a:spcBef>
                <a:spcPts val="1000"/>
              </a:spcBef>
              <a:spcAft>
                <a:spcPts val="0"/>
              </a:spcAft>
              <a:buClr>
                <a:schemeClr val="accent1"/>
              </a:buClr>
              <a:buSzPts val="2600"/>
              <a:buChar char="•"/>
            </a:pPr>
            <a:r>
              <a:rPr lang="en-GB" sz="2600" dirty="0"/>
              <a:t>Review completion/participation in activities and services until decision that case management is no longer necessary/worthwhile</a:t>
            </a:r>
            <a:endParaRPr dirty="0"/>
          </a:p>
          <a:p>
            <a:pPr marL="228600" lvl="0" indent="-228600" algn="l" rtl="0">
              <a:lnSpc>
                <a:spcPct val="90000"/>
              </a:lnSpc>
              <a:spcBef>
                <a:spcPts val="1000"/>
              </a:spcBef>
              <a:spcAft>
                <a:spcPts val="0"/>
              </a:spcAft>
              <a:buClr>
                <a:schemeClr val="accent1"/>
              </a:buClr>
              <a:buSzPts val="2600"/>
              <a:buChar char="•"/>
            </a:pPr>
            <a:r>
              <a:rPr lang="en-GB" sz="2600" dirty="0"/>
              <a:t>Close case: </a:t>
            </a:r>
            <a:endParaRPr dirty="0"/>
          </a:p>
          <a:p>
            <a:pPr marL="685800" lvl="1" indent="-228600" algn="l" rtl="0">
              <a:lnSpc>
                <a:spcPct val="90000"/>
              </a:lnSpc>
              <a:spcBef>
                <a:spcPts val="500"/>
              </a:spcBef>
              <a:spcAft>
                <a:spcPts val="0"/>
              </a:spcAft>
              <a:buSzPts val="2200"/>
              <a:buChar char="•"/>
            </a:pPr>
            <a:r>
              <a:rPr lang="en-GB" sz="2200" dirty="0"/>
              <a:t>For adolescents if enough improvement in safety and welfare </a:t>
            </a:r>
            <a:endParaRPr dirty="0"/>
          </a:p>
          <a:p>
            <a:pPr marL="685800" lvl="1" indent="-228600" algn="l" rtl="0">
              <a:lnSpc>
                <a:spcPct val="90000"/>
              </a:lnSpc>
              <a:spcBef>
                <a:spcPts val="500"/>
              </a:spcBef>
              <a:spcAft>
                <a:spcPts val="0"/>
              </a:spcAft>
              <a:buSzPts val="2200"/>
              <a:buChar char="•"/>
            </a:pPr>
            <a:r>
              <a:rPr lang="en-GB" sz="2200" dirty="0"/>
              <a:t>For transitions, including with continued support </a:t>
            </a:r>
            <a:endParaRPr dirty="0"/>
          </a:p>
          <a:p>
            <a:pPr marL="685800" lvl="1" indent="-228600" algn="l" rtl="0">
              <a:lnSpc>
                <a:spcPct val="90000"/>
              </a:lnSpc>
              <a:spcBef>
                <a:spcPts val="500"/>
              </a:spcBef>
              <a:spcAft>
                <a:spcPts val="0"/>
              </a:spcAft>
              <a:buSzPts val="2200"/>
              <a:buChar char="•"/>
            </a:pPr>
            <a:r>
              <a:rPr lang="en-GB" sz="2200" dirty="0"/>
              <a:t>If positive outcomes are not achieved (more specialised support is needed, a child is over minimum working age and all options have been tried/explored, an adolescent 15-18 years refuses further support)</a:t>
            </a:r>
            <a:endParaRPr dirty="0"/>
          </a:p>
          <a:p>
            <a:pPr marL="685800" lvl="1" indent="-228600" algn="l" rtl="0">
              <a:lnSpc>
                <a:spcPct val="90000"/>
              </a:lnSpc>
              <a:spcBef>
                <a:spcPts val="500"/>
              </a:spcBef>
              <a:spcAft>
                <a:spcPts val="0"/>
              </a:spcAft>
              <a:buSzPts val="2200"/>
              <a:buChar char="•"/>
            </a:pPr>
            <a:r>
              <a:rPr lang="en-GB" sz="2200" dirty="0"/>
              <a:t>The case plan is successful and no further support is needed </a:t>
            </a:r>
            <a:endParaRPr dirty="0"/>
          </a:p>
          <a:p>
            <a:pPr marL="685800" lvl="1" indent="-88900" algn="l" rtl="0">
              <a:lnSpc>
                <a:spcPct val="90000"/>
              </a:lnSpc>
              <a:spcBef>
                <a:spcPts val="500"/>
              </a:spcBef>
              <a:spcAft>
                <a:spcPts val="0"/>
              </a:spcAft>
              <a:buSzPts val="2200"/>
              <a:buNone/>
            </a:pPr>
            <a:endParaRPr sz="2200" dirty="0"/>
          </a:p>
        </p:txBody>
      </p:sp>
      <p:sp>
        <p:nvSpPr>
          <p:cNvPr id="650" name="Google Shape;650;p4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CASE CLOSURE</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9"/>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Helvetica Neue"/>
              <a:buNone/>
            </a:pPr>
            <a:r>
              <a:rPr lang="en-GB"/>
              <a:t>ACTIVITY: CASE PLANNING AND HARM REDUCTION </a:t>
            </a:r>
            <a:endParaRPr/>
          </a:p>
        </p:txBody>
      </p:sp>
      <p:sp>
        <p:nvSpPr>
          <p:cNvPr id="657" name="Google Shape;657;p49"/>
          <p:cNvSpPr txBox="1">
            <a:spLocks noGrp="1"/>
          </p:cNvSpPr>
          <p:nvPr>
            <p:ph type="body" idx="1"/>
          </p:nvPr>
        </p:nvSpPr>
        <p:spPr>
          <a:xfrm>
            <a:off x="172938" y="1786734"/>
            <a:ext cx="10820015" cy="500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800"/>
              <a:buNone/>
            </a:pPr>
            <a:r>
              <a:rPr lang="en-GB"/>
              <a:t>USE THE CASE STUDY YOU HAVE BEEN GIVEN</a:t>
            </a:r>
            <a:endParaRPr/>
          </a:p>
        </p:txBody>
      </p:sp>
      <p:sp>
        <p:nvSpPr>
          <p:cNvPr id="658" name="Google Shape;658;p49"/>
          <p:cNvSpPr txBox="1">
            <a:spLocks noGrp="1"/>
          </p:cNvSpPr>
          <p:nvPr>
            <p:ph type="body" idx="2"/>
          </p:nvPr>
        </p:nvSpPr>
        <p:spPr>
          <a:xfrm>
            <a:off x="172938" y="2408768"/>
            <a:ext cx="12019062" cy="52117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accent3"/>
              </a:buClr>
              <a:buSzPts val="2400"/>
              <a:buNone/>
            </a:pPr>
            <a:r>
              <a:rPr lang="en-GB" b="1" dirty="0"/>
              <a:t>DEVELOP A CASE PLAN, A SAFETY PLAN, AND HARM REDUCTION STRATEGIES</a:t>
            </a:r>
            <a:endParaRPr dirty="0"/>
          </a:p>
        </p:txBody>
      </p:sp>
      <p:sp>
        <p:nvSpPr>
          <p:cNvPr id="659" name="Google Shape;659;p49"/>
          <p:cNvSpPr txBox="1">
            <a:spLocks noGrp="1"/>
          </p:cNvSpPr>
          <p:nvPr>
            <p:ph type="body" idx="3"/>
          </p:nvPr>
        </p:nvSpPr>
        <p:spPr>
          <a:xfrm>
            <a:off x="262853" y="3039502"/>
            <a:ext cx="5507325" cy="6048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en-GB"/>
              <a:t>PART 1: DISCUSS AND IDENTIFY </a:t>
            </a:r>
            <a:endParaRPr/>
          </a:p>
        </p:txBody>
      </p:sp>
      <p:sp>
        <p:nvSpPr>
          <p:cNvPr id="660" name="Google Shape;660;p49"/>
          <p:cNvSpPr txBox="1">
            <a:spLocks noGrp="1"/>
          </p:cNvSpPr>
          <p:nvPr>
            <p:ph type="body" idx="4"/>
          </p:nvPr>
        </p:nvSpPr>
        <p:spPr>
          <a:xfrm>
            <a:off x="172938" y="3644579"/>
            <a:ext cx="5893090" cy="2966828"/>
          </a:xfrm>
          <a:prstGeom prst="rect">
            <a:avLst/>
          </a:prstGeom>
          <a:noFill/>
          <a:ln>
            <a:noFill/>
          </a:ln>
        </p:spPr>
        <p:txBody>
          <a:bodyPr spcFirstLastPara="1" wrap="square" lIns="91425" tIns="45700" rIns="91425" bIns="45700" anchor="t" anchorCtr="0">
            <a:normAutofit/>
          </a:bodyPr>
          <a:lstStyle/>
          <a:p>
            <a:pPr marL="339725" lvl="1" indent="-247650" algn="l" rtl="0">
              <a:lnSpc>
                <a:spcPct val="90000"/>
              </a:lnSpc>
              <a:spcBef>
                <a:spcPts val="0"/>
              </a:spcBef>
              <a:spcAft>
                <a:spcPts val="0"/>
              </a:spcAft>
              <a:buSzPts val="2400"/>
              <a:buChar char="•"/>
            </a:pPr>
            <a:r>
              <a:rPr lang="en-GB" dirty="0"/>
              <a:t>The main hazards, risks, protective factors </a:t>
            </a:r>
            <a:endParaRPr dirty="0"/>
          </a:p>
          <a:p>
            <a:pPr marL="339725" lvl="1" indent="-247650" algn="l" rtl="0">
              <a:lnSpc>
                <a:spcPct val="90000"/>
              </a:lnSpc>
              <a:spcBef>
                <a:spcPts val="500"/>
              </a:spcBef>
              <a:spcAft>
                <a:spcPts val="0"/>
              </a:spcAft>
              <a:buSzPts val="2400"/>
              <a:buChar char="•"/>
            </a:pPr>
            <a:r>
              <a:rPr lang="en-GB" dirty="0"/>
              <a:t>What information is missing/would you require from the case study? </a:t>
            </a:r>
            <a:endParaRPr dirty="0"/>
          </a:p>
          <a:p>
            <a:pPr marL="339725" lvl="1" indent="-247650" algn="l" rtl="0">
              <a:lnSpc>
                <a:spcPct val="90000"/>
              </a:lnSpc>
              <a:spcBef>
                <a:spcPts val="500"/>
              </a:spcBef>
              <a:spcAft>
                <a:spcPts val="0"/>
              </a:spcAft>
              <a:buSzPts val="2400"/>
              <a:buChar char="•"/>
            </a:pPr>
            <a:r>
              <a:rPr lang="en-GB" dirty="0"/>
              <a:t>How would get that information? </a:t>
            </a:r>
            <a:endParaRPr dirty="0"/>
          </a:p>
          <a:p>
            <a:pPr marL="339725" lvl="1" indent="-247650" algn="l" rtl="0">
              <a:lnSpc>
                <a:spcPct val="90000"/>
              </a:lnSpc>
              <a:spcBef>
                <a:spcPts val="500"/>
              </a:spcBef>
              <a:spcAft>
                <a:spcPts val="0"/>
              </a:spcAft>
              <a:buSzPts val="2400"/>
              <a:buChar char="•"/>
            </a:pPr>
            <a:r>
              <a:rPr lang="en-GB" dirty="0"/>
              <a:t>Would it change if the child was younger/older, a girl/boy, different ethnicity, refugee status, etc.? </a:t>
            </a:r>
            <a:endParaRPr dirty="0"/>
          </a:p>
          <a:p>
            <a:pPr marL="228600" lvl="0" indent="-76200" algn="l" rtl="0">
              <a:lnSpc>
                <a:spcPct val="90000"/>
              </a:lnSpc>
              <a:spcBef>
                <a:spcPts val="1000"/>
              </a:spcBef>
              <a:spcAft>
                <a:spcPts val="0"/>
              </a:spcAft>
              <a:buClr>
                <a:schemeClr val="accent1"/>
              </a:buClr>
              <a:buSzPts val="2400"/>
              <a:buNone/>
            </a:pPr>
            <a:endParaRPr dirty="0"/>
          </a:p>
        </p:txBody>
      </p:sp>
      <p:sp>
        <p:nvSpPr>
          <p:cNvPr id="661" name="Google Shape;661;p49"/>
          <p:cNvSpPr txBox="1">
            <a:spLocks noGrp="1"/>
          </p:cNvSpPr>
          <p:nvPr>
            <p:ph type="body" idx="5"/>
          </p:nvPr>
        </p:nvSpPr>
        <p:spPr>
          <a:xfrm>
            <a:off x="6421824" y="3039741"/>
            <a:ext cx="5507323" cy="60483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1"/>
              </a:buClr>
              <a:buSzPts val="2400"/>
              <a:buNone/>
            </a:pPr>
            <a:r>
              <a:rPr lang="en-GB"/>
              <a:t>PART 2: DISCUSS AND IDENTIFY </a:t>
            </a:r>
            <a:endParaRPr/>
          </a:p>
        </p:txBody>
      </p:sp>
      <p:sp>
        <p:nvSpPr>
          <p:cNvPr id="662" name="Google Shape;662;p49"/>
          <p:cNvSpPr txBox="1">
            <a:spLocks noGrp="1"/>
          </p:cNvSpPr>
          <p:nvPr>
            <p:ph type="body" idx="6"/>
          </p:nvPr>
        </p:nvSpPr>
        <p:spPr>
          <a:xfrm>
            <a:off x="6361879" y="3442702"/>
            <a:ext cx="5567268" cy="3053347"/>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SzPts val="2400"/>
              <a:buChar char="•"/>
            </a:pPr>
            <a:r>
              <a:rPr lang="en-GB" dirty="0"/>
              <a:t>Risks/needs for which a positive outcome is needed?</a:t>
            </a:r>
            <a:endParaRPr dirty="0"/>
          </a:p>
          <a:p>
            <a:pPr marL="228600" lvl="0" indent="-228600" algn="l" rtl="0">
              <a:lnSpc>
                <a:spcPct val="90000"/>
              </a:lnSpc>
              <a:spcBef>
                <a:spcPts val="1000"/>
              </a:spcBef>
              <a:spcAft>
                <a:spcPts val="0"/>
              </a:spcAft>
              <a:buSzPts val="2400"/>
              <a:buChar char="•"/>
            </a:pPr>
            <a:r>
              <a:rPr lang="en-GB" dirty="0"/>
              <a:t>What needs to happen? (the action) </a:t>
            </a:r>
            <a:endParaRPr dirty="0"/>
          </a:p>
          <a:p>
            <a:pPr marL="228600" lvl="0" indent="-228600" algn="l" rtl="0">
              <a:lnSpc>
                <a:spcPct val="90000"/>
              </a:lnSpc>
              <a:spcBef>
                <a:spcPts val="1000"/>
              </a:spcBef>
              <a:spcAft>
                <a:spcPts val="0"/>
              </a:spcAft>
              <a:buSzPts val="2400"/>
              <a:buChar char="•"/>
            </a:pPr>
            <a:r>
              <a:rPr lang="en-GB" dirty="0"/>
              <a:t>What is the protection result?</a:t>
            </a:r>
            <a:endParaRPr dirty="0"/>
          </a:p>
          <a:p>
            <a:pPr marL="228600" lvl="0" indent="-228600" algn="l" rtl="0">
              <a:lnSpc>
                <a:spcPct val="90000"/>
              </a:lnSpc>
              <a:spcBef>
                <a:spcPts val="1000"/>
              </a:spcBef>
              <a:spcAft>
                <a:spcPts val="0"/>
              </a:spcAft>
              <a:buSzPts val="2400"/>
              <a:buChar char="•"/>
            </a:pPr>
            <a:r>
              <a:rPr lang="en-GB" dirty="0"/>
              <a:t>Who is responsible?</a:t>
            </a:r>
            <a:endParaRPr dirty="0"/>
          </a:p>
          <a:p>
            <a:pPr marL="228600" lvl="0" indent="-228600" algn="l" rtl="0">
              <a:lnSpc>
                <a:spcPct val="90000"/>
              </a:lnSpc>
              <a:spcBef>
                <a:spcPts val="1000"/>
              </a:spcBef>
              <a:spcAft>
                <a:spcPts val="0"/>
              </a:spcAft>
              <a:buSzPts val="2400"/>
              <a:buChar char="•"/>
            </a:pPr>
            <a:r>
              <a:rPr lang="en-GB" dirty="0"/>
              <a:t>Timeframe for which this action should be undertaken</a:t>
            </a:r>
            <a:endParaRPr dirty="0"/>
          </a:p>
          <a:p>
            <a:pPr marL="228600" lvl="0" indent="-228600" algn="l" rtl="0">
              <a:lnSpc>
                <a:spcPct val="90000"/>
              </a:lnSpc>
              <a:spcBef>
                <a:spcPts val="1000"/>
              </a:spcBef>
              <a:spcAft>
                <a:spcPts val="0"/>
              </a:spcAft>
              <a:buSzPts val="2400"/>
              <a:buChar char="•"/>
            </a:pPr>
            <a:r>
              <a:rPr lang="en-GB" dirty="0"/>
              <a:t>What referrals are needed?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600"/>
              <a:buFont typeface="Helvetica Neue"/>
              <a:buNone/>
            </a:pPr>
            <a:r>
              <a:rPr lang="en-GB"/>
              <a:t>ACTIVITY</a:t>
            </a:r>
            <a:endParaRPr/>
          </a:p>
        </p:txBody>
      </p:sp>
      <p:sp>
        <p:nvSpPr>
          <p:cNvPr id="259" name="Google Shape;259;p5"/>
          <p:cNvSpPr txBox="1">
            <a:spLocks noGrp="1"/>
          </p:cNvSpPr>
          <p:nvPr>
            <p:ph type="body" idx="2"/>
          </p:nvPr>
        </p:nvSpPr>
        <p:spPr>
          <a:xfrm>
            <a:off x="656023" y="2343680"/>
            <a:ext cx="10820015" cy="37719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GB" dirty="0"/>
              <a:t>Review the list of “Common day-to-day challenges for case workers who work with children and families affected by child labour or the WFCL,” which has been collected from global experience. </a:t>
            </a:r>
            <a:endParaRPr dirty="0"/>
          </a:p>
          <a:p>
            <a:pPr marL="228600" lvl="0" indent="-228600" algn="l" rtl="0">
              <a:lnSpc>
                <a:spcPct val="90000"/>
              </a:lnSpc>
              <a:spcBef>
                <a:spcPts val="1000"/>
              </a:spcBef>
              <a:spcAft>
                <a:spcPts val="0"/>
              </a:spcAft>
              <a:buSzPts val="2800"/>
              <a:buChar char="•"/>
            </a:pPr>
            <a:r>
              <a:rPr lang="en-GB" dirty="0"/>
              <a:t>Rank them in the order of most to least common in their context.</a:t>
            </a:r>
            <a:endParaRPr dirty="0"/>
          </a:p>
          <a:p>
            <a:pPr marL="228600" lvl="0" indent="-228600" algn="l" rtl="0">
              <a:lnSpc>
                <a:spcPct val="90000"/>
              </a:lnSpc>
              <a:spcBef>
                <a:spcPts val="1000"/>
              </a:spcBef>
              <a:spcAft>
                <a:spcPts val="0"/>
              </a:spcAft>
              <a:buSzPts val="2800"/>
              <a:buChar char="•"/>
            </a:pPr>
            <a:r>
              <a:rPr lang="en-GB" dirty="0"/>
              <a:t>Feel free to add new challenges that exist in the context. </a:t>
            </a:r>
            <a:endParaRPr dirty="0"/>
          </a:p>
          <a:p>
            <a:pPr marL="228600" lvl="0" indent="-50800" algn="l" rtl="0">
              <a:lnSpc>
                <a:spcPct val="90000"/>
              </a:lnSpc>
              <a:spcBef>
                <a:spcPts val="1000"/>
              </a:spcBef>
              <a:spcAft>
                <a:spcPts val="0"/>
              </a:spcAft>
              <a:buClr>
                <a:schemeClr val="accent3"/>
              </a:buClr>
              <a:buSzPts val="2800"/>
              <a:buNone/>
            </a:pPr>
            <a:endParaRPr dirty="0"/>
          </a:p>
        </p:txBody>
      </p:sp>
      <p:pic>
        <p:nvPicPr>
          <p:cNvPr id="260" name="Google Shape;260;p5"/>
          <p:cNvPicPr preferRelativeResize="0"/>
          <p:nvPr/>
        </p:nvPicPr>
        <p:blipFill rotWithShape="1">
          <a:blip r:embed="rId3">
            <a:alphaModFix/>
          </a:blip>
          <a:srcRect/>
          <a:stretch/>
        </p:blipFill>
        <p:spPr>
          <a:xfrm>
            <a:off x="8089281" y="-341313"/>
            <a:ext cx="3386757" cy="338675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685992" y="311816"/>
            <a:ext cx="10820015" cy="5000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accent3"/>
              </a:buClr>
              <a:buSzPts val="3200"/>
              <a:buNone/>
            </a:pPr>
            <a:r>
              <a:rPr lang="en-GB" sz="3200"/>
              <a:t>CHILD PROTECTION CASE MANAGEMENT PROCESS</a:t>
            </a:r>
            <a:endParaRPr/>
          </a:p>
        </p:txBody>
      </p:sp>
      <p:grpSp>
        <p:nvGrpSpPr>
          <p:cNvPr id="267" name="Google Shape;267;p6"/>
          <p:cNvGrpSpPr/>
          <p:nvPr/>
        </p:nvGrpSpPr>
        <p:grpSpPr>
          <a:xfrm>
            <a:off x="1789960" y="1220391"/>
            <a:ext cx="7927324" cy="5125224"/>
            <a:chOff x="105171" y="661"/>
            <a:chExt cx="7927324" cy="5125224"/>
          </a:xfrm>
        </p:grpSpPr>
        <p:sp>
          <p:nvSpPr>
            <p:cNvPr id="268" name="Google Shape;268;p6"/>
            <p:cNvSpPr/>
            <p:nvPr/>
          </p:nvSpPr>
          <p:spPr>
            <a:xfrm>
              <a:off x="105171" y="661"/>
              <a:ext cx="2083593" cy="1250156"/>
            </a:xfrm>
            <a:prstGeom prst="roundRect">
              <a:avLst>
                <a:gd name="adj" fmla="val 10000"/>
              </a:avLst>
            </a:prstGeom>
            <a:solidFill>
              <a:srgbClr val="35B2B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6"/>
            <p:cNvSpPr txBox="1"/>
            <p:nvPr/>
          </p:nvSpPr>
          <p:spPr>
            <a:xfrm>
              <a:off x="141787" y="37277"/>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First contact, identification, and referral to case management</a:t>
              </a:r>
              <a:endParaRPr dirty="0"/>
            </a:p>
          </p:txBody>
        </p:sp>
        <p:sp>
          <p:nvSpPr>
            <p:cNvPr id="270" name="Google Shape;270;p6"/>
            <p:cNvSpPr/>
            <p:nvPr/>
          </p:nvSpPr>
          <p:spPr>
            <a:xfrm>
              <a:off x="2372121" y="367374"/>
              <a:ext cx="441721"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
            <p:cNvSpPr txBox="1"/>
            <p:nvPr/>
          </p:nvSpPr>
          <p:spPr>
            <a:xfrm>
              <a:off x="2372121" y="470720"/>
              <a:ext cx="309205" cy="3100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72" name="Google Shape;272;p6"/>
            <p:cNvSpPr/>
            <p:nvPr/>
          </p:nvSpPr>
          <p:spPr>
            <a:xfrm>
              <a:off x="3022203" y="661"/>
              <a:ext cx="2083593" cy="1250156"/>
            </a:xfrm>
            <a:prstGeom prst="roundRect">
              <a:avLst>
                <a:gd name="adj" fmla="val 10000"/>
              </a:avLst>
            </a:prstGeom>
            <a:solidFill>
              <a:srgbClr val="95CD7A"/>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
            <p:cNvSpPr txBox="1"/>
            <p:nvPr/>
          </p:nvSpPr>
          <p:spPr>
            <a:xfrm>
              <a:off x="3058819" y="37277"/>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Registration and initial assessment</a:t>
              </a:r>
              <a:endParaRPr/>
            </a:p>
          </p:txBody>
        </p:sp>
        <p:sp>
          <p:nvSpPr>
            <p:cNvPr id="274" name="Google Shape;274;p6"/>
            <p:cNvSpPr/>
            <p:nvPr/>
          </p:nvSpPr>
          <p:spPr>
            <a:xfrm>
              <a:off x="5289153" y="367374"/>
              <a:ext cx="441721"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
            <p:cNvSpPr txBox="1"/>
            <p:nvPr/>
          </p:nvSpPr>
          <p:spPr>
            <a:xfrm>
              <a:off x="5289153" y="470720"/>
              <a:ext cx="309205" cy="3100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76" name="Google Shape;276;p6"/>
            <p:cNvSpPr/>
            <p:nvPr/>
          </p:nvSpPr>
          <p:spPr>
            <a:xfrm>
              <a:off x="5939234" y="661"/>
              <a:ext cx="2083593" cy="1250156"/>
            </a:xfrm>
            <a:prstGeom prst="roundRect">
              <a:avLst>
                <a:gd name="adj" fmla="val 10000"/>
              </a:avLst>
            </a:prstGeom>
            <a:solidFill>
              <a:srgbClr val="97467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6"/>
            <p:cNvSpPr txBox="1"/>
            <p:nvPr/>
          </p:nvSpPr>
          <p:spPr>
            <a:xfrm>
              <a:off x="5975850" y="37277"/>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Assess the needs through comprehensive  assessment</a:t>
              </a:r>
              <a:endParaRPr/>
            </a:p>
          </p:txBody>
        </p:sp>
        <p:sp>
          <p:nvSpPr>
            <p:cNvPr id="278" name="Google Shape;278;p6"/>
            <p:cNvSpPr/>
            <p:nvPr/>
          </p:nvSpPr>
          <p:spPr>
            <a:xfrm rot="5400000">
              <a:off x="6794786" y="1333314"/>
              <a:ext cx="372488"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txBox="1"/>
            <p:nvPr/>
          </p:nvSpPr>
          <p:spPr>
            <a:xfrm>
              <a:off x="6826011" y="1405435"/>
              <a:ext cx="310039" cy="260742"/>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80" name="Google Shape;280;p6"/>
            <p:cNvSpPr/>
            <p:nvPr/>
          </p:nvSpPr>
          <p:spPr>
            <a:xfrm>
              <a:off x="5939234" y="1953626"/>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txBox="1"/>
            <p:nvPr/>
          </p:nvSpPr>
          <p:spPr>
            <a:xfrm>
              <a:off x="5975850" y="1990242"/>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Develop individual case plan</a:t>
              </a:r>
              <a:endParaRPr/>
            </a:p>
          </p:txBody>
        </p:sp>
        <p:sp>
          <p:nvSpPr>
            <p:cNvPr id="282" name="Google Shape;282;p6"/>
            <p:cNvSpPr/>
            <p:nvPr/>
          </p:nvSpPr>
          <p:spPr>
            <a:xfrm rot="5381072">
              <a:off x="6851810" y="3190682"/>
              <a:ext cx="268025"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txBox="1"/>
            <p:nvPr/>
          </p:nvSpPr>
          <p:spPr>
            <a:xfrm rot="-18928">
              <a:off x="6830582" y="3315035"/>
              <a:ext cx="310039" cy="18761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300"/>
                <a:buFont typeface="Calibri"/>
                <a:buNone/>
              </a:pPr>
              <a:endParaRPr sz="1300" b="0" i="0" u="none" strike="noStrike" cap="none">
                <a:solidFill>
                  <a:schemeClr val="lt1"/>
                </a:solidFill>
                <a:latin typeface="Calibri"/>
                <a:ea typeface="Calibri"/>
                <a:cs typeface="Calibri"/>
                <a:sym typeface="Calibri"/>
              </a:endParaRPr>
            </a:p>
          </p:txBody>
        </p:sp>
        <p:sp>
          <p:nvSpPr>
            <p:cNvPr id="284" name="Google Shape;284;p6"/>
            <p:cNvSpPr/>
            <p:nvPr/>
          </p:nvSpPr>
          <p:spPr>
            <a:xfrm>
              <a:off x="5948902" y="3709483"/>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txBox="1"/>
            <p:nvPr/>
          </p:nvSpPr>
          <p:spPr>
            <a:xfrm>
              <a:off x="5985518" y="3746099"/>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Start implementing case plan </a:t>
              </a:r>
              <a:endParaRPr/>
            </a:p>
          </p:txBody>
        </p:sp>
        <p:sp>
          <p:nvSpPr>
            <p:cNvPr id="286" name="Google Shape;286;p6"/>
            <p:cNvSpPr/>
            <p:nvPr/>
          </p:nvSpPr>
          <p:spPr>
            <a:xfrm rot="10800000">
              <a:off x="2470221" y="4157717"/>
              <a:ext cx="3328137"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txBox="1"/>
            <p:nvPr/>
          </p:nvSpPr>
          <p:spPr>
            <a:xfrm>
              <a:off x="2625240" y="4261063"/>
              <a:ext cx="3173118" cy="3100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88" name="Google Shape;288;p6"/>
            <p:cNvSpPr/>
            <p:nvPr/>
          </p:nvSpPr>
          <p:spPr>
            <a:xfrm>
              <a:off x="123840" y="3875729"/>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txBox="1"/>
            <p:nvPr/>
          </p:nvSpPr>
          <p:spPr>
            <a:xfrm>
              <a:off x="160456" y="3912345"/>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Follow-up, monitoring,  and review </a:t>
              </a:r>
              <a:endParaRPr dirty="0"/>
            </a:p>
          </p:txBody>
        </p:sp>
        <p:sp>
          <p:nvSpPr>
            <p:cNvPr id="290" name="Google Shape;290;p6"/>
            <p:cNvSpPr/>
            <p:nvPr/>
          </p:nvSpPr>
          <p:spPr>
            <a:xfrm rot="-5398515">
              <a:off x="973131" y="3264267"/>
              <a:ext cx="385857" cy="516731"/>
            </a:xfrm>
            <a:prstGeom prst="rightArrow">
              <a:avLst>
                <a:gd name="adj1" fmla="val 60000"/>
                <a:gd name="adj2" fmla="val 50000"/>
              </a:avLst>
            </a:prstGeom>
            <a:solidFill>
              <a:srgbClr val="A8BE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txBox="1"/>
            <p:nvPr/>
          </p:nvSpPr>
          <p:spPr>
            <a:xfrm rot="1485">
              <a:off x="1011015" y="3445460"/>
              <a:ext cx="310039" cy="2701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a:solidFill>
                  <a:schemeClr val="lt1"/>
                </a:solidFill>
                <a:latin typeface="Calibri"/>
                <a:ea typeface="Calibri"/>
                <a:cs typeface="Calibri"/>
                <a:sym typeface="Calibri"/>
              </a:endParaRPr>
            </a:p>
          </p:txBody>
        </p:sp>
        <p:sp>
          <p:nvSpPr>
            <p:cNvPr id="292" name="Google Shape;292;p6"/>
            <p:cNvSpPr/>
            <p:nvPr/>
          </p:nvSpPr>
          <p:spPr>
            <a:xfrm>
              <a:off x="124695" y="1897540"/>
              <a:ext cx="2083593" cy="1250156"/>
            </a:xfrm>
            <a:prstGeom prst="roundRect">
              <a:avLst>
                <a:gd name="adj" fmla="val 10000"/>
              </a:avLst>
            </a:prstGeom>
            <a:solidFill>
              <a:srgbClr val="0061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txBox="1"/>
            <p:nvPr/>
          </p:nvSpPr>
          <p:spPr>
            <a:xfrm>
              <a:off x="161311" y="1934156"/>
              <a:ext cx="2010361" cy="1176924"/>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Case Closure </a:t>
              </a:r>
              <a:endParaRPr/>
            </a:p>
          </p:txBody>
        </p:sp>
      </p:grpSp>
      <p:sp>
        <p:nvSpPr>
          <p:cNvPr id="294" name="Google Shape;294;p6"/>
          <p:cNvSpPr/>
          <p:nvPr/>
        </p:nvSpPr>
        <p:spPr>
          <a:xfrm rot="-2263542">
            <a:off x="3455733" y="3570307"/>
            <a:ext cx="4586112" cy="313994"/>
          </a:xfrm>
          <a:prstGeom prst="rightArrow">
            <a:avLst>
              <a:gd name="adj1" fmla="val 50000"/>
              <a:gd name="adj2" fmla="val 50000"/>
            </a:avLst>
          </a:prstGeom>
          <a:solidFill>
            <a:srgbClr val="A8BED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7"/>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en-GB"/>
              <a:t>INITIAL CONTACT AND IDENITIFCATION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656023" y="36512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RECAP IDENTIFYING CHILD LABOUR: </a:t>
            </a:r>
            <a:br>
              <a:rPr lang="en-GB"/>
            </a:br>
            <a:r>
              <a:rPr lang="en-GB"/>
              <a:t>POINTS OF CONTACT </a:t>
            </a:r>
            <a:endParaRPr/>
          </a:p>
        </p:txBody>
      </p:sp>
      <p:sp>
        <p:nvSpPr>
          <p:cNvPr id="306" name="Google Shape;306;p8"/>
          <p:cNvSpPr txBox="1">
            <a:spLocks noGrp="1"/>
          </p:cNvSpPr>
          <p:nvPr>
            <p:ph type="body" idx="2"/>
          </p:nvPr>
        </p:nvSpPr>
        <p:spPr>
          <a:xfrm>
            <a:off x="489768" y="1856943"/>
            <a:ext cx="11535977" cy="483480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Schools, local and humanitarian service providers, health clinics, distributions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Community outreach, community-based structures, religious/community leaders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Community centres, safe spaces, multi-service centres, group activities </a:t>
            </a:r>
            <a:endParaRPr dirty="0"/>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Working with employers, employers’ associations, trade unions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Contact with children in the workplace, shops, streets, or fields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Working with children previously in child labour (outreach or peer networks)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Existing monitoring systems (child labour/child protection/camp management)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Community-level profiling or assessment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Social welfare and assistance/CVA/FSL programmes </a:t>
            </a:r>
            <a:endParaRPr sz="2400" dirty="0">
              <a:latin typeface="Helvetica Neue"/>
              <a:ea typeface="Helvetica Neue"/>
              <a:cs typeface="Helvetica Neue"/>
              <a:sym typeface="Helvetica Neue"/>
            </a:endParaRPr>
          </a:p>
          <a:p>
            <a:pPr marL="228600" lvl="0" indent="-228600" algn="l" rtl="0">
              <a:lnSpc>
                <a:spcPct val="90000"/>
              </a:lnSpc>
              <a:spcBef>
                <a:spcPts val="1000"/>
              </a:spcBef>
              <a:spcAft>
                <a:spcPts val="0"/>
              </a:spcAft>
              <a:buClr>
                <a:schemeClr val="accent6"/>
              </a:buClr>
              <a:buSzPts val="2400"/>
              <a:buChar char="•"/>
            </a:pPr>
            <a:r>
              <a:rPr lang="en-GB" sz="2400" dirty="0">
                <a:solidFill>
                  <a:srgbClr val="000000"/>
                </a:solidFill>
                <a:latin typeface="Helvetica Neue"/>
                <a:ea typeface="Helvetica Neue"/>
                <a:cs typeface="Helvetica Neue"/>
                <a:sym typeface="Helvetica Neue"/>
              </a:rPr>
              <a:t>Law or border enforcement, </a:t>
            </a:r>
            <a:r>
              <a:rPr lang="en-GB" sz="2400" dirty="0">
                <a:solidFill>
                  <a:schemeClr val="bg2"/>
                </a:solidFill>
                <a:latin typeface="Helvetica Neue"/>
                <a:ea typeface="Helvetica Neue"/>
                <a:cs typeface="Helvetica Neue"/>
                <a:sym typeface="Helvetica Neue"/>
              </a:rPr>
              <a:t>registration or arrival points (IDPs/Refugees/UASC) </a:t>
            </a:r>
            <a:endParaRPr dirty="0">
              <a:solidFill>
                <a:schemeClr val="bg2"/>
              </a:solidFill>
            </a:endParaRPr>
          </a:p>
          <a:p>
            <a:pPr marL="0" lvl="0" indent="0" algn="l" rtl="0">
              <a:lnSpc>
                <a:spcPct val="90000"/>
              </a:lnSpc>
              <a:spcBef>
                <a:spcPts val="1000"/>
              </a:spcBef>
              <a:spcAft>
                <a:spcPts val="0"/>
              </a:spcAft>
              <a:buSzPts val="2400"/>
              <a:buNone/>
            </a:pPr>
            <a:endParaRPr sz="2400" dirty="0">
              <a:latin typeface="Helvetica Neue"/>
              <a:ea typeface="Helvetica Neue"/>
              <a:cs typeface="Helvetica Neue"/>
              <a:sym typeface="Helvetica Neue"/>
            </a:endParaRPr>
          </a:p>
        </p:txBody>
      </p:sp>
      <p:sp>
        <p:nvSpPr>
          <p:cNvPr id="307" name="Google Shape;307;p8"/>
          <p:cNvSpPr/>
          <p:nvPr/>
        </p:nvSpPr>
        <p:spPr>
          <a:xfrm>
            <a:off x="-6083365" y="474345"/>
            <a:ext cx="6096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en-GB"/>
              <a:t>DISCUSSION</a:t>
            </a:r>
            <a:endParaRPr/>
          </a:p>
        </p:txBody>
      </p:sp>
      <p:sp>
        <p:nvSpPr>
          <p:cNvPr id="314" name="Google Shape;314;p9"/>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2800"/>
              <a:buNone/>
            </a:pPr>
            <a:r>
              <a:rPr lang="en-GB"/>
              <a:t>In your groups: </a:t>
            </a:r>
            <a:endParaRPr/>
          </a:p>
        </p:txBody>
      </p:sp>
      <p:sp>
        <p:nvSpPr>
          <p:cNvPr id="315" name="Google Shape;315;p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GB" dirty="0"/>
              <a:t>Discuss what currently happens in the context when a child in child labour is identified? Discuss the positives and negatives of: </a:t>
            </a:r>
            <a:endParaRPr dirty="0"/>
          </a:p>
          <a:p>
            <a:pPr marL="685800" lvl="1" indent="-228600" algn="l" rtl="0">
              <a:lnSpc>
                <a:spcPct val="90000"/>
              </a:lnSpc>
              <a:spcBef>
                <a:spcPts val="500"/>
              </a:spcBef>
              <a:spcAft>
                <a:spcPts val="0"/>
              </a:spcAft>
              <a:buSzPts val="2400"/>
              <a:buChar char="•"/>
            </a:pPr>
            <a:r>
              <a:rPr lang="en-GB" dirty="0"/>
              <a:t>Whether there is criteria for accessing case management services.</a:t>
            </a:r>
            <a:endParaRPr dirty="0"/>
          </a:p>
          <a:p>
            <a:pPr marL="685800" lvl="1" indent="-228600" algn="l" rtl="0">
              <a:lnSpc>
                <a:spcPct val="90000"/>
              </a:lnSpc>
              <a:spcBef>
                <a:spcPts val="500"/>
              </a:spcBef>
              <a:spcAft>
                <a:spcPts val="0"/>
              </a:spcAft>
              <a:buSzPts val="2400"/>
              <a:buChar char="•"/>
            </a:pPr>
            <a:r>
              <a:rPr lang="en-GB" dirty="0"/>
              <a:t>Is it active or passive? </a:t>
            </a:r>
            <a:endParaRPr dirty="0"/>
          </a:p>
          <a:p>
            <a:pPr marL="685800" lvl="1" indent="-228600" algn="l" rtl="0">
              <a:lnSpc>
                <a:spcPct val="90000"/>
              </a:lnSpc>
              <a:spcBef>
                <a:spcPts val="500"/>
              </a:spcBef>
              <a:spcAft>
                <a:spcPts val="0"/>
              </a:spcAft>
              <a:buSzPts val="2400"/>
              <a:buChar char="•"/>
            </a:pPr>
            <a:r>
              <a:rPr lang="en-GB" dirty="0"/>
              <a:t>Does it make a difference who a child is initially identified by? (agencies and sectors?) </a:t>
            </a:r>
            <a:endParaRPr dirty="0"/>
          </a:p>
          <a:p>
            <a:pPr marL="685800" lvl="1" indent="-228600" algn="l" rtl="0">
              <a:lnSpc>
                <a:spcPct val="90000"/>
              </a:lnSpc>
              <a:spcBef>
                <a:spcPts val="500"/>
              </a:spcBef>
              <a:spcAft>
                <a:spcPts val="0"/>
              </a:spcAft>
              <a:buSzPts val="2400"/>
              <a:buChar char="•"/>
            </a:pPr>
            <a:r>
              <a:rPr lang="en-GB" dirty="0"/>
              <a:t>What happens when a child does not meet the case management criteria? </a:t>
            </a:r>
            <a:endParaRPr dirty="0"/>
          </a:p>
          <a:p>
            <a:pPr marL="0" lvl="0" indent="0" algn="l" rtl="0">
              <a:lnSpc>
                <a:spcPct val="90000"/>
              </a:lnSpc>
              <a:spcBef>
                <a:spcPts val="1000"/>
              </a:spcBef>
              <a:spcAft>
                <a:spcPts val="0"/>
              </a:spcAft>
              <a:buSzPts val="2800"/>
              <a:buNone/>
            </a:pPr>
            <a:endParaRPr dirty="0"/>
          </a:p>
        </p:txBody>
      </p:sp>
      <p:pic>
        <p:nvPicPr>
          <p:cNvPr id="316" name="Google Shape;316;p9"/>
          <p:cNvPicPr preferRelativeResize="0"/>
          <p:nvPr/>
        </p:nvPicPr>
        <p:blipFill rotWithShape="1">
          <a:blip r:embed="rId3">
            <a:alphaModFix/>
          </a:blip>
          <a:srcRect/>
          <a:stretch/>
        </p:blipFill>
        <p:spPr>
          <a:xfrm>
            <a:off x="9825279" y="349781"/>
            <a:ext cx="1435100" cy="9398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7022</Words>
  <Application>Microsoft Office PowerPoint</Application>
  <PresentationFormat>Widescreen</PresentationFormat>
  <Paragraphs>472</Paragraphs>
  <Slides>49</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Calibri</vt:lpstr>
      <vt:lpstr>Arial</vt:lpstr>
      <vt:lpstr>Helvetica Neue</vt:lpstr>
      <vt:lpstr>Office Theme</vt:lpstr>
      <vt:lpstr>PowerPoint Presentation</vt:lpstr>
      <vt:lpstr>PowerPoint Presentation</vt:lpstr>
      <vt:lpstr>PowerPoint Presentation</vt:lpstr>
      <vt:lpstr>PowerPoint Presentation</vt:lpstr>
      <vt:lpstr>ACTIVITY</vt:lpstr>
      <vt:lpstr>PowerPoint Presentation</vt:lpstr>
      <vt:lpstr>INITIAL CONTACT AND IDENITIFCATION</vt:lpstr>
      <vt:lpstr>RECAP IDENTIFYING CHILD LABOUR:  POINTS OF CONTACT </vt:lpstr>
      <vt:lpstr>DISCUSSION</vt:lpstr>
      <vt:lpstr>PowerPoint Presentation</vt:lpstr>
      <vt:lpstr>PowerPoint Presentation</vt:lpstr>
      <vt:lpstr>REGISTRATION AND INITIAL ASSESSMENT </vt:lpstr>
      <vt:lpstr>PowerPoint Presentation</vt:lpstr>
      <vt:lpstr>PowerPoint Presentation</vt:lpstr>
      <vt:lpstr>COMPREHENSIVE ASSESSMENT </vt:lpstr>
      <vt:lpstr>DISCUSSION</vt:lpstr>
      <vt:lpstr>PowerPoint Presentation</vt:lpstr>
      <vt:lpstr>PowerPoint Presentation</vt:lpstr>
      <vt:lpstr>PowerPoint Presentation</vt:lpstr>
      <vt:lpstr>ACTIVITY: SPOT THE RISKS AND HAZARDS</vt:lpstr>
      <vt:lpstr>PowerPoint Presentation</vt:lpstr>
      <vt:lpstr>WHAT DID YOU OBSERVE? </vt:lpstr>
      <vt:lpstr>OBSERVATION SKILLS </vt:lpstr>
      <vt:lpstr>ACTIVITY: ASSESSING CHILD LABOUR </vt:lpstr>
      <vt:lpstr>ASSESSING PSYCHOSOCIAL FACTORS</vt:lpstr>
      <vt:lpstr>ASSESSING PHYSICAL FACTORS</vt:lpstr>
      <vt:lpstr>ASSESSING DISABILITY FACTORS</vt:lpstr>
      <vt:lpstr>CASE PLANNING AND IMPLEMENTATION</vt:lpstr>
      <vt:lpstr>CASE PLANNING </vt:lpstr>
      <vt:lpstr>PowerPoint Presentation</vt:lpstr>
      <vt:lpstr>CASE PLANNING: TIME FRAME </vt:lpstr>
      <vt:lpstr>DISCUSSION</vt:lpstr>
      <vt:lpstr>PowerPoint Presentation</vt:lpstr>
      <vt:lpstr>PowerPoint Presentation</vt:lpstr>
      <vt:lpstr>IMPLEMENTING THE CASE PLAN AND REFERRAL</vt:lpstr>
      <vt:lpstr>DISCUSSION </vt:lpstr>
      <vt:lpstr>IMPLEMENTING THE CASE PLAN AND REFERRAL </vt:lpstr>
      <vt:lpstr>FOLLOW-UP AND REVIEW</vt:lpstr>
      <vt:lpstr>DISCUSSION</vt:lpstr>
      <vt:lpstr>FOLLOW UP &amp; REVIEW</vt:lpstr>
      <vt:lpstr>FOLLOW UP: FREQUENCY</vt:lpstr>
      <vt:lpstr>FOLLOW UP &amp; REVIEW: KEY ACTIONS </vt:lpstr>
      <vt:lpstr>FOLLOW UP &amp; REVIEW: KEY ACTIONS </vt:lpstr>
      <vt:lpstr>DISCUSSION</vt:lpstr>
      <vt:lpstr>ACTIVITY </vt:lpstr>
      <vt:lpstr>PowerPoint Presentation</vt:lpstr>
      <vt:lpstr>DISCUSSION: CASE CLOSURE</vt:lpstr>
      <vt:lpstr>PowerPoint Presentation</vt:lpstr>
      <vt:lpstr>ACTIVITY: CASE PLANNING AND HARM REDUCTION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Oñate, Silvia</cp:lastModifiedBy>
  <cp:revision>39</cp:revision>
  <dcterms:created xsi:type="dcterms:W3CDTF">2017-12-20T18:51:03Z</dcterms:created>
  <dcterms:modified xsi:type="dcterms:W3CDTF">2022-02-22T12:19:43Z</dcterms:modified>
</cp:coreProperties>
</file>