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6_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PW45sFjIW60jnM9idVZHm2iDzX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ñate, Silvia" userId="6c14c1ed-f08b-44c2-8612-154b511826fd" providerId="ADAL" clId="{CB6E4603-BEB8-4898-88C9-2DA2C7B389EC}"/>
    <pc:docChg chg="custSel modSld">
      <pc:chgData name="Oñate, Silvia" userId="6c14c1ed-f08b-44c2-8612-154b511826fd" providerId="ADAL" clId="{CB6E4603-BEB8-4898-88C9-2DA2C7B389EC}" dt="2022-02-22T12:15:37.934" v="18"/>
      <pc:docMkLst>
        <pc:docMk/>
      </pc:docMkLst>
      <pc:sldChg chg="modSp mod modCm">
        <pc:chgData name="Oñate, Silvia" userId="6c14c1ed-f08b-44c2-8612-154b511826fd" providerId="ADAL" clId="{CB6E4603-BEB8-4898-88C9-2DA2C7B389EC}" dt="2022-02-22T12:15:37.934" v="18"/>
        <pc:sldMkLst>
          <pc:docMk/>
          <pc:sldMk cId="0" sldId="262"/>
        </pc:sldMkLst>
        <pc:spChg chg="mod">
          <ac:chgData name="Oñate, Silvia" userId="6c14c1ed-f08b-44c2-8612-154b511826fd" providerId="ADAL" clId="{CB6E4603-BEB8-4898-88C9-2DA2C7B389EC}" dt="2022-02-22T12:15:25.247" v="17" actId="20577"/>
          <ac:spMkLst>
            <pc:docMk/>
            <pc:sldMk cId="0" sldId="262"/>
            <ac:spMk id="273" creationId="{00000000-0000-0000-0000-000000000000}"/>
          </ac:spMkLst>
        </pc:spChg>
      </pc:sldChg>
    </pc:docChg>
  </pc:docChgLst>
</pc:chgInfo>
</file>

<file path=ppt/comments/modernComment_106_0.xml><?xml version="1.0" encoding="utf-8"?>
<p188:cmLst xmlns:a="http://schemas.openxmlformats.org/drawingml/2006/main" xmlns:r="http://schemas.openxmlformats.org/officeDocument/2006/relationships" xmlns:p188="http://schemas.microsoft.com/office/powerpoint/2018/8/main">
  <p188:cm id="{84A9922C-9A38-49B7-A075-133EAA2A87E9}" authorId="{3B225371-A5D4-6CE3-9D5C-58AB0B77C653}" created="2022-02-15T22:34:58.519">
    <ac:txMkLst xmlns:ac="http://schemas.microsoft.com/office/drawing/2013/main/command">
      <pc:docMk xmlns:pc="http://schemas.microsoft.com/office/powerpoint/2013/main/command"/>
      <pc:sldMk xmlns:pc="http://schemas.microsoft.com/office/powerpoint/2013/main/command" cId="0" sldId="262"/>
      <ac:spMk id="273" creationId="{00000000-0000-0000-0000-000000000000}"/>
      <ac:txMk cp="17" len="38">
        <ac:context len="75" hash="8945544"/>
      </ac:txMk>
    </ac:txMkLst>
    <p188:pos x="7691437" y="271462"/>
    <p188:replyLst>
      <p188:reply id="{4617DE19-C5F0-4A7A-9468-67D6C92E4CEA}" authorId="{9C36AD01-230D-76DC-CC71-BD5B4388A65D}" created="2022-02-22T12:15:37.857">
        <p188:txBody>
          <a:bodyPr/>
          <a:lstStyle/>
          <a:p>
            <a:r>
              <a:rPr lang="fr-FR"/>
              <a:t>OK reads better</a:t>
            </a:r>
          </a:p>
        </p188:txBody>
      </p188:reply>
    </p188:replyLst>
    <p188:txBody>
      <a:bodyPr/>
      <a:lstStyle/>
      <a:p>
        <a:r>
          <a:rPr lang="en-CA"/>
          <a:t>I might just be unfamiliar with the jargon, but should this be "multi-sectoral collaboration" instead?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Explain that in countries where child labour rates are high or increasing because of humanitarian crisis, particularly alongside significant levels of other child protection concerns, high caseloads can exceed existing case management capacity. Where this is the case, individual organisations and coordination groups will need to agree how to prioritise cases, in order to manage their caseload to determine jointly which cases are considered to be low-, medium- or high-risk cases, what follow-up actions are required at each of these risk levels and provide urgent support to children who are in life-threatening situations. As children’s vulnerability is influenced by a variety of risk and protective factors which can change depending on the circumstances it can be helpful to think of child labour as a continuum where children can move back and forward depending on the risk and protective factors in place. For instance, a child who was in school before the crisis (low risk) may be forced to drop out of school and enter child labour (medium risk) during the crisis as a result of a loss of livelihoods in their family; or a child who was in child labour prior to the crisis (medium risk) may become separated from their family during the crisis and be highly vulnerable to trafficking, which is one of the worst forms of child labour (high risk). Equally by supporting an adolescent working in hazardous child labour, with a package of case management including, harm reduction strategies, access to TVET, preparation for decent work, and caregiver income support a child can move from high risk to medium risk. </a:t>
            </a:r>
            <a:endParaRPr/>
          </a:p>
          <a:p>
            <a:pPr marL="0" lvl="0" indent="0" algn="l" rtl="0">
              <a:spcBef>
                <a:spcPts val="0"/>
              </a:spcBef>
              <a:spcAft>
                <a:spcPts val="0"/>
              </a:spcAft>
              <a:buNone/>
            </a:pPr>
            <a:endParaRPr/>
          </a:p>
        </p:txBody>
      </p:sp>
      <p:sp>
        <p:nvSpPr>
          <p:cNvPr id="292" name="Google Shape;2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Case management vulnerability criteria for child labour, as well as a risk matrix which is based on the continuum can help:</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Define the different types of child labour and conditions associated with different risk levels and their corresponding case management actions.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They can help case workers assess, analyse and determine the risk level of an individual children and take the required actions to respond to their needs;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help set context-specific vulnerability criteria in line with the capacity of case management services;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Ensure clarity over which children can be supported through case management and which children should be supported through other interventions,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and engage children, caregivers and the community in validating vulnerability criteria.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300" name="Google Shape;3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 holistic care package should be age and gender specific and respond to the risk factors and levels of harm associated with child work, child labour and (specific) worst forms of child labour. Key interventions include but are not limited to social activities, peer groups, mentoring and life skills programmes, healthcare, including aids for potential impairments, SRH services and Mental Health and Psychosocial Support (MHPSS), pathways from pre-school, to formal and non-formal education and ultimately decent work; parenting support including for adolescent mothers/fathers as well as their (foster) parents or caregivers; and actions to address stigma, discrimination and marginalisation of children formerly in child labour or WFCL. </a:t>
            </a:r>
            <a:endParaRPr/>
          </a:p>
          <a:p>
            <a:pPr marL="0" lvl="0" indent="0" algn="l" rtl="0">
              <a:spcBef>
                <a:spcPts val="0"/>
              </a:spcBef>
              <a:spcAft>
                <a:spcPts val="0"/>
              </a:spcAft>
              <a:buNone/>
            </a:pPr>
            <a:endParaRPr/>
          </a:p>
        </p:txBody>
      </p:sp>
      <p:sp>
        <p:nvSpPr>
          <p:cNvPr id="308" name="Google Shape;3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This illustration is one example of a layered support model but specific response actions should always be determined in the local context.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Layered support models can help clearly define differential programming responses for cases, outlining the key actions for high-, medium- and low-risk levels, develop standard operating procedures (SOPs) for high-risk cases that involve multiple protection risks including the WFCL and SGBV, and promote case management services as a priority for children who are identified to be at high risk.</a:t>
            </a:r>
            <a:endParaRPr/>
          </a:p>
          <a:p>
            <a:pPr marL="0" lvl="0" indent="0" algn="l" rtl="0">
              <a:spcBef>
                <a:spcPts val="0"/>
              </a:spcBef>
              <a:spcAft>
                <a:spcPts val="0"/>
              </a:spcAft>
              <a:buNone/>
            </a:pPr>
            <a:endParaRPr/>
          </a:p>
        </p:txBody>
      </p:sp>
      <p:sp>
        <p:nvSpPr>
          <p:cNvPr id="315" name="Google Shape;31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Agree on the actions for timely and adequate response to low-, medium- and high-risk cases, to support differentiated case management programming for children in child labour. This includes: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timeframe and steps for comprehensive assessments of identified children at different levels. Ensure that these are aligned with global minimum standards and agreed upon in the local context between case management partners.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development/adaptation of case management tools or identification, registration and assessment tools which are inclusive of child labour risk and protective factors, ensuring that assessment forms capture information on access to formal or non-formal education or age-appropriate vocational training, and potential barriers to education;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Additional risk factors or protection concerns such as disability, ill health, family separation, children associated with armed forces and armed groups, and sexual abuse; a child's family environment and its relation their child’s work such as their living situation, with or without their parents/caregivers, where they are not living with their parents, what kind of contact they have with their parents.</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The ability of families to meet basic needs, indicators of neglect, parental understanding and attitudes towards child labour, the role of parents/caregivers and family in creating/facilitating children’s work, family income and information about which family members are working, paid or unpaid, the role of children’s income in the household and what their income is used for.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Workplace conditions and hazards such as where and with whom the child works, the type of work and tasks they perform, their hours and schedule, the nature of work whether it is voluntary or forced, their level of freedom and choice, exposure to sexual or physical abuse or violence, physical hazards, their consequences, and remuneration.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Discrimination and marginalisation of the child and/or the family and how this influences child labour risks. </a:t>
            </a:r>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23" name="Google Shape;3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Procedures should include how cases are discussed and dealt with between case workers and their managers or supervisors prior and during taking any actions towards the child and/or their family.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SOPs should be developed between child protection case management agencies, law enforcement actors and other relevant actors, such as social welfare and alternative care actors for situations that require the removal or rescue of a child – for example, intercepting of child trafficking, CAAFAG or commercial sexual exploitation. Remember that NGOs and UN agencies do not usually have the mandate to remove children from high-risk situations, although in some places they may be given the authority by either by the Ministries of Justice through a court order or Ministries of Social Affairs. </a:t>
            </a:r>
            <a:endParaRPr/>
          </a:p>
          <a:p>
            <a:pPr marL="171450" lvl="0" indent="-171450" algn="l" rtl="0">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SOPs are also needed for children in situations where removal or rescue of a child is required but is not possible or in the best interest of the child. Including liaising with relevant actors including law enforcement actors to plan for actions to meet the needs of the child without placing them or staff members at risk. Where working children are refugees, internally displaced or migrants, case management procedures outlined by relevant agencies, such as government services, UNHCR or IOM should be followed. </a:t>
            </a: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p:txBody>
      </p:sp>
      <p:sp>
        <p:nvSpPr>
          <p:cNvPr id="331" name="Google Shape;3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33" name="Google Shape;23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sz="1200"/>
          </a:p>
        </p:txBody>
      </p:sp>
      <p:sp>
        <p:nvSpPr>
          <p:cNvPr id="240" name="Google Shape;24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Overarching principles include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having adequate capacity to do this in line with minimum standards on child protection including: </a:t>
            </a:r>
            <a:endParaRPr/>
          </a:p>
          <a:p>
            <a:pPr marL="628650" marR="0" lvl="1"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technical expertise in child protection and case management should be provided by qualified case workers, who work under adequate supervision; </a:t>
            </a:r>
            <a:endParaRPr/>
          </a:p>
          <a:p>
            <a:pPr marL="628650" marR="0" lvl="1"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dedicated case workers who are responsible for assessment, case planning and implementation including home visits, for providing one-to-one services, facilitating referrals and providing follow-up; </a:t>
            </a:r>
            <a:endParaRPr/>
          </a:p>
          <a:p>
            <a:pPr marL="628650" marR="0" lvl="1"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access to adequate funding for quality services to children, for a minimum of six months but ideally for longer, so that children can be supported until their holistic needs are met; </a:t>
            </a:r>
            <a:endParaRPr/>
          </a:p>
          <a:p>
            <a:pPr marL="628650" marR="0" lvl="1"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and capacity to either provide direct services or make referrals to tailored, holistic support to children and their caregivers including basic needs, food security and livelihoods, education, health and other essential services.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Case workers and supervisors should be supported by practical guidance to help assess working children, evaluate their working and living environment of children, and identify hazardous types and conditions of children’s work, as well as warning signs of other WFCL. This includes having forms where child labour types and conditions are integrated into case management forms and child protection/GBV information systems that support case management services.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Organisations providing case management for children in child labour must identify and mitigate safety risks for case workers as they will be engaging and negotiating with employers, including parents/family members, peers or criminal networks whom children work for. While all child labour in one sense can be considered illegal there are forms which are often shrouded in secrecy and highly hidden, particularly those in the WFCL and illicit industries. Case workers need to be equipped to conduct case work safely.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And of course, any organisation providing case management should support monitoring and analysis of their cases and the wider child labour trends in the context through adequate information management systems which induce child labour indicators.  </a:t>
            </a:r>
            <a:endParaRPr/>
          </a:p>
          <a:p>
            <a:pPr marL="0" lvl="0" indent="0" algn="l" rtl="0">
              <a:spcBef>
                <a:spcPts val="0"/>
              </a:spcBef>
              <a:spcAft>
                <a:spcPts val="0"/>
              </a:spcAft>
              <a:buNone/>
            </a:pPr>
            <a:endParaRPr/>
          </a:p>
        </p:txBody>
      </p:sp>
      <p:sp>
        <p:nvSpPr>
          <p:cNvPr id="263" name="Google Shape;2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Case management should be coordinated through the local or national humanitarian inter-agency child protection and/ or case management coordination structures, which include relevant government actors, child protection organisations and other service providers. </a:t>
            </a:r>
            <a:endParaRPr dirty="0"/>
          </a:p>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It should identify and map out the functionality, capacity, eligibility criteria and coverage of existing child labour case management systems such as Child Labour Monitoring (CLM) systems, GBV case management services, case management systems for specific WFCL such as those under Security Council Resolution 1612, CAAFAG, or case management services set up in refugee settings, including the Best Interest Procedure led by UNHCR and partners. </a:t>
            </a:r>
            <a:endParaRPr dirty="0"/>
          </a:p>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As well as identifying key service providers across sectors that should be included in the response for children in child labour.</a:t>
            </a:r>
            <a:endParaRPr dirty="0"/>
          </a:p>
          <a:p>
            <a:pPr marL="171450" marR="0" lvl="0" indent="-171450" algn="l" rtl="0">
              <a:lnSpc>
                <a:spcPct val="100000"/>
              </a:lnSpc>
              <a:spcBef>
                <a:spcPts val="0"/>
              </a:spcBef>
              <a:spcAft>
                <a:spcPts val="0"/>
              </a:spcAft>
              <a:buClr>
                <a:schemeClr val="dk1"/>
              </a:buClr>
              <a:buSzPts val="1200"/>
              <a:buFont typeface="Arial"/>
              <a:buChar char="•"/>
            </a:pPr>
            <a:r>
              <a:rPr lang="en-GB" sz="1200" dirty="0">
                <a:solidFill>
                  <a:schemeClr val="dk1"/>
                </a:solidFill>
                <a:latin typeface="Calibri"/>
                <a:ea typeface="Calibri"/>
                <a:cs typeface="Calibri"/>
                <a:sym typeface="Calibri"/>
              </a:rPr>
              <a:t>Through coordination partners should work to harmonise case management procedures, set a risk matrix and minimum standards for services packages at inter-agency level to ensure that children in child labour and the WFCL receive the same level of quality and similar types of services regardless of the case management systems they receive support from. Where children require removal or rescue from the WFCL for instance, children in illicit activities, commercial sexual exploitation or slavery, it should only be done with the legitimate, nationally mandated agency or agencies, that are authorised to carry out the removal, demobilisation and/or rescue of children. Clear SOPs should be developed to support case management. SOPs should also be developed for children who go missing or who have move away for work or who are trafficked, establishing procedures for tracing and follow-up of disappeared or trafficked children with relevant partners and analysing the causes of disappearance or movement of children in order to address the risk factors for migration and child trafficking. </a:t>
            </a:r>
            <a:endParaRPr dirty="0"/>
          </a:p>
          <a:p>
            <a:pPr marL="28575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742950" lvl="1"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dirty="0"/>
          </a:p>
        </p:txBody>
      </p:sp>
      <p:sp>
        <p:nvSpPr>
          <p:cNvPr id="271" name="Google Shape;27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Measures to help the success of referrals include: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Emergency funds in case management budgets, so case workers can use case funds to support the implementation of case plans, and to cover various costs: for example, emergency medical referrals, equipment to support harm reduction strategies, or fees for specialised services or other individual support needs;</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Planning for time and facilitation to allow case workers to accompany children and caregivers to referral services such as transportation, translation, completing forms and navigating systems that they may not be familiar with; </a:t>
            </a:r>
            <a:endParaRPr/>
          </a:p>
          <a:p>
            <a:pPr marL="171450" marR="0" lvl="0" indent="-171450" algn="l" rtl="0">
              <a:lnSpc>
                <a:spcPct val="100000"/>
              </a:lnSpc>
              <a:spcBef>
                <a:spcPts val="0"/>
              </a:spcBef>
              <a:spcAft>
                <a:spcPts val="0"/>
              </a:spcAft>
              <a:buClr>
                <a:schemeClr val="dk1"/>
              </a:buClr>
              <a:buSzPts val="1200"/>
              <a:buFont typeface="Arial"/>
              <a:buChar char="•"/>
            </a:pPr>
            <a:r>
              <a:rPr lang="en-GB" sz="1200">
                <a:solidFill>
                  <a:schemeClr val="dk1"/>
                </a:solidFill>
                <a:latin typeface="Calibri"/>
                <a:ea typeface="Calibri"/>
                <a:cs typeface="Calibri"/>
                <a:sym typeface="Calibri"/>
              </a:rPr>
              <a:t>supporting referral partners to build their capacity on delivering services for children who are (formerly) in child labour, capacity may be need to be strengthen in education service providers such as schools, learning centres and TVET centres; health services including MHPSS providers; or legal services providers. Training support, such as on caring for child survivors, and operational support, such as equipping services with child- and adolescent-friendly materials can help. </a:t>
            </a:r>
            <a:endParaRPr/>
          </a:p>
          <a:p>
            <a:pPr marL="0" lvl="0" indent="0" algn="l" rtl="0">
              <a:spcBef>
                <a:spcPts val="0"/>
              </a:spcBef>
              <a:spcAft>
                <a:spcPts val="0"/>
              </a:spcAft>
              <a:buNone/>
            </a:pPr>
            <a:endParaRPr/>
          </a:p>
        </p:txBody>
      </p:sp>
      <p:sp>
        <p:nvSpPr>
          <p:cNvPr id="279" name="Google Shape;2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9"/>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 name="Google Shape;14;p19"/>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5" name="Google Shape;15;p19"/>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19"/>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28"/>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8"/>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29"/>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2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76"/>
        <p:cNvGrpSpPr/>
        <p:nvPr/>
      </p:nvGrpSpPr>
      <p:grpSpPr>
        <a:xfrm>
          <a:off x="0" y="0"/>
          <a:ext cx="0" cy="0"/>
          <a:chOff x="0" y="0"/>
          <a:chExt cx="0" cy="0"/>
        </a:xfrm>
      </p:grpSpPr>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0"/>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79" name="Google Shape;79;p30"/>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80" name="Google Shape;80;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83"/>
        <p:cNvGrpSpPr/>
        <p:nvPr/>
      </p:nvGrpSpPr>
      <p:grpSpPr>
        <a:xfrm>
          <a:off x="0" y="0"/>
          <a:ext cx="0" cy="0"/>
          <a:chOff x="0" y="0"/>
          <a:chExt cx="0" cy="0"/>
        </a:xfrm>
      </p:grpSpPr>
      <p:sp>
        <p:nvSpPr>
          <p:cNvPr id="84" name="Google Shape;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31"/>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86" name="Google Shape;86;p31"/>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87" name="Google Shape;87;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2" name="Google Shape;92;p32"/>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93" name="Google Shape;93;p32"/>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32"/>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2"/>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96"/>
        <p:cNvGrpSpPr/>
        <p:nvPr/>
      </p:nvGrpSpPr>
      <p:grpSpPr>
        <a:xfrm>
          <a:off x="0" y="0"/>
          <a:ext cx="0" cy="0"/>
          <a:chOff x="0" y="0"/>
          <a:chExt cx="0" cy="0"/>
        </a:xfrm>
      </p:grpSpPr>
      <p:sp>
        <p:nvSpPr>
          <p:cNvPr id="97" name="Google Shape;97;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8" name="Google Shape;98;p33"/>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99" name="Google Shape;99;p33"/>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33"/>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102"/>
        <p:cNvGrpSpPr/>
        <p:nvPr/>
      </p:nvGrpSpPr>
      <p:grpSpPr>
        <a:xfrm>
          <a:off x="0" y="0"/>
          <a:ext cx="0" cy="0"/>
          <a:chOff x="0" y="0"/>
          <a:chExt cx="0" cy="0"/>
        </a:xfrm>
      </p:grpSpPr>
      <p:grpSp>
        <p:nvGrpSpPr>
          <p:cNvPr id="103" name="Google Shape;103;p34"/>
          <p:cNvGrpSpPr/>
          <p:nvPr/>
        </p:nvGrpSpPr>
        <p:grpSpPr>
          <a:xfrm>
            <a:off x="0" y="5303520"/>
            <a:ext cx="12192000" cy="1639827"/>
            <a:chOff x="0" y="5303520"/>
            <a:chExt cx="12192000" cy="1639827"/>
          </a:xfrm>
        </p:grpSpPr>
        <p:pic>
          <p:nvPicPr>
            <p:cNvPr id="104" name="Google Shape;104;p34"/>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05" name="Google Shape;105;p34"/>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06" name="Google Shape;106;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4"/>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4"/>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09"/>
        <p:cNvGrpSpPr/>
        <p:nvPr/>
      </p:nvGrpSpPr>
      <p:grpSpPr>
        <a:xfrm>
          <a:off x="0" y="0"/>
          <a:ext cx="0" cy="0"/>
          <a:chOff x="0" y="0"/>
          <a:chExt cx="0" cy="0"/>
        </a:xfrm>
      </p:grpSpPr>
      <p:grpSp>
        <p:nvGrpSpPr>
          <p:cNvPr id="110" name="Google Shape;110;p35"/>
          <p:cNvGrpSpPr/>
          <p:nvPr/>
        </p:nvGrpSpPr>
        <p:grpSpPr>
          <a:xfrm>
            <a:off x="0" y="5303520"/>
            <a:ext cx="12192000" cy="1639827"/>
            <a:chOff x="0" y="5303520"/>
            <a:chExt cx="12192000" cy="1639827"/>
          </a:xfrm>
        </p:grpSpPr>
        <p:pic>
          <p:nvPicPr>
            <p:cNvPr id="111" name="Google Shape;111;p35"/>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12" name="Google Shape;112;p35"/>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13" name="Google Shape;113;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5"/>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5"/>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16"/>
        <p:cNvGrpSpPr/>
        <p:nvPr/>
      </p:nvGrpSpPr>
      <p:grpSpPr>
        <a:xfrm>
          <a:off x="0" y="0"/>
          <a:ext cx="0" cy="0"/>
          <a:chOff x="0" y="0"/>
          <a:chExt cx="0" cy="0"/>
        </a:xfrm>
      </p:grpSpPr>
      <p:sp>
        <p:nvSpPr>
          <p:cNvPr id="117" name="Google Shape;117;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6"/>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6"/>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 name="Google Shape;120;p36"/>
          <p:cNvGrpSpPr/>
          <p:nvPr/>
        </p:nvGrpSpPr>
        <p:grpSpPr>
          <a:xfrm>
            <a:off x="0" y="5303520"/>
            <a:ext cx="12192000" cy="1639827"/>
            <a:chOff x="0" y="5303520"/>
            <a:chExt cx="12192000" cy="1639827"/>
          </a:xfrm>
        </p:grpSpPr>
        <p:pic>
          <p:nvPicPr>
            <p:cNvPr id="121" name="Google Shape;121;p3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2" name="Google Shape;122;p3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23"/>
        <p:cNvGrpSpPr/>
        <p:nvPr/>
      </p:nvGrpSpPr>
      <p:grpSpPr>
        <a:xfrm>
          <a:off x="0" y="0"/>
          <a:ext cx="0" cy="0"/>
          <a:chOff x="0" y="0"/>
          <a:chExt cx="0" cy="0"/>
        </a:xfrm>
      </p:grpSpPr>
      <p:grpSp>
        <p:nvGrpSpPr>
          <p:cNvPr id="124" name="Google Shape;124;p37"/>
          <p:cNvGrpSpPr/>
          <p:nvPr/>
        </p:nvGrpSpPr>
        <p:grpSpPr>
          <a:xfrm>
            <a:off x="0" y="5303520"/>
            <a:ext cx="12192000" cy="1639827"/>
            <a:chOff x="0" y="5303520"/>
            <a:chExt cx="12192000" cy="1639827"/>
          </a:xfrm>
        </p:grpSpPr>
        <p:pic>
          <p:nvPicPr>
            <p:cNvPr id="125" name="Google Shape;125;p3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26" name="Google Shape;126;p3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27" name="Google Shape;127;p3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37"/>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0"/>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0"/>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30"/>
        <p:cNvGrpSpPr/>
        <p:nvPr/>
      </p:nvGrpSpPr>
      <p:grpSpPr>
        <a:xfrm>
          <a:off x="0" y="0"/>
          <a:ext cx="0" cy="0"/>
          <a:chOff x="0" y="0"/>
          <a:chExt cx="0" cy="0"/>
        </a:xfrm>
      </p:grpSpPr>
      <p:sp>
        <p:nvSpPr>
          <p:cNvPr id="131" name="Google Shape;131;p3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2" name="Google Shape;132;p38"/>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33" name="Google Shape;133;p38"/>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38"/>
          <p:cNvSpPr>
            <a:spLocks noGrp="1"/>
          </p:cNvSpPr>
          <p:nvPr>
            <p:ph type="pic" idx="2"/>
          </p:nvPr>
        </p:nvSpPr>
        <p:spPr>
          <a:xfrm>
            <a:off x="0" y="0"/>
            <a:ext cx="4340225" cy="6858000"/>
          </a:xfrm>
          <a:prstGeom prst="rect">
            <a:avLst/>
          </a:prstGeom>
          <a:noFill/>
          <a:ln>
            <a:noFill/>
          </a:ln>
        </p:spPr>
      </p:sp>
      <p:sp>
        <p:nvSpPr>
          <p:cNvPr id="135" name="Google Shape;135;p3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36"/>
        <p:cNvGrpSpPr/>
        <p:nvPr/>
      </p:nvGrpSpPr>
      <p:grpSpPr>
        <a:xfrm>
          <a:off x="0" y="0"/>
          <a:ext cx="0" cy="0"/>
          <a:chOff x="0" y="0"/>
          <a:chExt cx="0" cy="0"/>
        </a:xfrm>
      </p:grpSpPr>
      <p:sp>
        <p:nvSpPr>
          <p:cNvPr id="137" name="Google Shape;137;p3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8" name="Google Shape;138;p39"/>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39" name="Google Shape;139;p39"/>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39"/>
          <p:cNvSpPr>
            <a:spLocks noGrp="1"/>
          </p:cNvSpPr>
          <p:nvPr>
            <p:ph type="pic" idx="2"/>
          </p:nvPr>
        </p:nvSpPr>
        <p:spPr>
          <a:xfrm>
            <a:off x="0" y="0"/>
            <a:ext cx="4340225" cy="6858000"/>
          </a:xfrm>
          <a:prstGeom prst="rect">
            <a:avLst/>
          </a:prstGeom>
          <a:noFill/>
          <a:ln>
            <a:noFill/>
          </a:ln>
        </p:spPr>
      </p:sp>
      <p:sp>
        <p:nvSpPr>
          <p:cNvPr id="141" name="Google Shape;141;p3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42"/>
        <p:cNvGrpSpPr/>
        <p:nvPr/>
      </p:nvGrpSpPr>
      <p:grpSpPr>
        <a:xfrm>
          <a:off x="0" y="0"/>
          <a:ext cx="0" cy="0"/>
          <a:chOff x="0" y="0"/>
          <a:chExt cx="0" cy="0"/>
        </a:xfrm>
      </p:grpSpPr>
      <p:sp>
        <p:nvSpPr>
          <p:cNvPr id="143" name="Google Shape;143;p40"/>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4" name="Google Shape;144;p40"/>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45" name="Google Shape;145;p40"/>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40"/>
          <p:cNvSpPr>
            <a:spLocks noGrp="1"/>
          </p:cNvSpPr>
          <p:nvPr>
            <p:ph type="pic" idx="2"/>
          </p:nvPr>
        </p:nvSpPr>
        <p:spPr>
          <a:xfrm>
            <a:off x="0" y="0"/>
            <a:ext cx="4340225" cy="6858000"/>
          </a:xfrm>
          <a:prstGeom prst="rect">
            <a:avLst/>
          </a:prstGeom>
          <a:noFill/>
          <a:ln>
            <a:noFill/>
          </a:ln>
        </p:spPr>
      </p:sp>
      <p:sp>
        <p:nvSpPr>
          <p:cNvPr id="147" name="Google Shape;147;p40"/>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8"/>
        <p:cNvGrpSpPr/>
        <p:nvPr/>
      </p:nvGrpSpPr>
      <p:grpSpPr>
        <a:xfrm>
          <a:off x="0" y="0"/>
          <a:ext cx="0" cy="0"/>
          <a:chOff x="0" y="0"/>
          <a:chExt cx="0" cy="0"/>
        </a:xfrm>
      </p:grpSpPr>
      <p:sp>
        <p:nvSpPr>
          <p:cNvPr id="149" name="Google Shape;149;p41"/>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0" name="Google Shape;150;p41"/>
          <p:cNvGrpSpPr/>
          <p:nvPr/>
        </p:nvGrpSpPr>
        <p:grpSpPr>
          <a:xfrm>
            <a:off x="-208788" y="0"/>
            <a:ext cx="12609576" cy="2174490"/>
            <a:chOff x="0" y="5043119"/>
            <a:chExt cx="12192000" cy="1814883"/>
          </a:xfrm>
        </p:grpSpPr>
        <p:pic>
          <p:nvPicPr>
            <p:cNvPr id="151" name="Google Shape;151;p4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2" name="Google Shape;152;p4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53" name="Google Shape;153;p4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54" name="Google Shape;154;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61"/>
        <p:cNvGrpSpPr/>
        <p:nvPr/>
      </p:nvGrpSpPr>
      <p:grpSpPr>
        <a:xfrm>
          <a:off x="0" y="0"/>
          <a:ext cx="0" cy="0"/>
          <a:chOff x="0" y="0"/>
          <a:chExt cx="0" cy="0"/>
        </a:xfrm>
      </p:grpSpPr>
      <p:sp>
        <p:nvSpPr>
          <p:cNvPr id="162" name="Google Shape;162;p42"/>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3" name="Google Shape;163;p42"/>
          <p:cNvGrpSpPr/>
          <p:nvPr/>
        </p:nvGrpSpPr>
        <p:grpSpPr>
          <a:xfrm>
            <a:off x="-208788" y="0"/>
            <a:ext cx="12609576" cy="2174490"/>
            <a:chOff x="0" y="5043119"/>
            <a:chExt cx="12192000" cy="1814883"/>
          </a:xfrm>
        </p:grpSpPr>
        <p:pic>
          <p:nvPicPr>
            <p:cNvPr id="164" name="Google Shape;164;p4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65" name="Google Shape;165;p42"/>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66" name="Google Shape;166;p4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7" name="Google Shape;167;p4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4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4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4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4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4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74"/>
        <p:cNvGrpSpPr/>
        <p:nvPr/>
      </p:nvGrpSpPr>
      <p:grpSpPr>
        <a:xfrm>
          <a:off x="0" y="0"/>
          <a:ext cx="0" cy="0"/>
          <a:chOff x="0" y="0"/>
          <a:chExt cx="0" cy="0"/>
        </a:xfrm>
      </p:grpSpPr>
      <p:sp>
        <p:nvSpPr>
          <p:cNvPr id="175" name="Google Shape;175;p43"/>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76" name="Google Shape;176;p43"/>
          <p:cNvGrpSpPr/>
          <p:nvPr/>
        </p:nvGrpSpPr>
        <p:grpSpPr>
          <a:xfrm>
            <a:off x="-208788" y="0"/>
            <a:ext cx="12609576" cy="2174490"/>
            <a:chOff x="0" y="5043119"/>
            <a:chExt cx="12192000" cy="1814883"/>
          </a:xfrm>
        </p:grpSpPr>
        <p:pic>
          <p:nvPicPr>
            <p:cNvPr id="177" name="Google Shape;177;p4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8" name="Google Shape;178;p43"/>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79" name="Google Shape;179;p4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0" name="Google Shape;180;p4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4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4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4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7"/>
        <p:cNvGrpSpPr/>
        <p:nvPr/>
      </p:nvGrpSpPr>
      <p:grpSpPr>
        <a:xfrm>
          <a:off x="0" y="0"/>
          <a:ext cx="0" cy="0"/>
          <a:chOff x="0" y="0"/>
          <a:chExt cx="0" cy="0"/>
        </a:xfrm>
      </p:grpSpPr>
      <p:sp>
        <p:nvSpPr>
          <p:cNvPr id="188" name="Google Shape;188;p44"/>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9" name="Google Shape;189;p44"/>
          <p:cNvGrpSpPr/>
          <p:nvPr/>
        </p:nvGrpSpPr>
        <p:grpSpPr>
          <a:xfrm>
            <a:off x="-208788" y="0"/>
            <a:ext cx="12609576" cy="2174490"/>
            <a:chOff x="0" y="5043119"/>
            <a:chExt cx="12192000" cy="1814883"/>
          </a:xfrm>
        </p:grpSpPr>
        <p:pic>
          <p:nvPicPr>
            <p:cNvPr id="190" name="Google Shape;190;p44"/>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91" name="Google Shape;191;p44"/>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92" name="Google Shape;192;p44"/>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3" name="Google Shape;193;p44"/>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44"/>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44"/>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44"/>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44"/>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44"/>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44"/>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00"/>
        <p:cNvGrpSpPr/>
        <p:nvPr/>
      </p:nvGrpSpPr>
      <p:grpSpPr>
        <a:xfrm>
          <a:off x="0" y="0"/>
          <a:ext cx="0" cy="0"/>
          <a:chOff x="0" y="0"/>
          <a:chExt cx="0" cy="0"/>
        </a:xfrm>
      </p:grpSpPr>
      <p:sp>
        <p:nvSpPr>
          <p:cNvPr id="201" name="Google Shape;201;p45"/>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45"/>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45"/>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4" name="Google Shape;204;p4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4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4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7"/>
        <p:cNvGrpSpPr/>
        <p:nvPr/>
      </p:nvGrpSpPr>
      <p:grpSpPr>
        <a:xfrm>
          <a:off x="0" y="0"/>
          <a:ext cx="0" cy="0"/>
          <a:chOff x="0" y="0"/>
          <a:chExt cx="0" cy="0"/>
        </a:xfrm>
      </p:grpSpPr>
      <p:sp>
        <p:nvSpPr>
          <p:cNvPr id="208" name="Google Shape;208;p46"/>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46"/>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0" name="Google Shape;210;p46"/>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1" name="Google Shape;211;p46"/>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4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4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47"/>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47"/>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p47"/>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8" name="Google Shape;218;p47"/>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4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1"/>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1"/>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9" name="Google Shape;29;p2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30" name="Google Shape;30;p2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33"/>
        <p:cNvGrpSpPr/>
        <p:nvPr/>
      </p:nvGrpSpPr>
      <p:grpSpPr>
        <a:xfrm>
          <a:off x="0" y="0"/>
          <a:ext cx="0" cy="0"/>
          <a:chOff x="0" y="0"/>
          <a:chExt cx="0" cy="0"/>
        </a:xfrm>
      </p:grpSpPr>
      <p:sp>
        <p:nvSpPr>
          <p:cNvPr id="34" name="Google Shape;3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3"/>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36" name="Google Shape;36;p23"/>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37" name="Google Shape;37;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40"/>
        <p:cNvGrpSpPr/>
        <p:nvPr/>
      </p:nvGrpSpPr>
      <p:grpSpPr>
        <a:xfrm>
          <a:off x="0" y="0"/>
          <a:ext cx="0" cy="0"/>
          <a:chOff x="0" y="0"/>
          <a:chExt cx="0" cy="0"/>
        </a:xfrm>
      </p:grpSpPr>
      <p:sp>
        <p:nvSpPr>
          <p:cNvPr id="41" name="Google Shape;41;p2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4" name="Google Shape;44;p2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45" name="Google Shape;45;p2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9" name="Google Shape;49;p25"/>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50" name="Google Shape;50;p25"/>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25"/>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53"/>
        <p:cNvGrpSpPr/>
        <p:nvPr/>
      </p:nvGrpSpPr>
      <p:grpSpPr>
        <a:xfrm>
          <a:off x="0" y="0"/>
          <a:ext cx="0" cy="0"/>
          <a:chOff x="0" y="0"/>
          <a:chExt cx="0" cy="0"/>
        </a:xfrm>
      </p:grpSpPr>
      <p:sp>
        <p:nvSpPr>
          <p:cNvPr id="54" name="Google Shape;5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6"/>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56" name="Google Shape;56;p26"/>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57" name="Google Shape;57;p2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2" name="Google Shape;62;p27"/>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3" name="Google Shape;63;p27"/>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7"/>
          <p:cNvSpPr>
            <a:spLocks noGrp="1"/>
          </p:cNvSpPr>
          <p:nvPr>
            <p:ph type="pic" idx="2"/>
          </p:nvPr>
        </p:nvSpPr>
        <p:spPr>
          <a:xfrm>
            <a:off x="0" y="0"/>
            <a:ext cx="4340225" cy="6858000"/>
          </a:xfrm>
          <a:prstGeom prst="rect">
            <a:avLst/>
          </a:prstGeom>
          <a:noFill/>
          <a:ln>
            <a:noFill/>
          </a:ln>
        </p:spPr>
      </p:sp>
      <p:sp>
        <p:nvSpPr>
          <p:cNvPr id="65" name="Google Shape;65;p2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6_0.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8" name="Google Shape;228;p1"/>
          <p:cNvPicPr preferRelativeResize="0"/>
          <p:nvPr/>
        </p:nvPicPr>
        <p:blipFill rotWithShape="1">
          <a:blip r:embed="rId3">
            <a:alphaModFix/>
          </a:blip>
          <a:srcRect/>
          <a:stretch/>
        </p:blipFill>
        <p:spPr>
          <a:xfrm>
            <a:off x="4512366" y="4323522"/>
            <a:ext cx="7629434" cy="2175836"/>
          </a:xfrm>
          <a:prstGeom prst="rect">
            <a:avLst/>
          </a:prstGeom>
          <a:noFill/>
          <a:ln>
            <a:noFill/>
          </a:ln>
        </p:spPr>
      </p:pic>
      <p:sp>
        <p:nvSpPr>
          <p:cNvPr id="229" name="Google Shape;229;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35B2B4"/>
              </a:buClr>
              <a:buSzPts val="4400"/>
              <a:buFont typeface="Arial"/>
              <a:buNone/>
            </a:pPr>
            <a:r>
              <a:rPr lang="en-GB" sz="4400" b="1" i="0" u="none" strike="noStrike" cap="none">
                <a:solidFill>
                  <a:srgbClr val="35B2B4"/>
                </a:solidFill>
                <a:latin typeface="Helvetica Neue"/>
                <a:ea typeface="Helvetica Neue"/>
                <a:cs typeface="Helvetica Neue"/>
                <a:sym typeface="Helvetica Neue"/>
              </a:rPr>
              <a:t>TRAINING PACKAGE </a:t>
            </a:r>
            <a:endParaRPr/>
          </a:p>
          <a:p>
            <a:pPr marL="0" marR="0" lvl="0" indent="0" algn="r" rtl="0">
              <a:lnSpc>
                <a:spcPct val="90000"/>
              </a:lnSpc>
              <a:spcBef>
                <a:spcPts val="1000"/>
              </a:spcBef>
              <a:spcAft>
                <a:spcPts val="0"/>
              </a:spcAft>
              <a:buClr>
                <a:schemeClr val="dk1"/>
              </a:buClr>
              <a:buSzPts val="3600"/>
              <a:buFont typeface="Arial"/>
              <a:buNone/>
            </a:pPr>
            <a:endParaRPr sz="3600" b="1" i="0" u="none" strike="noStrike" cap="none">
              <a:solidFill>
                <a:srgbClr val="405E79"/>
              </a:solidFill>
              <a:latin typeface="Helvetica Neue"/>
              <a:ea typeface="Helvetica Neue"/>
              <a:cs typeface="Helvetica Neue"/>
              <a:sym typeface="Helvetica Neue"/>
            </a:endParaRPr>
          </a:p>
          <a:p>
            <a:pPr marL="0" marR="0" lvl="0" indent="0" algn="r" rtl="0">
              <a:lnSpc>
                <a:spcPct val="90000"/>
              </a:lnSpc>
              <a:spcBef>
                <a:spcPts val="1000"/>
              </a:spcBef>
              <a:spcAft>
                <a:spcPts val="0"/>
              </a:spcAft>
              <a:buClr>
                <a:srgbClr val="AC6B97"/>
              </a:buClr>
              <a:buSzPts val="3600"/>
              <a:buFont typeface="Arial"/>
              <a:buNone/>
            </a:pPr>
            <a:r>
              <a:rPr lang="en-GB" sz="3600" b="1" i="0" u="none" strike="noStrike" cap="none">
                <a:solidFill>
                  <a:srgbClr val="AC6B97"/>
                </a:solidFill>
                <a:latin typeface="Helvetica Neue"/>
                <a:ea typeface="Helvetica Neue"/>
                <a:cs typeface="Helvetica Neue"/>
                <a:sym typeface="Helvetica Neue"/>
              </a:rPr>
              <a:t>INTERAGENCY TOOLKIT: PREVENTING AND RESPONDING TO CHILD LABOUR IN HUMANITARIAN ACTION  </a:t>
            </a:r>
            <a:endParaRPr sz="3600" b="1" i="0" u="none" strike="noStrike" cap="none">
              <a:solidFill>
                <a:srgbClr val="AC6B97"/>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0"/>
          <p:cNvSpPr txBox="1">
            <a:spLocks noGrp="1"/>
          </p:cNvSpPr>
          <p:nvPr>
            <p:ph type="title"/>
          </p:nvPr>
        </p:nvSpPr>
        <p:spPr>
          <a:xfrm>
            <a:off x="656022" y="42663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ESTABLISH VULNERABILITY CRITERIA AND RISK MATRIX FOR CHILD LABOUR </a:t>
            </a:r>
            <a:br>
              <a:rPr lang="en-GB"/>
            </a:br>
            <a:endParaRPr/>
          </a:p>
        </p:txBody>
      </p:sp>
      <p:sp>
        <p:nvSpPr>
          <p:cNvPr id="295" name="Google Shape;295;p10"/>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800"/>
              <a:buNone/>
            </a:pPr>
            <a:r>
              <a:rPr lang="en-GB"/>
              <a:t>INFLUENCED BY RELATED RISK AND PROTECTION FACTORS</a:t>
            </a:r>
            <a:endParaRPr/>
          </a:p>
        </p:txBody>
      </p:sp>
      <p:pic>
        <p:nvPicPr>
          <p:cNvPr id="296" name="Google Shape;296;p10"/>
          <p:cNvPicPr preferRelativeResize="0"/>
          <p:nvPr/>
        </p:nvPicPr>
        <p:blipFill rotWithShape="1">
          <a:blip r:embed="rId3">
            <a:alphaModFix/>
          </a:blip>
          <a:srcRect/>
          <a:stretch/>
        </p:blipFill>
        <p:spPr>
          <a:xfrm>
            <a:off x="1160240" y="2762655"/>
            <a:ext cx="9507167" cy="40953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3200"/>
              <a:buNone/>
            </a:pPr>
            <a:r>
              <a:rPr lang="en-GB"/>
              <a:t>HELPS TO:</a:t>
            </a:r>
            <a:endParaRPr/>
          </a:p>
        </p:txBody>
      </p:sp>
      <p:sp>
        <p:nvSpPr>
          <p:cNvPr id="303" name="Google Shape;303;p11"/>
          <p:cNvSpPr txBox="1">
            <a:spLocks noGrp="1"/>
          </p:cNvSpPr>
          <p:nvPr>
            <p:ph type="body" idx="2"/>
          </p:nvPr>
        </p:nvSpPr>
        <p:spPr>
          <a:xfrm>
            <a:off x="4100513" y="1164430"/>
            <a:ext cx="7588182" cy="569356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5"/>
              </a:buClr>
              <a:buSzPts val="2800"/>
              <a:buChar char="•"/>
            </a:pPr>
            <a:r>
              <a:rPr lang="en-GB" dirty="0"/>
              <a:t>Prioritise and manage high caseloads and provide urgent support to high-risk cases</a:t>
            </a:r>
            <a:endParaRPr dirty="0"/>
          </a:p>
          <a:p>
            <a:pPr marL="228600" lvl="0" indent="-228600" algn="l" rtl="0">
              <a:lnSpc>
                <a:spcPct val="90000"/>
              </a:lnSpc>
              <a:spcBef>
                <a:spcPts val="1000"/>
              </a:spcBef>
              <a:spcAft>
                <a:spcPts val="0"/>
              </a:spcAft>
              <a:buClr>
                <a:schemeClr val="accent5"/>
              </a:buClr>
              <a:buSzPts val="2800"/>
              <a:buChar char="•"/>
            </a:pPr>
            <a:r>
              <a:rPr lang="en-GB" dirty="0"/>
              <a:t>Assess and analyse the situation of individual children  </a:t>
            </a:r>
            <a:endParaRPr dirty="0"/>
          </a:p>
          <a:p>
            <a:pPr marL="228600" lvl="0" indent="-228600" algn="l" rtl="0">
              <a:lnSpc>
                <a:spcPct val="90000"/>
              </a:lnSpc>
              <a:spcBef>
                <a:spcPts val="1000"/>
              </a:spcBef>
              <a:spcAft>
                <a:spcPts val="0"/>
              </a:spcAft>
              <a:buClr>
                <a:schemeClr val="accent5"/>
              </a:buClr>
              <a:buSzPts val="2800"/>
              <a:buChar char="•"/>
            </a:pPr>
            <a:r>
              <a:rPr lang="en-GB" dirty="0"/>
              <a:t>Determine their risk level and take the required actions to respond to their needs </a:t>
            </a:r>
            <a:endParaRPr dirty="0"/>
          </a:p>
          <a:p>
            <a:pPr marL="228600" lvl="0" indent="-228600" algn="l" rtl="0">
              <a:lnSpc>
                <a:spcPct val="90000"/>
              </a:lnSpc>
              <a:spcBef>
                <a:spcPts val="1000"/>
              </a:spcBef>
              <a:spcAft>
                <a:spcPts val="0"/>
              </a:spcAft>
              <a:buClr>
                <a:schemeClr val="accent5"/>
              </a:buClr>
              <a:buSzPts val="2800"/>
              <a:buChar char="•"/>
            </a:pPr>
            <a:r>
              <a:rPr lang="en-GB" dirty="0"/>
              <a:t>Set criteria in relation to capacity</a:t>
            </a:r>
            <a:endParaRPr dirty="0"/>
          </a:p>
          <a:p>
            <a:pPr marL="228600" lvl="0" indent="-228600" algn="l" rtl="0">
              <a:lnSpc>
                <a:spcPct val="90000"/>
              </a:lnSpc>
              <a:spcBef>
                <a:spcPts val="1000"/>
              </a:spcBef>
              <a:spcAft>
                <a:spcPts val="0"/>
              </a:spcAft>
              <a:buClr>
                <a:schemeClr val="accent5"/>
              </a:buClr>
              <a:buSzPts val="2800"/>
              <a:buChar char="•"/>
            </a:pPr>
            <a:r>
              <a:rPr lang="en-GB" dirty="0"/>
              <a:t>Clarify which children can be supported through case management or other interventions </a:t>
            </a:r>
            <a:endParaRPr dirty="0"/>
          </a:p>
          <a:p>
            <a:pPr marL="228600" lvl="0" indent="-228600" algn="l" rtl="0">
              <a:lnSpc>
                <a:spcPct val="90000"/>
              </a:lnSpc>
              <a:spcBef>
                <a:spcPts val="1000"/>
              </a:spcBef>
              <a:spcAft>
                <a:spcPts val="0"/>
              </a:spcAft>
              <a:buClr>
                <a:schemeClr val="accent5"/>
              </a:buClr>
              <a:buSzPts val="2800"/>
              <a:buChar char="•"/>
            </a:pPr>
            <a:r>
              <a:rPr lang="en-GB" dirty="0"/>
              <a:t>Engage children, caregivers, community in validating vulnerability criteria</a:t>
            </a: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304" name="Google Shape;304;p11"/>
          <p:cNvSpPr txBox="1">
            <a:spLocks noGrp="1"/>
          </p:cNvSpPr>
          <p:nvPr>
            <p:ph type="body" idx="3"/>
          </p:nvPr>
        </p:nvSpPr>
        <p:spPr>
          <a:xfrm>
            <a:off x="1" y="528638"/>
            <a:ext cx="3813242"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400"/>
              <a:buNone/>
            </a:pPr>
            <a:r>
              <a:rPr lang="en-GB" sz="3400"/>
              <a:t>DEVELOPING  VULNERABILITY CRITERIA AND RISK MATRIX</a:t>
            </a:r>
            <a:endParaRPr/>
          </a:p>
          <a:p>
            <a:pPr marL="0" lvl="0" indent="0" algn="l" rtl="0">
              <a:lnSpc>
                <a:spcPct val="90000"/>
              </a:lnSpc>
              <a:spcBef>
                <a:spcPts val="1000"/>
              </a:spcBef>
              <a:spcAft>
                <a:spcPts val="0"/>
              </a:spcAft>
              <a:buClr>
                <a:schemeClr val="lt1"/>
              </a:buClr>
              <a:buSzPts val="3600"/>
              <a:buNone/>
            </a:pPr>
            <a:endParaRPr/>
          </a:p>
          <a:p>
            <a:pPr marL="0" lvl="0" indent="0" algn="l" rtl="0">
              <a:lnSpc>
                <a:spcPct val="90000"/>
              </a:lnSpc>
              <a:spcBef>
                <a:spcPts val="1000"/>
              </a:spcBef>
              <a:spcAft>
                <a:spcPts val="0"/>
              </a:spcAft>
              <a:buClr>
                <a:schemeClr val="lt1"/>
              </a:buClr>
              <a:buSzPts val="36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656021" y="51435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DEVELOP A HOLISTIC PACKAGE OF RESPONSE FOR CHILDREN IN CHILD LABOUR</a:t>
            </a:r>
            <a:br>
              <a:rPr lang="en-GB"/>
            </a:br>
            <a:endParaRPr/>
          </a:p>
        </p:txBody>
      </p:sp>
      <p:sp>
        <p:nvSpPr>
          <p:cNvPr id="311" name="Google Shape;311;p12"/>
          <p:cNvSpPr txBox="1">
            <a:spLocks noGrp="1"/>
          </p:cNvSpPr>
          <p:nvPr>
            <p:ph type="body" idx="2"/>
          </p:nvPr>
        </p:nvSpPr>
        <p:spPr>
          <a:xfrm>
            <a:off x="453000" y="2067330"/>
            <a:ext cx="11286000" cy="513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6"/>
              </a:buClr>
              <a:buSzPts val="2800"/>
              <a:buChar char="•"/>
            </a:pPr>
            <a:r>
              <a:rPr lang="en-GB" dirty="0"/>
              <a:t>Age and gender-specific that meets safety, care, physical and mental well-being, pathways to learning, financial sufficiency, social reintegration needs</a:t>
            </a:r>
            <a:endParaRPr dirty="0"/>
          </a:p>
          <a:p>
            <a:pPr marL="228600" lvl="0" indent="-228600" algn="l" rtl="0">
              <a:lnSpc>
                <a:spcPct val="90000"/>
              </a:lnSpc>
              <a:spcBef>
                <a:spcPts val="1000"/>
              </a:spcBef>
              <a:spcAft>
                <a:spcPts val="0"/>
              </a:spcAft>
              <a:buClr>
                <a:schemeClr val="accent6"/>
              </a:buClr>
              <a:buSzPts val="2800"/>
              <a:buChar char="•"/>
            </a:pPr>
            <a:r>
              <a:rPr lang="en-GB" dirty="0"/>
              <a:t>Delivered through, but not limited to: </a:t>
            </a:r>
            <a:endParaRPr dirty="0"/>
          </a:p>
          <a:p>
            <a:pPr marL="685800" lvl="1" indent="-222250" algn="l" rtl="0">
              <a:lnSpc>
                <a:spcPct val="90000"/>
              </a:lnSpc>
              <a:spcBef>
                <a:spcPts val="500"/>
              </a:spcBef>
              <a:spcAft>
                <a:spcPts val="0"/>
              </a:spcAft>
              <a:buSzPts val="2700"/>
              <a:buChar char="•"/>
            </a:pPr>
            <a:r>
              <a:rPr lang="en-GB" sz="2700" dirty="0"/>
              <a:t>Social/peer activities, mentoring, life skills </a:t>
            </a:r>
            <a:endParaRPr sz="2300" dirty="0"/>
          </a:p>
          <a:p>
            <a:pPr marL="685800" lvl="1" indent="-222250" algn="l" rtl="0">
              <a:lnSpc>
                <a:spcPct val="90000"/>
              </a:lnSpc>
              <a:spcBef>
                <a:spcPts val="500"/>
              </a:spcBef>
              <a:spcAft>
                <a:spcPts val="0"/>
              </a:spcAft>
              <a:buSzPts val="2700"/>
              <a:buChar char="•"/>
            </a:pPr>
            <a:r>
              <a:rPr lang="en-GB" sz="2700" dirty="0"/>
              <a:t>Healthcare, aids for impairments, SRH, MHPSS  </a:t>
            </a:r>
            <a:endParaRPr sz="2300" dirty="0"/>
          </a:p>
          <a:p>
            <a:pPr marL="685800" lvl="1" indent="-222250" algn="l" rtl="0">
              <a:lnSpc>
                <a:spcPct val="90000"/>
              </a:lnSpc>
              <a:spcBef>
                <a:spcPts val="500"/>
              </a:spcBef>
              <a:spcAft>
                <a:spcPts val="0"/>
              </a:spcAft>
              <a:buSzPts val="2700"/>
              <a:buChar char="•"/>
            </a:pPr>
            <a:r>
              <a:rPr lang="en-GB" sz="2700" dirty="0"/>
              <a:t>Education pathways </a:t>
            </a:r>
            <a:endParaRPr sz="2300" dirty="0"/>
          </a:p>
          <a:p>
            <a:pPr marL="685800" lvl="1" indent="-222250" algn="l" rtl="0">
              <a:lnSpc>
                <a:spcPct val="90000"/>
              </a:lnSpc>
              <a:spcBef>
                <a:spcPts val="500"/>
              </a:spcBef>
              <a:spcAft>
                <a:spcPts val="0"/>
              </a:spcAft>
              <a:buSzPts val="2700"/>
              <a:buChar char="•"/>
            </a:pPr>
            <a:r>
              <a:rPr lang="en-GB" sz="2700" dirty="0"/>
              <a:t>Parenting support, including for adolescent caregivers</a:t>
            </a:r>
            <a:endParaRPr sz="2300" dirty="0"/>
          </a:p>
          <a:p>
            <a:pPr marL="685800" lvl="1" indent="-222250" algn="l" rtl="0">
              <a:lnSpc>
                <a:spcPct val="90000"/>
              </a:lnSpc>
              <a:spcBef>
                <a:spcPts val="500"/>
              </a:spcBef>
              <a:spcAft>
                <a:spcPts val="0"/>
              </a:spcAft>
              <a:buSzPts val="2700"/>
              <a:buChar char="•"/>
            </a:pPr>
            <a:r>
              <a:rPr lang="en-GB" sz="2700" dirty="0"/>
              <a:t>Addressing stigma, discrimination, marginalisation  </a:t>
            </a:r>
            <a:endParaRPr sz="2300" dirty="0"/>
          </a:p>
          <a:p>
            <a:pPr marL="685800" lvl="1" indent="-222250" algn="l" rtl="0">
              <a:lnSpc>
                <a:spcPct val="90000"/>
              </a:lnSpc>
              <a:spcBef>
                <a:spcPts val="500"/>
              </a:spcBef>
              <a:spcAft>
                <a:spcPts val="0"/>
              </a:spcAft>
              <a:buSzPts val="2700"/>
              <a:buChar char="•"/>
            </a:pPr>
            <a:r>
              <a:rPr lang="en-GB" sz="2700" dirty="0"/>
              <a:t>Support the safety of children (safety plan/body safety) </a:t>
            </a:r>
            <a:endParaRPr sz="2300" dirty="0"/>
          </a:p>
          <a:p>
            <a:pPr marL="228600" lvl="0" indent="-50800" algn="l" rtl="0">
              <a:lnSpc>
                <a:spcPct val="90000"/>
              </a:lnSpc>
              <a:spcBef>
                <a:spcPts val="1000"/>
              </a:spcBef>
              <a:spcAft>
                <a:spcPts val="0"/>
              </a:spcAft>
              <a:buClr>
                <a:schemeClr val="accent6"/>
              </a:buClr>
              <a:buSzPts val="2800"/>
              <a:buNone/>
            </a:pPr>
            <a:endParaRPr dirty="0"/>
          </a:p>
          <a:p>
            <a:pPr marL="228600" lvl="0" indent="-50800" algn="l" rtl="0">
              <a:lnSpc>
                <a:spcPct val="90000"/>
              </a:lnSpc>
              <a:spcBef>
                <a:spcPts val="1000"/>
              </a:spcBef>
              <a:spcAft>
                <a:spcPts val="0"/>
              </a:spcAft>
              <a:buClr>
                <a:schemeClr val="accent6"/>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3200"/>
              <a:buFont typeface="Helvetica Neue"/>
              <a:buNone/>
            </a:pPr>
            <a:r>
              <a:rPr lang="en-GB"/>
              <a:t>RESPONSE ACTIONS</a:t>
            </a:r>
            <a:br>
              <a:rPr lang="en-GB"/>
            </a:br>
            <a:r>
              <a:rPr lang="en-GB"/>
              <a:t>LAYERED SUPPORT MODEL</a:t>
            </a:r>
            <a:br>
              <a:rPr lang="en-GB"/>
            </a:br>
            <a:endParaRPr/>
          </a:p>
        </p:txBody>
      </p:sp>
      <p:sp>
        <p:nvSpPr>
          <p:cNvPr id="318" name="Google Shape;318;p13"/>
          <p:cNvSpPr txBox="1">
            <a:spLocks noGrp="1"/>
          </p:cNvSpPr>
          <p:nvPr>
            <p:ph type="body" idx="1"/>
          </p:nvPr>
        </p:nvSpPr>
        <p:spPr>
          <a:xfrm>
            <a:off x="358599" y="257176"/>
            <a:ext cx="3981625" cy="66008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200"/>
              <a:buNone/>
            </a:pPr>
            <a:r>
              <a:rPr lang="en-GB" sz="3200" b="1" dirty="0">
                <a:solidFill>
                  <a:srgbClr val="97467D"/>
                </a:solidFill>
              </a:rPr>
              <a:t>KEY ACTIONS:</a:t>
            </a:r>
            <a:endParaRPr dirty="0"/>
          </a:p>
          <a:p>
            <a:pPr marL="228600" lvl="0" indent="-228600" algn="l" rtl="0">
              <a:lnSpc>
                <a:spcPct val="90000"/>
              </a:lnSpc>
              <a:spcBef>
                <a:spcPts val="1000"/>
              </a:spcBef>
              <a:spcAft>
                <a:spcPts val="0"/>
              </a:spcAft>
              <a:buClr>
                <a:schemeClr val="accent5"/>
              </a:buClr>
              <a:buSzPts val="2800"/>
              <a:buChar char="•"/>
            </a:pPr>
            <a:r>
              <a:rPr lang="en-GB" dirty="0"/>
              <a:t>Clearly define differentiated programming</a:t>
            </a:r>
            <a:endParaRPr dirty="0"/>
          </a:p>
          <a:p>
            <a:pPr marL="228600" lvl="0" indent="-228600" algn="l" rtl="0">
              <a:lnSpc>
                <a:spcPct val="90000"/>
              </a:lnSpc>
              <a:spcBef>
                <a:spcPts val="1000"/>
              </a:spcBef>
              <a:spcAft>
                <a:spcPts val="0"/>
              </a:spcAft>
              <a:buClr>
                <a:schemeClr val="accent5"/>
              </a:buClr>
              <a:buSzPts val="2800"/>
              <a:buChar char="•"/>
            </a:pPr>
            <a:r>
              <a:rPr lang="en-GB" dirty="0"/>
              <a:t>SOPs for high-risk cases that involve multiple protection risks, including the WFCL and SGBV </a:t>
            </a:r>
            <a:endParaRPr dirty="0"/>
          </a:p>
          <a:p>
            <a:pPr marL="228600" lvl="0" indent="-228600" algn="l" rtl="0">
              <a:lnSpc>
                <a:spcPct val="90000"/>
              </a:lnSpc>
              <a:spcBef>
                <a:spcPts val="1000"/>
              </a:spcBef>
              <a:spcAft>
                <a:spcPts val="0"/>
              </a:spcAft>
              <a:buClr>
                <a:schemeClr val="accent5"/>
              </a:buClr>
              <a:buSzPts val="2800"/>
              <a:buChar char="•"/>
            </a:pPr>
            <a:r>
              <a:rPr lang="en-GB" dirty="0"/>
              <a:t>Promote case management as a priority for high-risk children</a:t>
            </a:r>
            <a:endParaRPr dirty="0"/>
          </a:p>
          <a:p>
            <a:pPr marL="228600" lvl="0" indent="-228600" algn="l" rtl="0">
              <a:lnSpc>
                <a:spcPct val="90000"/>
              </a:lnSpc>
              <a:spcBef>
                <a:spcPts val="1000"/>
              </a:spcBef>
              <a:spcAft>
                <a:spcPts val="0"/>
              </a:spcAft>
              <a:buClr>
                <a:schemeClr val="accent5"/>
              </a:buClr>
              <a:buSzPts val="2800"/>
              <a:buChar char="•"/>
            </a:pPr>
            <a:r>
              <a:rPr lang="en-GB" dirty="0"/>
              <a:t>Promote a layered support model</a:t>
            </a:r>
            <a:endParaRPr dirty="0"/>
          </a:p>
        </p:txBody>
      </p:sp>
      <p:pic>
        <p:nvPicPr>
          <p:cNvPr id="319" name="Google Shape;319;p13"/>
          <p:cNvPicPr preferRelativeResize="0"/>
          <p:nvPr/>
        </p:nvPicPr>
        <p:blipFill rotWithShape="1">
          <a:blip r:embed="rId3">
            <a:alphaModFix/>
          </a:blip>
          <a:srcRect/>
          <a:stretch/>
        </p:blipFill>
        <p:spPr>
          <a:xfrm>
            <a:off x="4340224" y="1582739"/>
            <a:ext cx="7851775" cy="52752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TO SUPPORT DIFFERENTIATED PROGRAMMING </a:t>
            </a:r>
            <a:endParaRPr/>
          </a:p>
        </p:txBody>
      </p:sp>
      <p:sp>
        <p:nvSpPr>
          <p:cNvPr id="326" name="Google Shape;326;p14"/>
          <p:cNvSpPr txBox="1">
            <a:spLocks noGrp="1"/>
          </p:cNvSpPr>
          <p:nvPr>
            <p:ph type="body" idx="1"/>
          </p:nvPr>
        </p:nvSpPr>
        <p:spPr>
          <a:xfrm>
            <a:off x="656021" y="2043112"/>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800"/>
              <a:buNone/>
            </a:pPr>
            <a:r>
              <a:rPr lang="en-GB"/>
              <a:t>AGREE THROUGH INTER-AGENCY COORDINATION: </a:t>
            </a:r>
            <a:endParaRPr/>
          </a:p>
        </p:txBody>
      </p:sp>
      <p:sp>
        <p:nvSpPr>
          <p:cNvPr id="327" name="Google Shape;327;p14"/>
          <p:cNvSpPr txBox="1">
            <a:spLocks noGrp="1"/>
          </p:cNvSpPr>
          <p:nvPr>
            <p:ph type="body" idx="2"/>
          </p:nvPr>
        </p:nvSpPr>
        <p:spPr>
          <a:xfrm>
            <a:off x="656021" y="3128962"/>
            <a:ext cx="10820100" cy="3729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6"/>
              </a:buClr>
              <a:buSzPts val="2800"/>
              <a:buChar char="•"/>
            </a:pPr>
            <a:r>
              <a:rPr lang="en-GB" dirty="0"/>
              <a:t>Timeframe and steps for case assessments and follow-up</a:t>
            </a:r>
            <a:endParaRPr dirty="0"/>
          </a:p>
          <a:p>
            <a:pPr marL="228600" lvl="0" indent="-228600" algn="l" rtl="0">
              <a:lnSpc>
                <a:spcPct val="90000"/>
              </a:lnSpc>
              <a:spcBef>
                <a:spcPts val="1000"/>
              </a:spcBef>
              <a:spcAft>
                <a:spcPts val="0"/>
              </a:spcAft>
              <a:buClr>
                <a:schemeClr val="accent6"/>
              </a:buClr>
              <a:buSzPts val="2800"/>
              <a:buChar char="•"/>
            </a:pPr>
            <a:r>
              <a:rPr lang="en-GB" dirty="0"/>
              <a:t>Case management tools for identification, registration, and assessment inclusive of child labour risk and protective factors</a:t>
            </a:r>
            <a:endParaRPr dirty="0"/>
          </a:p>
          <a:p>
            <a:pPr marL="228600" lvl="0" indent="-228600" algn="l" rtl="0">
              <a:lnSpc>
                <a:spcPct val="90000"/>
              </a:lnSpc>
              <a:spcBef>
                <a:spcPts val="1000"/>
              </a:spcBef>
              <a:spcAft>
                <a:spcPts val="0"/>
              </a:spcAft>
              <a:buClr>
                <a:schemeClr val="accent6"/>
              </a:buClr>
              <a:buSzPts val="2800"/>
              <a:buChar char="•"/>
            </a:pPr>
            <a:r>
              <a:rPr lang="en-GB" dirty="0"/>
              <a:t>Actions for timely response to high-risk cases </a:t>
            </a:r>
            <a:endParaRPr dirty="0"/>
          </a:p>
          <a:p>
            <a:pPr marL="457200" lvl="1" indent="0" algn="l" rtl="0">
              <a:lnSpc>
                <a:spcPct val="90000"/>
              </a:lnSpc>
              <a:spcBef>
                <a:spcPts val="500"/>
              </a:spcBef>
              <a:spcAft>
                <a:spcPts val="0"/>
              </a:spcAft>
              <a:buSzPts val="2400"/>
              <a:buNone/>
            </a:pPr>
            <a:endParaRPr dirty="0"/>
          </a:p>
          <a:p>
            <a:pPr marL="685800" lvl="1" indent="-76200" algn="l" rtl="0">
              <a:lnSpc>
                <a:spcPct val="90000"/>
              </a:lnSpc>
              <a:spcBef>
                <a:spcPts val="500"/>
              </a:spcBef>
              <a:spcAft>
                <a:spcPts val="0"/>
              </a:spcAft>
              <a:buSzPts val="24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a:t>DEVELOPING RESPONSES FOR HIGH RISK CASES</a:t>
            </a:r>
            <a:endParaRPr/>
          </a:p>
        </p:txBody>
      </p:sp>
      <p:sp>
        <p:nvSpPr>
          <p:cNvPr id="334" name="Google Shape;334;p15"/>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800"/>
              <a:buNone/>
            </a:pPr>
            <a:r>
              <a:rPr lang="en-GB"/>
              <a:t>AGREE THROUGH INTER-AGENCY COORDINATION: </a:t>
            </a:r>
            <a:endParaRPr/>
          </a:p>
          <a:p>
            <a:pPr marL="0" lvl="0" indent="0" algn="l" rtl="0">
              <a:lnSpc>
                <a:spcPct val="90000"/>
              </a:lnSpc>
              <a:spcBef>
                <a:spcPts val="1000"/>
              </a:spcBef>
              <a:spcAft>
                <a:spcPts val="0"/>
              </a:spcAft>
              <a:buClr>
                <a:schemeClr val="accent6"/>
              </a:buClr>
              <a:buSzPts val="2800"/>
              <a:buNone/>
            </a:pPr>
            <a:endParaRPr/>
          </a:p>
        </p:txBody>
      </p:sp>
      <p:sp>
        <p:nvSpPr>
          <p:cNvPr id="335" name="Google Shape;335;p15"/>
          <p:cNvSpPr txBox="1">
            <a:spLocks noGrp="1"/>
          </p:cNvSpPr>
          <p:nvPr>
            <p:ph type="body" idx="2"/>
          </p:nvPr>
        </p:nvSpPr>
        <p:spPr>
          <a:xfrm>
            <a:off x="656021" y="2614612"/>
            <a:ext cx="10820015" cy="492004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6"/>
              </a:buClr>
              <a:buSzPts val="2800"/>
              <a:buChar char="•"/>
            </a:pPr>
            <a:r>
              <a:rPr lang="en-GB" dirty="0"/>
              <a:t>Immediate actions: imminent risk of life-threatening danger, harm, or death of a child</a:t>
            </a:r>
            <a:endParaRPr dirty="0"/>
          </a:p>
          <a:p>
            <a:pPr marL="228600" lvl="0" indent="-228600" algn="l" rtl="0">
              <a:lnSpc>
                <a:spcPct val="90000"/>
              </a:lnSpc>
              <a:spcBef>
                <a:spcPts val="1000"/>
              </a:spcBef>
              <a:spcAft>
                <a:spcPts val="0"/>
              </a:spcAft>
              <a:buClr>
                <a:schemeClr val="accent6"/>
              </a:buClr>
              <a:buSzPts val="2800"/>
              <a:buChar char="•"/>
            </a:pPr>
            <a:r>
              <a:rPr lang="en-GB" dirty="0"/>
              <a:t>Procedures for how cases are discussed and dealt with, including between case workers and supervisors</a:t>
            </a:r>
            <a:endParaRPr dirty="0"/>
          </a:p>
          <a:p>
            <a:pPr marL="228600" lvl="0" indent="-228600" algn="l" rtl="0">
              <a:lnSpc>
                <a:spcPct val="90000"/>
              </a:lnSpc>
              <a:spcBef>
                <a:spcPts val="1000"/>
              </a:spcBef>
              <a:spcAft>
                <a:spcPts val="0"/>
              </a:spcAft>
              <a:buClr>
                <a:schemeClr val="accent6"/>
              </a:buClr>
              <a:buSzPts val="2800"/>
              <a:buChar char="•"/>
            </a:pPr>
            <a:r>
              <a:rPr lang="en-GB" dirty="0"/>
              <a:t>An SOP for situations that require removal or rescue of a child</a:t>
            </a:r>
            <a:r>
              <a:rPr lang="en-GB" sz="3600" dirty="0"/>
              <a:t> </a:t>
            </a:r>
            <a:endParaRPr dirty="0"/>
          </a:p>
          <a:p>
            <a:pPr marL="228600" lvl="0" indent="-228600" algn="l" rtl="0">
              <a:lnSpc>
                <a:spcPct val="90000"/>
              </a:lnSpc>
              <a:spcBef>
                <a:spcPts val="1000"/>
              </a:spcBef>
              <a:spcAft>
                <a:spcPts val="0"/>
              </a:spcAft>
              <a:buClr>
                <a:schemeClr val="accent6"/>
              </a:buClr>
              <a:buSzPts val="2800"/>
              <a:buChar char="•"/>
            </a:pPr>
            <a:r>
              <a:rPr lang="en-GB" dirty="0"/>
              <a:t>An SOP for situations where removal or rescue of a child is required but is not possible or in their best interests</a:t>
            </a:r>
            <a:endParaRPr sz="3600" dirty="0"/>
          </a:p>
          <a:p>
            <a:pPr marL="228600" lvl="0" indent="-228600" algn="l" rtl="0">
              <a:lnSpc>
                <a:spcPct val="90000"/>
              </a:lnSpc>
              <a:spcBef>
                <a:spcPts val="1000"/>
              </a:spcBef>
              <a:spcAft>
                <a:spcPts val="0"/>
              </a:spcAft>
              <a:buSzPts val="2800"/>
              <a:buChar char="•"/>
            </a:pPr>
            <a:r>
              <a:rPr lang="en-GB" dirty="0"/>
              <a:t>Procedures for refugee, IDP, or migrant outlined by relevant agencies, such as government services, UNHCR, or IOM</a:t>
            </a:r>
            <a:endParaRPr sz="3600" dirty="0"/>
          </a:p>
          <a:p>
            <a:pPr marL="228600" lvl="0" indent="-50800" algn="l" rtl="0">
              <a:lnSpc>
                <a:spcPct val="90000"/>
              </a:lnSpc>
              <a:spcBef>
                <a:spcPts val="1000"/>
              </a:spcBef>
              <a:spcAft>
                <a:spcPts val="0"/>
              </a:spcAft>
              <a:buClr>
                <a:schemeClr val="accent6"/>
              </a:buClr>
              <a:buSzPts val="28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txBox="1">
            <a:spLocks noGrp="1"/>
          </p:cNvSpPr>
          <p:nvPr>
            <p:ph type="title"/>
          </p:nvPr>
        </p:nvSpPr>
        <p:spPr>
          <a:xfrm>
            <a:off x="656023" y="365125"/>
            <a:ext cx="83863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ACTIVITY: USING VULNERABILITY CRITERIA AND RISK MATRIX </a:t>
            </a:r>
            <a:endParaRPr dirty="0"/>
          </a:p>
        </p:txBody>
      </p:sp>
      <p:sp>
        <p:nvSpPr>
          <p:cNvPr id="342" name="Google Shape;342;p16"/>
          <p:cNvSpPr txBox="1">
            <a:spLocks noGrp="1"/>
          </p:cNvSpPr>
          <p:nvPr>
            <p:ph type="body" idx="2"/>
          </p:nvPr>
        </p:nvSpPr>
        <p:spPr>
          <a:xfrm>
            <a:off x="656023" y="2140478"/>
            <a:ext cx="10820015" cy="4717522"/>
          </a:xfrm>
          <a:prstGeom prst="rect">
            <a:avLst/>
          </a:prstGeom>
          <a:noFill/>
          <a:ln>
            <a:noFill/>
          </a:ln>
        </p:spPr>
        <p:txBody>
          <a:bodyPr spcFirstLastPara="1" wrap="square" lIns="91425" tIns="45700" rIns="91425" bIns="45700" anchor="t" anchorCtr="0">
            <a:normAutofit/>
          </a:bodyPr>
          <a:lstStyle/>
          <a:p>
            <a:pPr marL="801688" lvl="3" indent="-434975" algn="l" rtl="0">
              <a:lnSpc>
                <a:spcPct val="90000"/>
              </a:lnSpc>
              <a:spcBef>
                <a:spcPts val="0"/>
              </a:spcBef>
              <a:spcAft>
                <a:spcPts val="0"/>
              </a:spcAft>
              <a:buSzPts val="2800"/>
              <a:buChar char="•"/>
            </a:pPr>
            <a:r>
              <a:rPr lang="en-GB" sz="2800" dirty="0"/>
              <a:t>Review the risk matrix and layered support model you have been given. </a:t>
            </a:r>
            <a:endParaRPr dirty="0"/>
          </a:p>
          <a:p>
            <a:pPr marL="801688" lvl="3" indent="-434975" algn="l" rtl="0">
              <a:lnSpc>
                <a:spcPct val="90000"/>
              </a:lnSpc>
              <a:spcBef>
                <a:spcPts val="500"/>
              </a:spcBef>
              <a:spcAft>
                <a:spcPts val="0"/>
              </a:spcAft>
              <a:buSzPts val="2800"/>
              <a:buChar char="•"/>
            </a:pPr>
            <a:r>
              <a:rPr lang="en-GB" sz="2800" dirty="0"/>
              <a:t>Discuss the following questions:</a:t>
            </a:r>
            <a:endParaRPr dirty="0"/>
          </a:p>
          <a:p>
            <a:pPr marL="1258888" lvl="2" indent="-434975" algn="l" rtl="0">
              <a:lnSpc>
                <a:spcPct val="90000"/>
              </a:lnSpc>
              <a:spcBef>
                <a:spcPts val="500"/>
              </a:spcBef>
              <a:spcAft>
                <a:spcPts val="0"/>
              </a:spcAft>
              <a:buSzPts val="2400"/>
              <a:buChar char="•"/>
            </a:pPr>
            <a:r>
              <a:rPr lang="en-GB" sz="2400" dirty="0"/>
              <a:t>How do you think this case management tool is/could help in the context? How is it currently? </a:t>
            </a:r>
            <a:endParaRPr dirty="0"/>
          </a:p>
          <a:p>
            <a:pPr marL="1258888" lvl="2" indent="-434975" algn="l" rtl="0">
              <a:lnSpc>
                <a:spcPct val="90000"/>
              </a:lnSpc>
              <a:spcBef>
                <a:spcPts val="500"/>
              </a:spcBef>
              <a:spcAft>
                <a:spcPts val="0"/>
              </a:spcAft>
              <a:buSzPts val="2400"/>
              <a:buChar char="•"/>
            </a:pPr>
            <a:r>
              <a:rPr lang="en-GB" sz="2400" dirty="0"/>
              <a:t>What are/would be the main challenges in implementing this tool?</a:t>
            </a:r>
            <a:endParaRPr dirty="0"/>
          </a:p>
          <a:p>
            <a:pPr marL="1258888" lvl="2" indent="-434975" algn="l" rtl="0">
              <a:lnSpc>
                <a:spcPct val="90000"/>
              </a:lnSpc>
              <a:spcBef>
                <a:spcPts val="500"/>
              </a:spcBef>
              <a:spcAft>
                <a:spcPts val="0"/>
              </a:spcAft>
              <a:buSzPts val="2400"/>
              <a:buChar char="•"/>
            </a:pPr>
            <a:r>
              <a:rPr lang="en-GB" sz="2400" dirty="0"/>
              <a:t>Do you see gaps in this tool or things you would change?</a:t>
            </a:r>
            <a:endParaRPr dirty="0"/>
          </a:p>
          <a:p>
            <a:pPr marL="801688" lvl="3" indent="-434975" algn="l" rtl="0">
              <a:lnSpc>
                <a:spcPct val="90000"/>
              </a:lnSpc>
              <a:spcBef>
                <a:spcPts val="500"/>
              </a:spcBef>
              <a:spcAft>
                <a:spcPts val="0"/>
              </a:spcAft>
              <a:buSzPts val="2800"/>
              <a:buChar char="•"/>
            </a:pPr>
            <a:r>
              <a:rPr lang="en-GB" sz="2800" dirty="0"/>
              <a:t>Now develop the changes/adaptations/contextualisation you would like to make to the tools, targeting the key areas you feel are most important in this context. </a:t>
            </a:r>
            <a:endParaRPr dirty="0"/>
          </a:p>
          <a:p>
            <a:pPr marL="228600" lvl="0" indent="-50800" algn="l" rtl="0">
              <a:lnSpc>
                <a:spcPct val="90000"/>
              </a:lnSpc>
              <a:spcBef>
                <a:spcPts val="1000"/>
              </a:spcBef>
              <a:spcAft>
                <a:spcPts val="0"/>
              </a:spcAft>
              <a:buClr>
                <a:schemeClr val="accent6"/>
              </a:buClr>
              <a:buSzPts val="2800"/>
              <a:buNone/>
            </a:pPr>
            <a:endParaRPr dirty="0"/>
          </a:p>
        </p:txBody>
      </p:sp>
      <p:pic>
        <p:nvPicPr>
          <p:cNvPr id="343" name="Google Shape;343;p16"/>
          <p:cNvPicPr preferRelativeResize="0"/>
          <p:nvPr/>
        </p:nvPicPr>
        <p:blipFill rotWithShape="1">
          <a:blip r:embed="rId3">
            <a:alphaModFix/>
          </a:blip>
          <a:srcRect/>
          <a:stretch/>
        </p:blipFill>
        <p:spPr>
          <a:xfrm>
            <a:off x="8805243" y="-354451"/>
            <a:ext cx="3386757" cy="33867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txBox="1">
            <a:spLocks noGrp="1"/>
          </p:cNvSpPr>
          <p:nvPr>
            <p:ph type="body" idx="2"/>
          </p:nvPr>
        </p:nvSpPr>
        <p:spPr>
          <a:xfrm>
            <a:off x="4100513" y="528638"/>
            <a:ext cx="7300912" cy="632936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GB" dirty="0"/>
              <a:t>Case management for working children is a systematic and timely way to provide direct one-to-one support and referrals to services for children who are in CL/WFCL. </a:t>
            </a:r>
            <a:endParaRPr dirty="0"/>
          </a:p>
          <a:p>
            <a:pPr marL="228600" lvl="0" indent="-228600" algn="l" rtl="0">
              <a:lnSpc>
                <a:spcPct val="90000"/>
              </a:lnSpc>
              <a:spcBef>
                <a:spcPts val="1000"/>
              </a:spcBef>
              <a:spcAft>
                <a:spcPts val="0"/>
              </a:spcAft>
              <a:buSzPts val="2800"/>
              <a:buChar char="•"/>
            </a:pPr>
            <a:r>
              <a:rPr lang="en-GB" dirty="0"/>
              <a:t>The types and levels of harm and danger to which children in child labour are exposed vary upon their workplaces, tasks, family and community environment, age, gender, and developmental stage. </a:t>
            </a:r>
            <a:endParaRPr dirty="0"/>
          </a:p>
          <a:p>
            <a:pPr marL="228600" lvl="0" indent="-228600" algn="l" rtl="0">
              <a:lnSpc>
                <a:spcPct val="90000"/>
              </a:lnSpc>
              <a:spcBef>
                <a:spcPts val="1000"/>
              </a:spcBef>
              <a:spcAft>
                <a:spcPts val="0"/>
              </a:spcAft>
              <a:buSzPts val="2800"/>
              <a:buChar char="•"/>
            </a:pPr>
            <a:r>
              <a:rPr lang="en-GB" dirty="0"/>
              <a:t>Case management services for children in child labour should be tailored and provide a coordinated, multi-sectoral response that addresses their holistic needs. </a:t>
            </a: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350" name="Google Shape;350;p1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KEY MESSAGES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
          <p:cNvSpPr txBox="1">
            <a:spLocks noGrp="1"/>
          </p:cNvSpPr>
          <p:nvPr>
            <p:ph type="body" idx="1"/>
          </p:nvPr>
        </p:nvSpPr>
        <p:spPr>
          <a:xfrm>
            <a:off x="575733" y="1066801"/>
            <a:ext cx="10972800"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None/>
            </a:pPr>
            <a:r>
              <a:rPr lang="en-GB" sz="4000"/>
              <a:t>SESSION 12: CHILD PROTECTION: CASE MANAGEMENT 1</a:t>
            </a:r>
            <a:endParaRPr/>
          </a:p>
        </p:txBody>
      </p:sp>
      <p:sp>
        <p:nvSpPr>
          <p:cNvPr id="236" name="Google Shape;236;p2"/>
          <p:cNvSpPr txBox="1">
            <a:spLocks noGrp="1"/>
          </p:cNvSpPr>
          <p:nvPr>
            <p:ph type="body" idx="2"/>
          </p:nvPr>
        </p:nvSpPr>
        <p:spPr>
          <a:xfrm>
            <a:off x="812800" y="3051922"/>
            <a:ext cx="10397067"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Clr>
                <a:schemeClr val="lt1"/>
              </a:buClr>
              <a:buSzPts val="2800"/>
              <a:buNone/>
            </a:pPr>
            <a:r>
              <a:rPr lang="en-GB" b="1"/>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
          <p:cNvSpPr txBox="1">
            <a:spLocks noGrp="1"/>
          </p:cNvSpPr>
          <p:nvPr>
            <p:ph type="body" idx="2"/>
          </p:nvPr>
        </p:nvSpPr>
        <p:spPr>
          <a:xfrm>
            <a:off x="866899" y="3051922"/>
            <a:ext cx="10450286" cy="2701764"/>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00"/>
              </a:spcBef>
              <a:spcAft>
                <a:spcPts val="0"/>
              </a:spcAft>
              <a:buSzPts val="2800"/>
              <a:buFont typeface="Helvetica Neue"/>
              <a:buChar char="●"/>
            </a:pPr>
            <a:r>
              <a:rPr lang="en-GB" dirty="0"/>
              <a:t>Identify 4-5 key considerations when developing case management programmes for working children</a:t>
            </a:r>
            <a:endParaRPr dirty="0"/>
          </a:p>
          <a:p>
            <a:pPr marL="457200" lvl="0" indent="-406400" algn="l" rtl="0">
              <a:lnSpc>
                <a:spcPct val="100000"/>
              </a:lnSpc>
              <a:spcBef>
                <a:spcPts val="0"/>
              </a:spcBef>
              <a:spcAft>
                <a:spcPts val="0"/>
              </a:spcAft>
              <a:buSzPts val="2800"/>
              <a:buFont typeface="Helvetica Neue"/>
              <a:buChar char="●"/>
            </a:pPr>
            <a:r>
              <a:rPr lang="en-GB" dirty="0"/>
              <a:t>Describe the principles behind a vulnerability criteria/risk matrix for children in child labour </a:t>
            </a:r>
            <a:endParaRPr dirty="0"/>
          </a:p>
          <a:p>
            <a:pPr marL="457200" lvl="0" indent="-406400" algn="l" rtl="0">
              <a:lnSpc>
                <a:spcPct val="100000"/>
              </a:lnSpc>
              <a:spcBef>
                <a:spcPts val="0"/>
              </a:spcBef>
              <a:spcAft>
                <a:spcPts val="600"/>
              </a:spcAft>
              <a:buSzPts val="2800"/>
              <a:buFont typeface="Helvetica Neue"/>
              <a:buChar char="●"/>
            </a:pPr>
            <a:r>
              <a:rPr lang="en-GB" dirty="0"/>
              <a:t>Explain the differences between case management support that would be given to children in child labour in different vulnerability/risk levels </a:t>
            </a:r>
            <a:endParaRPr dirty="0"/>
          </a:p>
        </p:txBody>
      </p:sp>
      <p:sp>
        <p:nvSpPr>
          <p:cNvPr id="243" name="Google Shape;243;p3"/>
          <p:cNvSpPr txBox="1"/>
          <p:nvPr/>
        </p:nvSpPr>
        <p:spPr>
          <a:xfrm>
            <a:off x="1828005" y="476375"/>
            <a:ext cx="8535987" cy="62793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endParaRPr sz="2800" b="1" i="0" u="none" strike="noStrike" cap="none">
              <a:solidFill>
                <a:schemeClr val="lt1"/>
              </a:solidFill>
              <a:latin typeface="Helvetica Neue"/>
              <a:ea typeface="Helvetica Neue"/>
              <a:cs typeface="Helvetica Neue"/>
              <a:sym typeface="Helvetica Neue"/>
            </a:endParaRPr>
          </a:p>
        </p:txBody>
      </p:sp>
      <p:sp>
        <p:nvSpPr>
          <p:cNvPr id="244" name="Google Shape;244;p3"/>
          <p:cNvSpPr txBox="1"/>
          <p:nvPr/>
        </p:nvSpPr>
        <p:spPr>
          <a:xfrm>
            <a:off x="304800" y="937802"/>
            <a:ext cx="11538857" cy="228063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n-GB" sz="2800" b="0" i="0" u="none" strike="noStrike" cap="none" dirty="0">
                <a:solidFill>
                  <a:schemeClr val="lt1"/>
                </a:solidFill>
                <a:latin typeface="Helvetica Neue"/>
                <a:ea typeface="Helvetica Neue"/>
                <a:cs typeface="Helvetica Neue"/>
                <a:sym typeface="Helvetica Neue"/>
              </a:rPr>
              <a:t> </a:t>
            </a:r>
            <a:r>
              <a:rPr lang="en-GB" sz="4000" b="1" i="0" u="none" strike="noStrike" cap="none" dirty="0">
                <a:solidFill>
                  <a:schemeClr val="lt1"/>
                </a:solidFill>
                <a:latin typeface="Helvetica Neue"/>
                <a:ea typeface="Helvetica Neue"/>
                <a:cs typeface="Helvetica Neue"/>
                <a:sym typeface="Helvetica Neue"/>
              </a:rPr>
              <a:t>LEARNING OUTCOMES  </a:t>
            </a:r>
            <a:endParaRPr dirty="0"/>
          </a:p>
          <a:p>
            <a:pPr marL="0" marR="0" lvl="0" indent="0" algn="ctr" rtl="0">
              <a:lnSpc>
                <a:spcPct val="90000"/>
              </a:lnSpc>
              <a:spcBef>
                <a:spcPts val="1000"/>
              </a:spcBef>
              <a:spcAft>
                <a:spcPts val="0"/>
              </a:spcAft>
              <a:buClr>
                <a:schemeClr val="lt1"/>
              </a:buClr>
              <a:buSzPts val="3000"/>
              <a:buFont typeface="Arial"/>
              <a:buNone/>
            </a:pPr>
            <a:r>
              <a:rPr lang="en-GB" sz="3000" dirty="0">
                <a:solidFill>
                  <a:schemeClr val="lt1"/>
                </a:solidFill>
                <a:latin typeface="Helvetica Neue"/>
                <a:ea typeface="Helvetica Neue"/>
                <a:cs typeface="Helvetica Neue"/>
                <a:sym typeface="Helvetica Neue"/>
              </a:rPr>
              <a:t>By the end of the session you will be able to: </a:t>
            </a:r>
            <a:endParaRPr sz="3000" b="1" i="0" u="none" strike="noStrike" cap="none" dirty="0">
              <a:solidFill>
                <a:schemeClr val="lt1"/>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a:t>DISCUSSION </a:t>
            </a:r>
            <a:endParaRPr/>
          </a:p>
        </p:txBody>
      </p:sp>
      <p:sp>
        <p:nvSpPr>
          <p:cNvPr id="250" name="Google Shape;250;p4"/>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dirty="0"/>
              <a:t>IN YOUR GROUP, ANSWER THESE QUESTIONS: </a:t>
            </a:r>
            <a:endParaRPr dirty="0"/>
          </a:p>
        </p:txBody>
      </p:sp>
      <p:sp>
        <p:nvSpPr>
          <p:cNvPr id="251" name="Google Shape;251;p4"/>
          <p:cNvSpPr txBox="1">
            <a:spLocks noGrp="1"/>
          </p:cNvSpPr>
          <p:nvPr>
            <p:ph type="body" idx="2"/>
          </p:nvPr>
        </p:nvSpPr>
        <p:spPr>
          <a:xfrm>
            <a:off x="656021" y="2997518"/>
            <a:ext cx="10820015" cy="215814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3200"/>
              <a:buChar char="•"/>
            </a:pPr>
            <a:r>
              <a:rPr lang="en-GB" sz="3200" dirty="0"/>
              <a:t>Why is case management important for children in child labour and the WFCL?</a:t>
            </a:r>
            <a:endParaRPr dirty="0"/>
          </a:p>
          <a:p>
            <a:pPr marL="228600" lvl="0" indent="-228600" algn="l" rtl="0">
              <a:lnSpc>
                <a:spcPct val="90000"/>
              </a:lnSpc>
              <a:spcBef>
                <a:spcPts val="1000"/>
              </a:spcBef>
              <a:spcAft>
                <a:spcPts val="0"/>
              </a:spcAft>
              <a:buClr>
                <a:schemeClr val="accent3"/>
              </a:buClr>
              <a:buSzPts val="3200"/>
              <a:buChar char="•"/>
            </a:pPr>
            <a:r>
              <a:rPr lang="en-GB" sz="3200" dirty="0"/>
              <a:t>How do children in child labour currently access case management services in this context? </a:t>
            </a:r>
            <a:endParaRPr dirty="0"/>
          </a:p>
          <a:p>
            <a:pPr marL="228600" lvl="0" indent="-50800" algn="l" rtl="0">
              <a:lnSpc>
                <a:spcPct val="90000"/>
              </a:lnSpc>
              <a:spcBef>
                <a:spcPts val="1000"/>
              </a:spcBef>
              <a:spcAft>
                <a:spcPts val="0"/>
              </a:spcAft>
              <a:buClr>
                <a:schemeClr val="accent3"/>
              </a:buClr>
              <a:buSzPts val="2800"/>
              <a:buNone/>
            </a:pPr>
            <a:endParaRPr dirty="0"/>
          </a:p>
        </p:txBody>
      </p:sp>
      <p:sp>
        <p:nvSpPr>
          <p:cNvPr id="252" name="Google Shape;252;p4"/>
          <p:cNvSpPr txBox="1"/>
          <p:nvPr/>
        </p:nvSpPr>
        <p:spPr>
          <a:xfrm>
            <a:off x="685992" y="5431408"/>
            <a:ext cx="10820015" cy="5000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3"/>
              </a:buClr>
              <a:buSzPts val="2800"/>
              <a:buFont typeface="Arial"/>
              <a:buNone/>
            </a:pPr>
            <a:r>
              <a:rPr lang="en-GB" sz="2800" b="1" i="0" u="none" strike="noStrike" cap="none">
                <a:solidFill>
                  <a:schemeClr val="accent3"/>
                </a:solidFill>
                <a:latin typeface="Helvetica Neue"/>
                <a:ea typeface="Helvetica Neue"/>
                <a:cs typeface="Helvetica Neue"/>
                <a:sym typeface="Helvetica Neue"/>
              </a:rPr>
              <a:t>NOW REVIEW THE WORK SHEET </a:t>
            </a:r>
            <a:endParaRPr/>
          </a:p>
        </p:txBody>
      </p:sp>
      <p:pic>
        <p:nvPicPr>
          <p:cNvPr id="253" name="Google Shape;253;p4"/>
          <p:cNvPicPr preferRelativeResize="0"/>
          <p:nvPr/>
        </p:nvPicPr>
        <p:blipFill rotWithShape="1">
          <a:blip r:embed="rId3">
            <a:alphaModFix/>
          </a:blip>
          <a:srcRect/>
          <a:stretch/>
        </p:blipFill>
        <p:spPr>
          <a:xfrm>
            <a:off x="10070907" y="358537"/>
            <a:ext cx="1435100" cy="939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1828008" y="1467093"/>
            <a:ext cx="7790126" cy="76810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GB" sz="3200"/>
              <a:t>KEY PROGRAMMING CONSIDERATIONS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6"/>
          <p:cNvSpPr txBox="1">
            <a:spLocks noGrp="1"/>
          </p:cNvSpPr>
          <p:nvPr>
            <p:ph type="body" idx="1"/>
          </p:nvPr>
        </p:nvSpPr>
        <p:spPr>
          <a:xfrm>
            <a:off x="3793066"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PRINCIPLES</a:t>
            </a:r>
            <a:endParaRPr/>
          </a:p>
        </p:txBody>
      </p:sp>
      <p:sp>
        <p:nvSpPr>
          <p:cNvPr id="266" name="Google Shape;266;p6"/>
          <p:cNvSpPr txBox="1">
            <a:spLocks noGrp="1"/>
          </p:cNvSpPr>
          <p:nvPr>
            <p:ph type="body" idx="2"/>
          </p:nvPr>
        </p:nvSpPr>
        <p:spPr>
          <a:xfrm>
            <a:off x="4206609" y="1411679"/>
            <a:ext cx="7300912" cy="2128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2800"/>
              <a:buChar char="•"/>
            </a:pPr>
            <a:r>
              <a:rPr lang="en-GB"/>
              <a:t>Adequate capacity:</a:t>
            </a:r>
            <a:endParaRPr/>
          </a:p>
          <a:p>
            <a:pPr marL="685800" lvl="1" indent="-228600" algn="l" rtl="0">
              <a:lnSpc>
                <a:spcPct val="90000"/>
              </a:lnSpc>
              <a:spcBef>
                <a:spcPts val="500"/>
              </a:spcBef>
              <a:spcAft>
                <a:spcPts val="0"/>
              </a:spcAft>
              <a:buSzPts val="2400"/>
              <a:buChar char="•"/>
            </a:pPr>
            <a:r>
              <a:rPr lang="en-GB"/>
              <a:t>Technical expertise </a:t>
            </a:r>
            <a:endParaRPr/>
          </a:p>
          <a:p>
            <a:pPr marL="685800" lvl="1" indent="-228600" algn="l" rtl="0">
              <a:lnSpc>
                <a:spcPct val="90000"/>
              </a:lnSpc>
              <a:spcBef>
                <a:spcPts val="500"/>
              </a:spcBef>
              <a:spcAft>
                <a:spcPts val="0"/>
              </a:spcAft>
              <a:buSzPts val="2400"/>
              <a:buChar char="•"/>
            </a:pPr>
            <a:r>
              <a:rPr lang="en-GB"/>
              <a:t>Dedicated case workers </a:t>
            </a:r>
            <a:endParaRPr/>
          </a:p>
          <a:p>
            <a:pPr marL="685800" lvl="1" indent="-228600" algn="l" rtl="0">
              <a:lnSpc>
                <a:spcPct val="90000"/>
              </a:lnSpc>
              <a:spcBef>
                <a:spcPts val="500"/>
              </a:spcBef>
              <a:spcAft>
                <a:spcPts val="0"/>
              </a:spcAft>
              <a:buSzPts val="2400"/>
              <a:buChar char="•"/>
            </a:pPr>
            <a:r>
              <a:rPr lang="en-GB"/>
              <a:t>Adequate funding for quality services</a:t>
            </a:r>
            <a:endParaRPr/>
          </a:p>
          <a:p>
            <a:pPr marL="685800" lvl="1" indent="-228600" algn="l" rtl="0">
              <a:lnSpc>
                <a:spcPct val="90000"/>
              </a:lnSpc>
              <a:spcBef>
                <a:spcPts val="500"/>
              </a:spcBef>
              <a:spcAft>
                <a:spcPts val="0"/>
              </a:spcAft>
              <a:buSzPts val="2400"/>
              <a:buChar char="•"/>
            </a:pPr>
            <a:r>
              <a:rPr lang="en-GB"/>
              <a:t>To provide direct services or network referrals </a:t>
            </a:r>
            <a:endParaRPr/>
          </a:p>
          <a:p>
            <a:pPr marL="228600" lvl="0" indent="-228600" algn="l" rtl="0">
              <a:lnSpc>
                <a:spcPct val="90000"/>
              </a:lnSpc>
              <a:spcBef>
                <a:spcPts val="1000"/>
              </a:spcBef>
              <a:spcAft>
                <a:spcPts val="0"/>
              </a:spcAft>
              <a:buClr>
                <a:schemeClr val="accent3"/>
              </a:buClr>
              <a:buSzPts val="2800"/>
              <a:buChar char="•"/>
            </a:pPr>
            <a:r>
              <a:rPr lang="en-GB"/>
              <a:t>Practical guidance and tools </a:t>
            </a:r>
            <a:endParaRPr/>
          </a:p>
          <a:p>
            <a:pPr marL="228600" lvl="0" indent="-228600" algn="l" rtl="0">
              <a:lnSpc>
                <a:spcPct val="90000"/>
              </a:lnSpc>
              <a:spcBef>
                <a:spcPts val="1000"/>
              </a:spcBef>
              <a:spcAft>
                <a:spcPts val="0"/>
              </a:spcAft>
              <a:buClr>
                <a:schemeClr val="accent3"/>
              </a:buClr>
              <a:buSzPts val="2800"/>
              <a:buChar char="•"/>
            </a:pPr>
            <a:r>
              <a:rPr lang="en-GB"/>
              <a:t>Safety for case workers </a:t>
            </a:r>
            <a:endParaRPr/>
          </a:p>
          <a:p>
            <a:pPr marL="228600" lvl="0" indent="-228600" algn="l" rtl="0">
              <a:lnSpc>
                <a:spcPct val="90000"/>
              </a:lnSpc>
              <a:spcBef>
                <a:spcPts val="1000"/>
              </a:spcBef>
              <a:spcAft>
                <a:spcPts val="0"/>
              </a:spcAft>
              <a:buClr>
                <a:schemeClr val="accent3"/>
              </a:buClr>
              <a:buSzPts val="2800"/>
              <a:buChar char="•"/>
            </a:pPr>
            <a:r>
              <a:rPr lang="en-GB"/>
              <a:t>Monitoring and analysis, information management systems </a:t>
            </a:r>
            <a:endParaRPr/>
          </a:p>
          <a:p>
            <a:pPr marL="685800" lvl="1" indent="-76200" algn="l" rtl="0">
              <a:lnSpc>
                <a:spcPct val="90000"/>
              </a:lnSpc>
              <a:spcBef>
                <a:spcPts val="500"/>
              </a:spcBef>
              <a:spcAft>
                <a:spcPts val="0"/>
              </a:spcAft>
              <a:buSzPts val="2400"/>
              <a:buNone/>
            </a:pPr>
            <a:endParaRPr/>
          </a:p>
        </p:txBody>
      </p:sp>
      <p:sp>
        <p:nvSpPr>
          <p:cNvPr id="267" name="Google Shape;267;p6"/>
          <p:cNvSpPr txBox="1">
            <a:spLocks noGrp="1"/>
          </p:cNvSpPr>
          <p:nvPr>
            <p:ph type="body" idx="3"/>
          </p:nvPr>
        </p:nvSpPr>
        <p:spPr>
          <a:xfrm>
            <a:off x="0" y="481543"/>
            <a:ext cx="3793066"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OVERARCHING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7"/>
          <p:cNvSpPr txBox="1">
            <a:spLocks noGrp="1"/>
          </p:cNvSpPr>
          <p:nvPr>
            <p:ph type="body" idx="1"/>
          </p:nvPr>
        </p:nvSpPr>
        <p:spPr>
          <a:xfrm>
            <a:off x="4100513" y="528638"/>
            <a:ext cx="7807070" cy="127158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026794"/>
              </a:buClr>
              <a:buSzPts val="3200"/>
              <a:buNone/>
            </a:pPr>
            <a:r>
              <a:rPr lang="en-GB" dirty="0"/>
              <a:t>COORDINATION AND MULTI-SECTORAL COLLABORATION  WORKING FOR CASE MANAGEMENT</a:t>
            </a:r>
            <a:endParaRPr dirty="0"/>
          </a:p>
        </p:txBody>
      </p:sp>
      <p:sp>
        <p:nvSpPr>
          <p:cNvPr id="274" name="Google Shape;274;p7"/>
          <p:cNvSpPr txBox="1">
            <a:spLocks noGrp="1"/>
          </p:cNvSpPr>
          <p:nvPr>
            <p:ph type="body" idx="2"/>
          </p:nvPr>
        </p:nvSpPr>
        <p:spPr>
          <a:xfrm>
            <a:off x="4100513" y="1737782"/>
            <a:ext cx="7300912" cy="479926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2800"/>
              <a:buChar char="•"/>
            </a:pPr>
            <a:r>
              <a:rPr lang="en-GB" dirty="0"/>
              <a:t>Coordinate case management through child protection </a:t>
            </a:r>
            <a:endParaRPr dirty="0"/>
          </a:p>
          <a:p>
            <a:pPr marL="228600" lvl="0" indent="-228600" algn="l" rtl="0">
              <a:lnSpc>
                <a:spcPct val="90000"/>
              </a:lnSpc>
              <a:spcBef>
                <a:spcPts val="1000"/>
              </a:spcBef>
              <a:spcAft>
                <a:spcPts val="0"/>
              </a:spcAft>
              <a:buClr>
                <a:schemeClr val="accent3"/>
              </a:buClr>
              <a:buSzPts val="2800"/>
              <a:buChar char="•"/>
            </a:pPr>
            <a:r>
              <a:rPr lang="en-GB" dirty="0"/>
              <a:t>Identify/map functionality of existing case management systems for child labour</a:t>
            </a:r>
            <a:endParaRPr dirty="0"/>
          </a:p>
          <a:p>
            <a:pPr marL="228600" lvl="0" indent="-228600" algn="l" rtl="0">
              <a:lnSpc>
                <a:spcPct val="90000"/>
              </a:lnSpc>
              <a:spcBef>
                <a:spcPts val="1000"/>
              </a:spcBef>
              <a:spcAft>
                <a:spcPts val="0"/>
              </a:spcAft>
              <a:buClr>
                <a:schemeClr val="accent3"/>
              </a:buClr>
              <a:buSzPts val="2800"/>
              <a:buChar char="•"/>
            </a:pPr>
            <a:r>
              <a:rPr lang="en-GB" dirty="0"/>
              <a:t>Identify key service providers across sectors  </a:t>
            </a:r>
            <a:endParaRPr dirty="0"/>
          </a:p>
          <a:p>
            <a:pPr marL="228600" lvl="0" indent="-228600" algn="l" rtl="0">
              <a:lnSpc>
                <a:spcPct val="90000"/>
              </a:lnSpc>
              <a:spcBef>
                <a:spcPts val="1000"/>
              </a:spcBef>
              <a:spcAft>
                <a:spcPts val="0"/>
              </a:spcAft>
              <a:buClr>
                <a:schemeClr val="accent3"/>
              </a:buClr>
              <a:buSzPts val="2800"/>
              <a:buChar char="•"/>
            </a:pPr>
            <a:r>
              <a:rPr lang="en-GB" dirty="0"/>
              <a:t>Harmonise procedures (risk matrix, standard service packages, SOPs for the removal of children from WFCL, children who go missing from services, etc.)</a:t>
            </a:r>
            <a:endParaRPr dirty="0"/>
          </a:p>
        </p:txBody>
      </p:sp>
      <p:sp>
        <p:nvSpPr>
          <p:cNvPr id="275" name="Google Shape;275;p7"/>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WORKING WITH OTHERS</a:t>
            </a:r>
            <a:endParaRPr/>
          </a:p>
        </p:txBody>
      </p:sp>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a:t>PLANNING FOR SUCESSFUL REFERRALS FOR CHILD LABOUR</a:t>
            </a:r>
            <a:endParaRPr/>
          </a:p>
        </p:txBody>
      </p:sp>
      <p:sp>
        <p:nvSpPr>
          <p:cNvPr id="282" name="Google Shape;282;p8"/>
          <p:cNvSpPr txBox="1">
            <a:spLocks noGrp="1"/>
          </p:cNvSpPr>
          <p:nvPr>
            <p:ph type="body" idx="2"/>
          </p:nvPr>
        </p:nvSpPr>
        <p:spPr>
          <a:xfrm>
            <a:off x="3626380" y="1863852"/>
            <a:ext cx="7300912" cy="4465510"/>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SzPts val="3200"/>
              <a:buChar char="•"/>
            </a:pPr>
            <a:r>
              <a:rPr lang="en-GB" sz="3200" dirty="0"/>
              <a:t>Include emergency funds in case of management budgets</a:t>
            </a:r>
            <a:endParaRPr dirty="0"/>
          </a:p>
          <a:p>
            <a:pPr marL="685800" lvl="1" indent="-228600" algn="l" rtl="0">
              <a:lnSpc>
                <a:spcPct val="90000"/>
              </a:lnSpc>
              <a:spcBef>
                <a:spcPts val="500"/>
              </a:spcBef>
              <a:spcAft>
                <a:spcPts val="0"/>
              </a:spcAft>
              <a:buSzPts val="3200"/>
              <a:buChar char="•"/>
            </a:pPr>
            <a:r>
              <a:rPr lang="en-GB" sz="3200" dirty="0"/>
              <a:t>Plan for additional support, and accompany children and caregivers to referral services</a:t>
            </a:r>
            <a:endParaRPr dirty="0"/>
          </a:p>
          <a:p>
            <a:pPr marL="685800" lvl="1" indent="-228600" algn="l" rtl="0">
              <a:lnSpc>
                <a:spcPct val="90000"/>
              </a:lnSpc>
              <a:spcBef>
                <a:spcPts val="500"/>
              </a:spcBef>
              <a:spcAft>
                <a:spcPts val="0"/>
              </a:spcAft>
              <a:buSzPts val="3200"/>
              <a:buChar char="•"/>
            </a:pPr>
            <a:r>
              <a:rPr lang="en-GB" sz="3200" dirty="0"/>
              <a:t>Support referral partners to build capacity and delivery of services for children who are (formerly) in child labour </a:t>
            </a:r>
            <a:endParaRPr dirty="0"/>
          </a:p>
        </p:txBody>
      </p:sp>
      <p:sp>
        <p:nvSpPr>
          <p:cNvPr id="283" name="Google Shape;283;p8"/>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WORKING WITH OTHERS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txBox="1">
            <a:spLocks noGrp="1"/>
          </p:cNvSpPr>
          <p:nvPr>
            <p:ph type="title"/>
          </p:nvPr>
        </p:nvSpPr>
        <p:spPr>
          <a:xfrm>
            <a:off x="2170175" y="1684333"/>
            <a:ext cx="7851649" cy="213785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200"/>
              <a:buFont typeface="Helvetica Neue"/>
              <a:buNone/>
            </a:pPr>
            <a:r>
              <a:rPr lang="en-GB" sz="2800" dirty="0"/>
              <a:t>VULNERABILITY CRITERIA, RISK MATRIX, AND DIFFERENTIATED RESPONSES FOR CHILDREN IN OR AT RISK OF CHILD LABOUR</a:t>
            </a:r>
            <a:endParaRPr sz="2800" dirty="0"/>
          </a:p>
        </p:txBody>
      </p: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2889</Words>
  <Application>Microsoft Office PowerPoint</Application>
  <PresentationFormat>Widescreen</PresentationFormat>
  <Paragraphs>144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Helvetica Neue</vt:lpstr>
      <vt:lpstr>Office Theme</vt:lpstr>
      <vt:lpstr>PowerPoint Presentation</vt:lpstr>
      <vt:lpstr>PowerPoint Presentation</vt:lpstr>
      <vt:lpstr>PowerPoint Presentation</vt:lpstr>
      <vt:lpstr>DISCUSSION </vt:lpstr>
      <vt:lpstr>PowerPoint Presentation</vt:lpstr>
      <vt:lpstr>PowerPoint Presentation</vt:lpstr>
      <vt:lpstr>PowerPoint Presentation</vt:lpstr>
      <vt:lpstr>PowerPoint Presentation</vt:lpstr>
      <vt:lpstr>VULNERABILITY CRITERIA, RISK MATRIX, AND DIFFERENTIATED RESPONSES FOR CHILDREN IN OR AT RISK OF CHILD LABOUR</vt:lpstr>
      <vt:lpstr>ESTABLISH VULNERABILITY CRITERIA AND RISK MATRIX FOR CHILD LABOUR  </vt:lpstr>
      <vt:lpstr>PowerPoint Presentation</vt:lpstr>
      <vt:lpstr>DEVELOP A HOLISTIC PACKAGE OF RESPONSE FOR CHILDREN IN CHILD LABOUR </vt:lpstr>
      <vt:lpstr>RESPONSE ACTIONS LAYERED SUPPORT MODEL </vt:lpstr>
      <vt:lpstr>TO SUPPORT DIFFERENTIATED PROGRAMMING </vt:lpstr>
      <vt:lpstr>DEVELOPING RESPONSES FOR HIGH RISK CASES</vt:lpstr>
      <vt:lpstr>ACTIVITY: USING VULNERABILITY CRITERIA AND RISK MATRIX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Oñate, Silvia</cp:lastModifiedBy>
  <cp:revision>14</cp:revision>
  <dcterms:created xsi:type="dcterms:W3CDTF">2017-12-20T18:51:03Z</dcterms:created>
  <dcterms:modified xsi:type="dcterms:W3CDTF">2022-02-22T12:15:41Z</dcterms:modified>
</cp:coreProperties>
</file>