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lBMzweVl4YvukuOuvDaCy4oEY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Tailored packages of information, support and activities are needed for the parents and caregivers of children in the worst form of child labour and child labour, but to reach a greater number of families and prevent child labour, or where specific interventions for the families of working children are not available, child protection actors can mainstream child labour into broad child protection family-strengthening interventions such as advocating for families with children in or at risk of child labour to be included in broad family-strengthening interventions across sectors such as food security and livelihoods, social protection and other economic-strengthening interventions and broader education or child protection programmes with parents/caregivers, or integrating child labour key messages and awareness strategies into general family strengthening programmes. </a:t>
            </a:r>
            <a:endParaRPr/>
          </a:p>
          <a:p>
            <a:pPr marL="0" lvl="0" indent="0" algn="l" rtl="0">
              <a:spcBef>
                <a:spcPts val="0"/>
              </a:spcBef>
              <a:spcAft>
                <a:spcPts val="0"/>
              </a:spcAft>
              <a:buNone/>
            </a:pPr>
            <a:endParaRPr/>
          </a:p>
        </p:txBody>
      </p:sp>
      <p:sp>
        <p:nvSpPr>
          <p:cNvPr id="289" name="Google Shape;2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These can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tailored parenting sessions that address harmful social norms around child labour, highlight the harmful impact of child labour, promote education and offer alternatives for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psychosocial and mental health interventions for at-risk parents and caregivers in order to strengthen the protection of and care for children and adolescents at risk of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joint parent-child activities or family social events to exchange, bond and strengthen nurturing parent-child relationships;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parent-to-parent support groups, supported by local champions who can influence social norms and attitudes towards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working jointly with parents and caregivers to develop harm reduction strategies and alternatives for children who are in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tailored activities for young caregivers who are themselves in child labour</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access to economic opportunities, including social safety nets, food security and livelihoods programmes and income generating opportunities for parents and caregivers. </a:t>
            </a:r>
            <a:endParaRPr/>
          </a:p>
        </p:txBody>
      </p:sp>
      <p:sp>
        <p:nvSpPr>
          <p:cNvPr id="297" name="Google Shape;2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Efforts should be underpinned by a solid understanding of the causes of child labour at households, whether it is driven by behavioural and cultural factors within households, economic factors or a combination of both. Caregivers and children may hide certain aspects of the child’s work, especially when it is an illegal form of work. Child protection actors should assume that they are not always being told “the whole story”. It may also not be possible to talk directly or privately with a child who works in their home, particularly where social norms and beliefs are important aspects of children’s work. Take this into consideration and seek to understand different perceptions of child labour by asking probing questions about what a girl or boy does all day, their school attendance, time spent with family and friends, and so on. Use drawings, role play, photos, stories, maps or diagrams to help describe children’s days or experiences or to guide discussions with children, and crosscheck across multiple sources who know the child and family. It is important to build trust and create helpful and not blaming relationships with caregivers. </a:t>
            </a:r>
            <a:endParaRPr sz="2400"/>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05" name="Google Shape;3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When families are involved with or the employers of children in illicit work or other WFCL, ensure any engagement with the family members is aligned with relevant SOPs and undertaken through child protection case management and where needed, with police or law enforcement, to prevent harm to the child and the staff involved. Parents and caregivers often need a package of support and intervention to remove children from harmful work, for high-risk cases this may involve case management, addressing other protection risks that the child may experience in the home, meeting basic needs, food security and livelihoods and other multi-sectoral services, family mediation, safety planning as an immediate response that can reduce harm, additional support such as childcare, ECD or legal support. To identify whether support to caregivers is effective, child protection workers should identify clear expected changes in behaviour, beliefs or safety for children and families they are working with. </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13" name="Google Shape;3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b="0">
                <a:solidFill>
                  <a:schemeClr val="dk1"/>
                </a:solidFill>
                <a:latin typeface="Calibri"/>
                <a:ea typeface="Calibri"/>
                <a:cs typeface="Calibri"/>
                <a:sym typeface="Calibri"/>
              </a:rPr>
              <a:t>Children in child labour particularly the WFCL might require alternative care for shorter or longer periods of time, </a:t>
            </a:r>
            <a:r>
              <a:rPr lang="en-GB" sz="1200">
                <a:solidFill>
                  <a:schemeClr val="dk1"/>
                </a:solidFill>
                <a:latin typeface="Calibri"/>
                <a:ea typeface="Calibri"/>
                <a:cs typeface="Calibri"/>
                <a:sym typeface="Calibri"/>
              </a:rPr>
              <a:t>for example, after rescue or removal from the WFCL, or removal from their family due to an unsafe family environment.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protection case management should support the need for finding a suitable care arrangement. It should always be provided in the best interest of the child and be aligned with national and international guidelines. It should be supported by adequate resources for the child and the family, close and regular monitoring of living and working situation and follow-up by qualified case workers. </a:t>
            </a:r>
            <a:endParaRPr/>
          </a:p>
          <a:p>
            <a:pPr marL="171450" lvl="0" indent="-171450" algn="l" rtl="0">
              <a:spcBef>
                <a:spcPts val="0"/>
              </a:spcBef>
              <a:spcAft>
                <a:spcPts val="0"/>
              </a:spcAft>
              <a:buClr>
                <a:schemeClr val="dk1"/>
              </a:buClr>
              <a:buSzPts val="1200"/>
              <a:buFont typeface="Arial"/>
              <a:buChar char="•"/>
            </a:pPr>
            <a:r>
              <a:rPr lang="en-GB" sz="1200" b="0">
                <a:solidFill>
                  <a:schemeClr val="dk1"/>
                </a:solidFill>
                <a:latin typeface="Calibri"/>
                <a:ea typeface="Calibri"/>
                <a:cs typeface="Calibri"/>
                <a:sym typeface="Calibri"/>
              </a:rPr>
              <a:t>Monitoring children within alternative care arrangements should </a:t>
            </a:r>
            <a:r>
              <a:rPr lang="en-GB" sz="1200">
                <a:solidFill>
                  <a:schemeClr val="dk1"/>
                </a:solidFill>
                <a:latin typeface="Calibri"/>
                <a:ea typeface="Calibri"/>
                <a:cs typeface="Calibri"/>
                <a:sym typeface="Calibri"/>
              </a:rPr>
              <a:t>include their access and attendance to school and recreational activities, activities related to paid and unpaid work, and access to and control over financial resources. </a:t>
            </a:r>
            <a:endParaRPr/>
          </a:p>
          <a:p>
            <a:pPr marL="171450" lvl="0" indent="-171450" algn="l" rtl="0">
              <a:spcBef>
                <a:spcPts val="0"/>
              </a:spcBef>
              <a:spcAft>
                <a:spcPts val="0"/>
              </a:spcAft>
              <a:buClr>
                <a:schemeClr val="dk1"/>
              </a:buClr>
              <a:buSzPts val="1200"/>
              <a:buFont typeface="Arial"/>
              <a:buChar char="•"/>
            </a:pPr>
            <a:r>
              <a:rPr lang="en-GB" sz="1200" b="0">
                <a:solidFill>
                  <a:schemeClr val="dk1"/>
                </a:solidFill>
                <a:latin typeface="Calibri"/>
                <a:ea typeface="Calibri"/>
                <a:cs typeface="Calibri"/>
                <a:sym typeface="Calibri"/>
              </a:rPr>
              <a:t>And adolescents who are above the minimum age for work should be supported to access (pathways to) decent work, </a:t>
            </a:r>
            <a:r>
              <a:rPr lang="en-GB" sz="1200">
                <a:solidFill>
                  <a:schemeClr val="dk1"/>
                </a:solidFill>
                <a:latin typeface="Calibri"/>
                <a:ea typeface="Calibri"/>
                <a:cs typeface="Calibri"/>
                <a:sym typeface="Calibri"/>
              </a:rPr>
              <a:t>which can include formal education, TVET, cash-for-work or youth livelihoods programmes. </a:t>
            </a:r>
            <a:endParaRPr/>
          </a:p>
          <a:p>
            <a:pPr marL="171450" lvl="0" indent="-171450" algn="l" rtl="0">
              <a:spcBef>
                <a:spcPts val="0"/>
              </a:spcBef>
              <a:spcAft>
                <a:spcPts val="0"/>
              </a:spcAft>
              <a:buClr>
                <a:schemeClr val="dk1"/>
              </a:buClr>
              <a:buSzPts val="1200"/>
              <a:buFont typeface="Arial"/>
              <a:buChar char="•"/>
            </a:pPr>
            <a:r>
              <a:rPr lang="en-GB" sz="1200" b="0">
                <a:solidFill>
                  <a:schemeClr val="dk1"/>
                </a:solidFill>
                <a:latin typeface="Calibri"/>
                <a:ea typeface="Calibri"/>
                <a:cs typeface="Calibri"/>
                <a:sym typeface="Calibri"/>
              </a:rPr>
              <a:t>Gender and age- responsivity is important which </a:t>
            </a:r>
            <a:r>
              <a:rPr lang="en-GB" sz="1200">
                <a:solidFill>
                  <a:schemeClr val="dk1"/>
                </a:solidFill>
                <a:latin typeface="Calibri"/>
                <a:ea typeface="Calibri"/>
                <a:cs typeface="Calibri"/>
                <a:sym typeface="Calibri"/>
              </a:rPr>
              <a:t>considers the needs and preferences of older adolescents who are working and/or living independently  and the specific care and protection needs of adolescent girls (who are survivors of commercial sexual exploitation, sexual violence, girls who have their own children, or girls with </a:t>
            </a:r>
            <a:r>
              <a:rPr lang="en-GB" sz="1200" b="0">
                <a:solidFill>
                  <a:schemeClr val="dk1"/>
                </a:solidFill>
                <a:latin typeface="Calibri"/>
                <a:ea typeface="Calibri"/>
                <a:cs typeface="Calibri"/>
                <a:sym typeface="Calibri"/>
              </a:rPr>
              <a:t>disabilities.) </a:t>
            </a:r>
            <a:endParaRPr/>
          </a:p>
          <a:p>
            <a:pPr marL="171450" lvl="0" indent="-171450" algn="l" rtl="0">
              <a:spcBef>
                <a:spcPts val="0"/>
              </a:spcBef>
              <a:spcAft>
                <a:spcPts val="0"/>
              </a:spcAft>
              <a:buClr>
                <a:schemeClr val="dk1"/>
              </a:buClr>
              <a:buSzPts val="1200"/>
              <a:buFont typeface="Arial"/>
              <a:buChar char="•"/>
            </a:pPr>
            <a:r>
              <a:rPr lang="en-GB" sz="1200" b="0">
                <a:solidFill>
                  <a:schemeClr val="dk1"/>
                </a:solidFill>
                <a:latin typeface="Calibri"/>
                <a:ea typeface="Calibri"/>
                <a:cs typeface="Calibri"/>
                <a:sym typeface="Calibri"/>
              </a:rPr>
              <a:t>Children who are removed from WFCL and placed in alternative care should receive a holistic care package that supports their rehabilitation and reintegration. </a:t>
            </a:r>
            <a:endParaRPr b="0"/>
          </a:p>
        </p:txBody>
      </p:sp>
      <p:sp>
        <p:nvSpPr>
          <p:cNvPr id="329" name="Google Shape;3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a:p>
            <a:pPr marL="457200" lvl="1" indent="0" algn="l" rtl="0">
              <a:spcBef>
                <a:spcPts val="0"/>
              </a:spcBef>
              <a:spcAft>
                <a:spcPts val="0"/>
              </a:spcAft>
              <a:buNone/>
            </a:pPr>
            <a:endParaRPr/>
          </a:p>
          <a:p>
            <a:pPr marL="0" lvl="0" indent="0" algn="l" rtl="0">
              <a:spcBef>
                <a:spcPts val="0"/>
              </a:spcBef>
              <a:spcAft>
                <a:spcPts val="0"/>
              </a:spcAft>
              <a:buNone/>
            </a:pPr>
            <a:endParaRPr/>
          </a:p>
        </p:txBody>
      </p:sp>
      <p:sp>
        <p:nvSpPr>
          <p:cNvPr id="337" name="Google Shape;3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a:p>
            <a:pPr marL="457200" lvl="1" indent="0" algn="l" rtl="0">
              <a:spcBef>
                <a:spcPts val="0"/>
              </a:spcBef>
              <a:spcAft>
                <a:spcPts val="0"/>
              </a:spcAft>
              <a:buNone/>
            </a:pPr>
            <a:endParaRPr/>
          </a:p>
        </p:txBody>
      </p:sp>
      <p:sp>
        <p:nvSpPr>
          <p:cNvPr id="346" name="Google Shape;3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5" name="Google Shape;3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71" name="Google Shape;3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81" name="Google Shape;38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91" name="Google Shape;39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01" name="Google Shape;40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11" name="Google Shape;41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p>
          <a:p>
            <a:pPr marL="457200" lvl="1" indent="0" algn="l" rtl="0">
              <a:spcBef>
                <a:spcPts val="0"/>
              </a:spcBef>
              <a:spcAft>
                <a:spcPts val="0"/>
              </a:spcAft>
              <a:buNone/>
            </a:pPr>
            <a:endParaRPr/>
          </a:p>
        </p:txBody>
      </p:sp>
      <p:sp>
        <p:nvSpPr>
          <p:cNvPr id="421" name="Google Shape;42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Two-thirds of all children in child labour work within their household commonly in agriculture, household chores or family-owned businesses.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Without engaging parents, caregivers and other close family members, efforts to tackle child labour will fail.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 many humanitarian crises, families are displaced, separated, facing high levels of distress or economic shocks. This severely compromises the protective capacity of families and caregivers. When families cannot meet their basic needs, social norms can quickly change, and parents are forced to use child labour as a coping mechanism and source of income.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Programmatic evidence shows that addressing such risk factors within the family and strengthening protective capacities in the caregiving environment is one of the most effective ways to prevent child labour.</a:t>
            </a:r>
            <a:endParaRPr/>
          </a:p>
          <a:p>
            <a:pPr marL="0" lvl="0" indent="0" algn="l" rtl="0">
              <a:spcBef>
                <a:spcPts val="0"/>
              </a:spcBef>
              <a:spcAft>
                <a:spcPts val="0"/>
              </a:spcAft>
              <a:buNone/>
            </a:pPr>
            <a:endParaRPr/>
          </a:p>
        </p:txBody>
      </p:sp>
      <p:sp>
        <p:nvSpPr>
          <p:cNvPr id="430" name="Google Shape;43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8"/>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8"/>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8"/>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9" name="Google Shape;69;p3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70" name="Google Shape;70;p3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37"/>
          <p:cNvSpPr>
            <a:spLocks noGrp="1"/>
          </p:cNvSpPr>
          <p:nvPr>
            <p:ph type="pic" idx="2"/>
          </p:nvPr>
        </p:nvSpPr>
        <p:spPr>
          <a:xfrm>
            <a:off x="0" y="0"/>
            <a:ext cx="4340225" cy="6858000"/>
          </a:xfrm>
          <a:prstGeom prst="rect">
            <a:avLst/>
          </a:prstGeom>
          <a:noFill/>
          <a:ln>
            <a:noFill/>
          </a:ln>
        </p:spPr>
      </p:sp>
      <p:sp>
        <p:nvSpPr>
          <p:cNvPr id="72" name="Google Shape;72;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38"/>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3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39"/>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83"/>
        <p:cNvGrpSpPr/>
        <p:nvPr/>
      </p:nvGrpSpPr>
      <p:grpSpPr>
        <a:xfrm>
          <a:off x="0" y="0"/>
          <a:ext cx="0" cy="0"/>
          <a:chOff x="0" y="0"/>
          <a:chExt cx="0" cy="0"/>
        </a:xfrm>
      </p:grpSpPr>
      <p:sp>
        <p:nvSpPr>
          <p:cNvPr id="84" name="Google Shape;8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86" name="Google Shape;86;p4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7" name="Google Shape;87;p4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90"/>
        <p:cNvGrpSpPr/>
        <p:nvPr/>
      </p:nvGrpSpPr>
      <p:grpSpPr>
        <a:xfrm>
          <a:off x="0" y="0"/>
          <a:ext cx="0" cy="0"/>
          <a:chOff x="0" y="0"/>
          <a:chExt cx="0" cy="0"/>
        </a:xfrm>
      </p:grpSpPr>
      <p:sp>
        <p:nvSpPr>
          <p:cNvPr id="91" name="Google Shape;9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93" name="Google Shape;93;p4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94" name="Google Shape;94;p4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7"/>
        <p:cNvGrpSpPr/>
        <p:nvPr/>
      </p:nvGrpSpPr>
      <p:grpSpPr>
        <a:xfrm>
          <a:off x="0" y="0"/>
          <a:ext cx="0" cy="0"/>
          <a:chOff x="0" y="0"/>
          <a:chExt cx="0" cy="0"/>
        </a:xfrm>
      </p:grpSpPr>
      <p:sp>
        <p:nvSpPr>
          <p:cNvPr id="98" name="Google Shape;98;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9" name="Google Shape;99;p42"/>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00" name="Google Shape;100;p42"/>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42"/>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3"/>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06" name="Google Shape;106;p43"/>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43"/>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09"/>
        <p:cNvGrpSpPr/>
        <p:nvPr/>
      </p:nvGrpSpPr>
      <p:grpSpPr>
        <a:xfrm>
          <a:off x="0" y="0"/>
          <a:ext cx="0" cy="0"/>
          <a:chOff x="0" y="0"/>
          <a:chExt cx="0" cy="0"/>
        </a:xfrm>
      </p:grpSpPr>
      <p:grpSp>
        <p:nvGrpSpPr>
          <p:cNvPr id="110" name="Google Shape;110;p44"/>
          <p:cNvGrpSpPr/>
          <p:nvPr/>
        </p:nvGrpSpPr>
        <p:grpSpPr>
          <a:xfrm>
            <a:off x="0" y="5303520"/>
            <a:ext cx="12192000" cy="1639827"/>
            <a:chOff x="0" y="5303520"/>
            <a:chExt cx="12192000" cy="1639827"/>
          </a:xfrm>
        </p:grpSpPr>
        <p:pic>
          <p:nvPicPr>
            <p:cNvPr id="111" name="Google Shape;111;p4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2" name="Google Shape;112;p4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3" name="Google Shape;113;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16"/>
        <p:cNvGrpSpPr/>
        <p:nvPr/>
      </p:nvGrpSpPr>
      <p:grpSpPr>
        <a:xfrm>
          <a:off x="0" y="0"/>
          <a:ext cx="0" cy="0"/>
          <a:chOff x="0" y="0"/>
          <a:chExt cx="0" cy="0"/>
        </a:xfrm>
      </p:grpSpPr>
      <p:grpSp>
        <p:nvGrpSpPr>
          <p:cNvPr id="117" name="Google Shape;117;p45"/>
          <p:cNvGrpSpPr/>
          <p:nvPr/>
        </p:nvGrpSpPr>
        <p:grpSpPr>
          <a:xfrm>
            <a:off x="0" y="5303520"/>
            <a:ext cx="12192000" cy="1639827"/>
            <a:chOff x="0" y="5303520"/>
            <a:chExt cx="12192000" cy="1639827"/>
          </a:xfrm>
        </p:grpSpPr>
        <p:pic>
          <p:nvPicPr>
            <p:cNvPr id="118" name="Google Shape;118;p4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9" name="Google Shape;119;p4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0" name="Google Shape;120;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5"/>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3"/>
        <p:cNvGrpSpPr/>
        <p:nvPr/>
      </p:nvGrpSpPr>
      <p:grpSpPr>
        <a:xfrm>
          <a:off x="0" y="0"/>
          <a:ext cx="0" cy="0"/>
          <a:chOff x="0" y="0"/>
          <a:chExt cx="0" cy="0"/>
        </a:xfrm>
      </p:grpSpPr>
      <p:sp>
        <p:nvSpPr>
          <p:cNvPr id="124" name="Google Shape;124;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6"/>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6"/>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7" name="Google Shape;127;p46"/>
          <p:cNvGrpSpPr/>
          <p:nvPr/>
        </p:nvGrpSpPr>
        <p:grpSpPr>
          <a:xfrm>
            <a:off x="0" y="5303520"/>
            <a:ext cx="12192000" cy="1639827"/>
            <a:chOff x="0" y="5303520"/>
            <a:chExt cx="12192000" cy="1639827"/>
          </a:xfrm>
        </p:grpSpPr>
        <p:pic>
          <p:nvPicPr>
            <p:cNvPr id="128" name="Google Shape;128;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9" name="Google Shape;129;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9"/>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9"/>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30"/>
        <p:cNvGrpSpPr/>
        <p:nvPr/>
      </p:nvGrpSpPr>
      <p:grpSpPr>
        <a:xfrm>
          <a:off x="0" y="0"/>
          <a:ext cx="0" cy="0"/>
          <a:chOff x="0" y="0"/>
          <a:chExt cx="0" cy="0"/>
        </a:xfrm>
      </p:grpSpPr>
      <p:grpSp>
        <p:nvGrpSpPr>
          <p:cNvPr id="131" name="Google Shape;131;p47"/>
          <p:cNvGrpSpPr/>
          <p:nvPr/>
        </p:nvGrpSpPr>
        <p:grpSpPr>
          <a:xfrm>
            <a:off x="0" y="5303520"/>
            <a:ext cx="12192000" cy="1639827"/>
            <a:chOff x="0" y="5303520"/>
            <a:chExt cx="12192000" cy="1639827"/>
          </a:xfrm>
        </p:grpSpPr>
        <p:pic>
          <p:nvPicPr>
            <p:cNvPr id="132" name="Google Shape;132;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3" name="Google Shape;133;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4" name="Google Shape;134;p4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7"/>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7"/>
        <p:cNvGrpSpPr/>
        <p:nvPr/>
      </p:nvGrpSpPr>
      <p:grpSpPr>
        <a:xfrm>
          <a:off x="0" y="0"/>
          <a:ext cx="0" cy="0"/>
          <a:chOff x="0" y="0"/>
          <a:chExt cx="0" cy="0"/>
        </a:xfrm>
      </p:grpSpPr>
      <p:sp>
        <p:nvSpPr>
          <p:cNvPr id="138" name="Google Shape;138;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9" name="Google Shape;139;p4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0" name="Google Shape;140;p4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48"/>
          <p:cNvSpPr>
            <a:spLocks noGrp="1"/>
          </p:cNvSpPr>
          <p:nvPr>
            <p:ph type="pic" idx="2"/>
          </p:nvPr>
        </p:nvSpPr>
        <p:spPr>
          <a:xfrm>
            <a:off x="0" y="0"/>
            <a:ext cx="4340225" cy="6858000"/>
          </a:xfrm>
          <a:prstGeom prst="rect">
            <a:avLst/>
          </a:prstGeom>
          <a:noFill/>
          <a:ln>
            <a:noFill/>
          </a:ln>
        </p:spPr>
      </p:sp>
      <p:sp>
        <p:nvSpPr>
          <p:cNvPr id="142" name="Google Shape;142;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43"/>
        <p:cNvGrpSpPr/>
        <p:nvPr/>
      </p:nvGrpSpPr>
      <p:grpSpPr>
        <a:xfrm>
          <a:off x="0" y="0"/>
          <a:ext cx="0" cy="0"/>
          <a:chOff x="0" y="0"/>
          <a:chExt cx="0" cy="0"/>
        </a:xfrm>
      </p:grpSpPr>
      <p:sp>
        <p:nvSpPr>
          <p:cNvPr id="144" name="Google Shape;144;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5" name="Google Shape;145;p4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46" name="Google Shape;146;p4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49"/>
          <p:cNvSpPr>
            <a:spLocks noGrp="1"/>
          </p:cNvSpPr>
          <p:nvPr>
            <p:ph type="pic" idx="2"/>
          </p:nvPr>
        </p:nvSpPr>
        <p:spPr>
          <a:xfrm>
            <a:off x="0" y="0"/>
            <a:ext cx="4340225" cy="6858000"/>
          </a:xfrm>
          <a:prstGeom prst="rect">
            <a:avLst/>
          </a:prstGeom>
          <a:noFill/>
          <a:ln>
            <a:noFill/>
          </a:ln>
        </p:spPr>
      </p:sp>
      <p:sp>
        <p:nvSpPr>
          <p:cNvPr id="148" name="Google Shape;148;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9"/>
        <p:cNvGrpSpPr/>
        <p:nvPr/>
      </p:nvGrpSpPr>
      <p:grpSpPr>
        <a:xfrm>
          <a:off x="0" y="0"/>
          <a:ext cx="0" cy="0"/>
          <a:chOff x="0" y="0"/>
          <a:chExt cx="0" cy="0"/>
        </a:xfrm>
      </p:grpSpPr>
      <p:sp>
        <p:nvSpPr>
          <p:cNvPr id="150" name="Google Shape;150;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1" name="Google Shape;151;p5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52" name="Google Shape;152;p5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50"/>
          <p:cNvSpPr>
            <a:spLocks noGrp="1"/>
          </p:cNvSpPr>
          <p:nvPr>
            <p:ph type="pic" idx="2"/>
          </p:nvPr>
        </p:nvSpPr>
        <p:spPr>
          <a:xfrm>
            <a:off x="0" y="0"/>
            <a:ext cx="4340225" cy="6858000"/>
          </a:xfrm>
          <a:prstGeom prst="rect">
            <a:avLst/>
          </a:prstGeom>
          <a:noFill/>
          <a:ln>
            <a:noFill/>
          </a:ln>
        </p:spPr>
      </p:sp>
      <p:sp>
        <p:nvSpPr>
          <p:cNvPr id="154" name="Google Shape;154;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55"/>
        <p:cNvGrpSpPr/>
        <p:nvPr/>
      </p:nvGrpSpPr>
      <p:grpSpPr>
        <a:xfrm>
          <a:off x="0" y="0"/>
          <a:ext cx="0" cy="0"/>
          <a:chOff x="0" y="0"/>
          <a:chExt cx="0" cy="0"/>
        </a:xfrm>
      </p:grpSpPr>
      <p:sp>
        <p:nvSpPr>
          <p:cNvPr id="156" name="Google Shape;156;p5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7" name="Google Shape;157;p51"/>
          <p:cNvGrpSpPr/>
          <p:nvPr/>
        </p:nvGrpSpPr>
        <p:grpSpPr>
          <a:xfrm>
            <a:off x="-208788" y="0"/>
            <a:ext cx="12609576" cy="2174490"/>
            <a:chOff x="0" y="5043119"/>
            <a:chExt cx="12192000" cy="1814883"/>
          </a:xfrm>
        </p:grpSpPr>
        <p:pic>
          <p:nvPicPr>
            <p:cNvPr id="158" name="Google Shape;158;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0" name="Google Shape;160;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8"/>
        <p:cNvGrpSpPr/>
        <p:nvPr/>
      </p:nvGrpSpPr>
      <p:grpSpPr>
        <a:xfrm>
          <a:off x="0" y="0"/>
          <a:ext cx="0" cy="0"/>
          <a:chOff x="0" y="0"/>
          <a:chExt cx="0" cy="0"/>
        </a:xfrm>
      </p:grpSpPr>
      <p:sp>
        <p:nvSpPr>
          <p:cNvPr id="169" name="Google Shape;169;p5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0" name="Google Shape;170;p52"/>
          <p:cNvGrpSpPr/>
          <p:nvPr/>
        </p:nvGrpSpPr>
        <p:grpSpPr>
          <a:xfrm>
            <a:off x="-208788" y="0"/>
            <a:ext cx="12609576" cy="2174490"/>
            <a:chOff x="0" y="5043119"/>
            <a:chExt cx="12192000" cy="1814883"/>
          </a:xfrm>
        </p:grpSpPr>
        <p:pic>
          <p:nvPicPr>
            <p:cNvPr id="171" name="Google Shape;171;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3" name="Google Shape;173;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1"/>
        <p:cNvGrpSpPr/>
        <p:nvPr/>
      </p:nvGrpSpPr>
      <p:grpSpPr>
        <a:xfrm>
          <a:off x="0" y="0"/>
          <a:ext cx="0" cy="0"/>
          <a:chOff x="0" y="0"/>
          <a:chExt cx="0" cy="0"/>
        </a:xfrm>
      </p:grpSpPr>
      <p:sp>
        <p:nvSpPr>
          <p:cNvPr id="182" name="Google Shape;182;p5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3" name="Google Shape;183;p53"/>
          <p:cNvGrpSpPr/>
          <p:nvPr/>
        </p:nvGrpSpPr>
        <p:grpSpPr>
          <a:xfrm>
            <a:off x="-208788" y="0"/>
            <a:ext cx="12609576" cy="2174490"/>
            <a:chOff x="0" y="5043119"/>
            <a:chExt cx="12192000" cy="1814883"/>
          </a:xfrm>
        </p:grpSpPr>
        <p:pic>
          <p:nvPicPr>
            <p:cNvPr id="184" name="Google Shape;184;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6" name="Google Shape;186;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94"/>
        <p:cNvGrpSpPr/>
        <p:nvPr/>
      </p:nvGrpSpPr>
      <p:grpSpPr>
        <a:xfrm>
          <a:off x="0" y="0"/>
          <a:ext cx="0" cy="0"/>
          <a:chOff x="0" y="0"/>
          <a:chExt cx="0" cy="0"/>
        </a:xfrm>
      </p:grpSpPr>
      <p:sp>
        <p:nvSpPr>
          <p:cNvPr id="195" name="Google Shape;195;p5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6" name="Google Shape;196;p54"/>
          <p:cNvGrpSpPr/>
          <p:nvPr/>
        </p:nvGrpSpPr>
        <p:grpSpPr>
          <a:xfrm>
            <a:off x="-208788" y="0"/>
            <a:ext cx="12609576" cy="2174490"/>
            <a:chOff x="0" y="5043119"/>
            <a:chExt cx="12192000" cy="1814883"/>
          </a:xfrm>
        </p:grpSpPr>
        <p:pic>
          <p:nvPicPr>
            <p:cNvPr id="197" name="Google Shape;197;p5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8" name="Google Shape;198;p5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9" name="Google Shape;199;p5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0" name="Google Shape;200;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5"/>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55"/>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55"/>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1" name="Google Shape;211;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6"/>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56"/>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56"/>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5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0"/>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0"/>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7"/>
        <p:cNvGrpSpPr/>
        <p:nvPr/>
      </p:nvGrpSpPr>
      <p:grpSpPr>
        <a:xfrm>
          <a:off x="0" y="0"/>
          <a:ext cx="0" cy="0"/>
          <a:chOff x="0" y="0"/>
          <a:chExt cx="0" cy="0"/>
        </a:xfrm>
      </p:grpSpPr>
      <p:sp>
        <p:nvSpPr>
          <p:cNvPr id="28" name="Google Shape;28;p31"/>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1"/>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1"/>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 name="Google Shape;31;p3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32" name="Google Shape;32;p3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3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7" name="Google Shape;37;p3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0"/>
        <p:cNvGrpSpPr/>
        <p:nvPr/>
      </p:nvGrpSpPr>
      <p:grpSpPr>
        <a:xfrm>
          <a:off x="0" y="0"/>
          <a:ext cx="0" cy="0"/>
          <a:chOff x="0" y="0"/>
          <a:chExt cx="0" cy="0"/>
        </a:xfrm>
      </p:grpSpPr>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3" name="Google Shape;43;p3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4" name="Google Shape;44;p3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47"/>
        <p:cNvGrpSpPr/>
        <p:nvPr/>
      </p:nvGrpSpPr>
      <p:grpSpPr>
        <a:xfrm>
          <a:off x="0" y="0"/>
          <a:ext cx="0" cy="0"/>
          <a:chOff x="0" y="0"/>
          <a:chExt cx="0" cy="0"/>
        </a:xfrm>
      </p:grpSpPr>
      <p:sp>
        <p:nvSpPr>
          <p:cNvPr id="48" name="Google Shape;48;p34"/>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34"/>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34"/>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3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52" name="Google Shape;52;p3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5"/>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7" name="Google Shape;57;p3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8" name="Google Shape;58;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3" name="Google Shape;63;p36"/>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64" name="Google Shape;64;p36"/>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36"/>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body" idx="1"/>
          </p:nvPr>
        </p:nvSpPr>
        <p:spPr>
          <a:xfrm>
            <a:off x="4100513" y="780878"/>
            <a:ext cx="7300912" cy="76814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3200"/>
              <a:buNone/>
            </a:pPr>
            <a:r>
              <a:rPr lang="en-GB"/>
              <a:t>MAINSTREAM TO PREVENT </a:t>
            </a:r>
            <a:endParaRPr/>
          </a:p>
        </p:txBody>
      </p:sp>
      <p:sp>
        <p:nvSpPr>
          <p:cNvPr id="292" name="Google Shape;292;p10"/>
          <p:cNvSpPr txBox="1">
            <a:spLocks noGrp="1"/>
          </p:cNvSpPr>
          <p:nvPr>
            <p:ph type="body" idx="2"/>
          </p:nvPr>
        </p:nvSpPr>
        <p:spPr>
          <a:xfrm>
            <a:off x="3979545" y="1549024"/>
            <a:ext cx="7542847" cy="500722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Provide tailored information </a:t>
            </a:r>
            <a:endParaRPr dirty="0"/>
          </a:p>
          <a:p>
            <a:pPr marL="228600" lvl="0" indent="-228600" algn="l" rtl="0">
              <a:lnSpc>
                <a:spcPct val="90000"/>
              </a:lnSpc>
              <a:spcBef>
                <a:spcPts val="1000"/>
              </a:spcBef>
              <a:spcAft>
                <a:spcPts val="0"/>
              </a:spcAft>
              <a:buSzPts val="2800"/>
              <a:buChar char="•"/>
            </a:pPr>
            <a:r>
              <a:rPr lang="en-GB" dirty="0"/>
              <a:t>Provide tailored activities to support families of children in child labour  </a:t>
            </a:r>
            <a:endParaRPr dirty="0"/>
          </a:p>
          <a:p>
            <a:pPr marL="228600" lvl="0" indent="-228600" algn="l" rtl="0">
              <a:lnSpc>
                <a:spcPct val="90000"/>
              </a:lnSpc>
              <a:spcBef>
                <a:spcPts val="1000"/>
              </a:spcBef>
              <a:spcAft>
                <a:spcPts val="0"/>
              </a:spcAft>
              <a:buSzPts val="2800"/>
              <a:buChar char="•"/>
            </a:pPr>
            <a:r>
              <a:rPr lang="en-GB" dirty="0"/>
              <a:t>Support families with children in or at risk of child labour to be included in broader family-strengthening interventions across sectors (FSL, education, ECD, child protection) </a:t>
            </a:r>
            <a:endParaRPr dirty="0"/>
          </a:p>
          <a:p>
            <a:pPr marL="228600" lvl="0" indent="-228600" algn="l" rtl="0">
              <a:lnSpc>
                <a:spcPct val="90000"/>
              </a:lnSpc>
              <a:spcBef>
                <a:spcPts val="1000"/>
              </a:spcBef>
              <a:spcAft>
                <a:spcPts val="0"/>
              </a:spcAft>
              <a:buSzPts val="2800"/>
              <a:buChar char="•"/>
            </a:pPr>
            <a:r>
              <a:rPr lang="en-GB" dirty="0"/>
              <a:t>Integrate child labour key messages and awareness strategies into broader family strengthening programmes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293" name="Google Shape;293;p10"/>
          <p:cNvSpPr txBox="1">
            <a:spLocks noGrp="1"/>
          </p:cNvSpPr>
          <p:nvPr>
            <p:ph type="body" idx="3"/>
          </p:nvPr>
        </p:nvSpPr>
        <p:spPr>
          <a:xfrm>
            <a:off x="0" y="528638"/>
            <a:ext cx="3574473"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1"/>
          <p:cNvSpPr txBox="1">
            <a:spLocks noGrp="1"/>
          </p:cNvSpPr>
          <p:nvPr>
            <p:ph type="body" idx="1"/>
          </p:nvPr>
        </p:nvSpPr>
        <p:spPr>
          <a:xfrm>
            <a:off x="4054793" y="363941"/>
            <a:ext cx="7932160"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ACTIVITIES TO SUPPOPRT PARENTS WITH CHILDREN IN CHILD LABOUR</a:t>
            </a:r>
            <a:endParaRPr/>
          </a:p>
        </p:txBody>
      </p:sp>
      <p:sp>
        <p:nvSpPr>
          <p:cNvPr id="300" name="Google Shape;300;p11"/>
          <p:cNvSpPr txBox="1">
            <a:spLocks noGrp="1"/>
          </p:cNvSpPr>
          <p:nvPr>
            <p:ph type="body" idx="2"/>
          </p:nvPr>
        </p:nvSpPr>
        <p:spPr>
          <a:xfrm>
            <a:off x="3880744" y="1635528"/>
            <a:ext cx="8106209" cy="52224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a:t>Parenting sessions </a:t>
            </a:r>
            <a:endParaRPr/>
          </a:p>
          <a:p>
            <a:pPr marL="228600" lvl="0" indent="-228600" algn="l" rtl="0">
              <a:lnSpc>
                <a:spcPct val="90000"/>
              </a:lnSpc>
              <a:spcBef>
                <a:spcPts val="1000"/>
              </a:spcBef>
              <a:spcAft>
                <a:spcPts val="0"/>
              </a:spcAft>
              <a:buSzPts val="2800"/>
              <a:buChar char="•"/>
            </a:pPr>
            <a:r>
              <a:rPr lang="en-GB"/>
              <a:t>Psychosocial and mental health interventions </a:t>
            </a:r>
            <a:endParaRPr/>
          </a:p>
          <a:p>
            <a:pPr marL="228600" lvl="0" indent="-228600" algn="l" rtl="0">
              <a:lnSpc>
                <a:spcPct val="90000"/>
              </a:lnSpc>
              <a:spcBef>
                <a:spcPts val="1000"/>
              </a:spcBef>
              <a:spcAft>
                <a:spcPts val="0"/>
              </a:spcAft>
              <a:buSzPts val="2800"/>
              <a:buChar char="•"/>
            </a:pPr>
            <a:r>
              <a:rPr lang="en-GB"/>
              <a:t>Parent-child activities or family social events</a:t>
            </a:r>
            <a:endParaRPr/>
          </a:p>
          <a:p>
            <a:pPr marL="228600" lvl="0" indent="-228600" algn="l" rtl="0">
              <a:lnSpc>
                <a:spcPct val="90000"/>
              </a:lnSpc>
              <a:spcBef>
                <a:spcPts val="1000"/>
              </a:spcBef>
              <a:spcAft>
                <a:spcPts val="0"/>
              </a:spcAft>
              <a:buSzPts val="2800"/>
              <a:buChar char="•"/>
            </a:pPr>
            <a:r>
              <a:rPr lang="en-GB"/>
              <a:t>Parent-to-parent support groups</a:t>
            </a:r>
            <a:endParaRPr/>
          </a:p>
          <a:p>
            <a:pPr marL="228600" lvl="0" indent="-228600" algn="l" rtl="0">
              <a:lnSpc>
                <a:spcPct val="90000"/>
              </a:lnSpc>
              <a:spcBef>
                <a:spcPts val="1000"/>
              </a:spcBef>
              <a:spcAft>
                <a:spcPts val="0"/>
              </a:spcAft>
              <a:buSzPts val="2800"/>
              <a:buChar char="•"/>
            </a:pPr>
            <a:r>
              <a:rPr lang="en-GB"/>
              <a:t>Harm reduction strategies and alternatives </a:t>
            </a:r>
            <a:endParaRPr/>
          </a:p>
          <a:p>
            <a:pPr marL="228600" lvl="0" indent="-228600" algn="l" rtl="0">
              <a:lnSpc>
                <a:spcPct val="90000"/>
              </a:lnSpc>
              <a:spcBef>
                <a:spcPts val="1000"/>
              </a:spcBef>
              <a:spcAft>
                <a:spcPts val="0"/>
              </a:spcAft>
              <a:buClr>
                <a:schemeClr val="accent1"/>
              </a:buClr>
              <a:buSzPts val="2800"/>
              <a:buChar char="•"/>
            </a:pPr>
            <a:r>
              <a:rPr lang="en-GB"/>
              <a:t>Support adolescent caregivers in WFCL and child labour, including access and participation</a:t>
            </a:r>
            <a:endParaRPr/>
          </a:p>
          <a:p>
            <a:pPr marL="228600" lvl="0" indent="-228600" algn="l" rtl="0">
              <a:lnSpc>
                <a:spcPct val="90000"/>
              </a:lnSpc>
              <a:spcBef>
                <a:spcPts val="1000"/>
              </a:spcBef>
              <a:spcAft>
                <a:spcPts val="0"/>
              </a:spcAft>
              <a:buSzPts val="2800"/>
              <a:buChar char="•"/>
            </a:pPr>
            <a:r>
              <a:rPr lang="en-GB"/>
              <a:t>Access to economic opportunities, social safety nets, FSL, income generation</a:t>
            </a:r>
            <a:endParaRPr/>
          </a:p>
        </p:txBody>
      </p:sp>
      <p:sp>
        <p:nvSpPr>
          <p:cNvPr id="301" name="Google Shape;301;p11"/>
          <p:cNvSpPr txBox="1">
            <a:spLocks noGrp="1"/>
          </p:cNvSpPr>
          <p:nvPr>
            <p:ph type="body" idx="3"/>
          </p:nvPr>
        </p:nvSpPr>
        <p:spPr>
          <a:xfrm>
            <a:off x="0" y="528638"/>
            <a:ext cx="3707475"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body" idx="1"/>
          </p:nvPr>
        </p:nvSpPr>
        <p:spPr>
          <a:xfrm>
            <a:off x="4100513" y="528638"/>
            <a:ext cx="7300912" cy="5701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CHILD LABOUR WITHIN FAMILIES</a:t>
            </a:r>
            <a:endParaRPr/>
          </a:p>
        </p:txBody>
      </p:sp>
      <p:sp>
        <p:nvSpPr>
          <p:cNvPr id="308" name="Google Shape;308;p12"/>
          <p:cNvSpPr txBox="1">
            <a:spLocks noGrp="1"/>
          </p:cNvSpPr>
          <p:nvPr>
            <p:ph type="body" idx="2"/>
          </p:nvPr>
        </p:nvSpPr>
        <p:spPr>
          <a:xfrm>
            <a:off x="4100513" y="1156380"/>
            <a:ext cx="7997061" cy="56632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Understand causes of household child labour</a:t>
            </a:r>
            <a:endParaRPr dirty="0"/>
          </a:p>
          <a:p>
            <a:pPr marL="228600" lvl="0" indent="-228600" algn="l" rtl="0">
              <a:lnSpc>
                <a:spcPct val="90000"/>
              </a:lnSpc>
              <a:spcBef>
                <a:spcPts val="1000"/>
              </a:spcBef>
              <a:spcAft>
                <a:spcPts val="0"/>
              </a:spcAft>
              <a:buClr>
                <a:schemeClr val="accent1"/>
              </a:buClr>
              <a:buSzPts val="2800"/>
              <a:buChar char="•"/>
            </a:pPr>
            <a:r>
              <a:rPr lang="en-GB" dirty="0"/>
              <a:t>Families may hide aspects of work – assume not always being told “the whole story” – try to: </a:t>
            </a:r>
            <a:endParaRPr dirty="0"/>
          </a:p>
          <a:p>
            <a:pPr marL="685800" lvl="1" indent="-228600" algn="l" rtl="0">
              <a:lnSpc>
                <a:spcPct val="90000"/>
              </a:lnSpc>
              <a:spcBef>
                <a:spcPts val="500"/>
              </a:spcBef>
              <a:spcAft>
                <a:spcPts val="0"/>
              </a:spcAft>
              <a:buSzPts val="2800"/>
              <a:buChar char="•"/>
            </a:pPr>
            <a:r>
              <a:rPr lang="en-GB" sz="2800" dirty="0"/>
              <a:t>Work closely with children and caregivers together </a:t>
            </a:r>
            <a:endParaRPr dirty="0"/>
          </a:p>
          <a:p>
            <a:pPr marL="685800" lvl="1" indent="-228600" algn="l" rtl="0">
              <a:lnSpc>
                <a:spcPct val="90000"/>
              </a:lnSpc>
              <a:spcBef>
                <a:spcPts val="500"/>
              </a:spcBef>
              <a:spcAft>
                <a:spcPts val="0"/>
              </a:spcAft>
              <a:buSzPts val="2800"/>
              <a:buChar char="•"/>
            </a:pPr>
            <a:r>
              <a:rPr lang="en-GB" sz="2800" dirty="0"/>
              <a:t>Speak to children independently, probing questions, child friendly means, cross-checking sources </a:t>
            </a:r>
            <a:endParaRPr dirty="0"/>
          </a:p>
          <a:p>
            <a:pPr marL="685800" lvl="1" indent="-228600" algn="l" rtl="0">
              <a:lnSpc>
                <a:spcPct val="90000"/>
              </a:lnSpc>
              <a:spcBef>
                <a:spcPts val="500"/>
              </a:spcBef>
              <a:spcAft>
                <a:spcPts val="0"/>
              </a:spcAft>
              <a:buSzPts val="2800"/>
              <a:buChar char="•"/>
            </a:pPr>
            <a:r>
              <a:rPr lang="en-GB" sz="2800" dirty="0"/>
              <a:t>Build trust, create helpful, non-blaming relations 	</a:t>
            </a:r>
            <a:endParaRPr dirty="0"/>
          </a:p>
          <a:p>
            <a:pPr marL="228600" lvl="0" indent="-76200" algn="l" rtl="0">
              <a:lnSpc>
                <a:spcPct val="90000"/>
              </a:lnSpc>
              <a:spcBef>
                <a:spcPts val="1000"/>
              </a:spcBef>
              <a:spcAft>
                <a:spcPts val="0"/>
              </a:spcAft>
              <a:buClr>
                <a:schemeClr val="accent1"/>
              </a:buClr>
              <a:buSzPts val="2400"/>
              <a:buNone/>
            </a:pPr>
            <a:endParaRPr sz="2400" dirty="0"/>
          </a:p>
        </p:txBody>
      </p:sp>
      <p:sp>
        <p:nvSpPr>
          <p:cNvPr id="309" name="Google Shape;309;p12"/>
          <p:cNvSpPr txBox="1">
            <a:spLocks noGrp="1"/>
          </p:cNvSpPr>
          <p:nvPr>
            <p:ph type="body" idx="3"/>
          </p:nvPr>
        </p:nvSpPr>
        <p:spPr>
          <a:xfrm>
            <a:off x="1" y="528638"/>
            <a:ext cx="35578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body" idx="1"/>
          </p:nvPr>
        </p:nvSpPr>
        <p:spPr>
          <a:xfrm>
            <a:off x="4100513" y="528638"/>
            <a:ext cx="7300912" cy="5701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CHILD LABOUR WITHIN FAMILIES</a:t>
            </a:r>
            <a:endParaRPr/>
          </a:p>
        </p:txBody>
      </p:sp>
      <p:sp>
        <p:nvSpPr>
          <p:cNvPr id="316" name="Google Shape;316;p13"/>
          <p:cNvSpPr txBox="1">
            <a:spLocks noGrp="1"/>
          </p:cNvSpPr>
          <p:nvPr>
            <p:ph type="body" idx="2"/>
          </p:nvPr>
        </p:nvSpPr>
        <p:spPr>
          <a:xfrm>
            <a:off x="4100513" y="1156380"/>
            <a:ext cx="7997061" cy="56632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In illicit/WFCL: Follow SOPs, case management, police/law enforcement where needed</a:t>
            </a:r>
            <a:endParaRPr dirty="0"/>
          </a:p>
          <a:p>
            <a:pPr marL="228600" lvl="0" indent="-228600" algn="l" rtl="0">
              <a:lnSpc>
                <a:spcPct val="90000"/>
              </a:lnSpc>
              <a:spcBef>
                <a:spcPts val="1000"/>
              </a:spcBef>
              <a:spcAft>
                <a:spcPts val="0"/>
              </a:spcAft>
              <a:buClr>
                <a:schemeClr val="accent1"/>
              </a:buClr>
              <a:buSzPts val="2800"/>
              <a:buChar char="•"/>
            </a:pPr>
            <a:r>
              <a:rPr lang="en-GB" dirty="0"/>
              <a:t>Multi-sector package of support and intervention for caregivers</a:t>
            </a:r>
            <a:endParaRPr dirty="0"/>
          </a:p>
          <a:p>
            <a:pPr marL="685800" lvl="1" indent="-228600" algn="l" rtl="0">
              <a:lnSpc>
                <a:spcPct val="90000"/>
              </a:lnSpc>
              <a:spcBef>
                <a:spcPts val="500"/>
              </a:spcBef>
              <a:spcAft>
                <a:spcPts val="0"/>
              </a:spcAft>
              <a:buSzPts val="2800"/>
              <a:buChar char="•"/>
            </a:pPr>
            <a:r>
              <a:rPr lang="en-GB" sz="2800" dirty="0"/>
              <a:t>Case management, basic needs and multi-sector services, mediation, harm reduction, childcare, ECD, legal support, addressing other protection risks at home  </a:t>
            </a:r>
            <a:endParaRPr dirty="0"/>
          </a:p>
          <a:p>
            <a:pPr marL="228600" lvl="0" indent="-228600" algn="l" rtl="0">
              <a:lnSpc>
                <a:spcPct val="90000"/>
              </a:lnSpc>
              <a:spcBef>
                <a:spcPts val="1000"/>
              </a:spcBef>
              <a:spcAft>
                <a:spcPts val="0"/>
              </a:spcAft>
              <a:buClr>
                <a:schemeClr val="accent1"/>
              </a:buClr>
              <a:buSzPts val="2800"/>
              <a:buChar char="•"/>
            </a:pPr>
            <a:r>
              <a:rPr lang="en-GB" dirty="0"/>
              <a:t>Identify clear expected changes of caregivers</a:t>
            </a:r>
            <a:endParaRPr dirty="0"/>
          </a:p>
        </p:txBody>
      </p:sp>
      <p:sp>
        <p:nvSpPr>
          <p:cNvPr id="317" name="Google Shape;317;p13"/>
          <p:cNvSpPr txBox="1">
            <a:spLocks noGrp="1"/>
          </p:cNvSpPr>
          <p:nvPr>
            <p:ph type="body" idx="3"/>
          </p:nvPr>
        </p:nvSpPr>
        <p:spPr>
          <a:xfrm>
            <a:off x="1" y="528638"/>
            <a:ext cx="35578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txBox="1">
            <a:spLocks noGrp="1"/>
          </p:cNvSpPr>
          <p:nvPr>
            <p:ph type="body" idx="1"/>
          </p:nvPr>
        </p:nvSpPr>
        <p:spPr>
          <a:xfrm>
            <a:off x="4100513" y="243538"/>
            <a:ext cx="7300912" cy="5701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PROMOTE EARLY CHILDHOOD DEVELOPMENT</a:t>
            </a:r>
            <a:endParaRPr/>
          </a:p>
        </p:txBody>
      </p:sp>
      <p:sp>
        <p:nvSpPr>
          <p:cNvPr id="324" name="Google Shape;324;p14"/>
          <p:cNvSpPr txBox="1">
            <a:spLocks noGrp="1"/>
          </p:cNvSpPr>
          <p:nvPr>
            <p:ph type="body" idx="2"/>
          </p:nvPr>
        </p:nvSpPr>
        <p:spPr>
          <a:xfrm>
            <a:off x="4100513" y="1327776"/>
            <a:ext cx="7919691" cy="56632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Nurturing care and responsive parenting</a:t>
            </a:r>
            <a:endParaRPr dirty="0"/>
          </a:p>
          <a:p>
            <a:pPr marL="228600" lvl="0" indent="-228600" algn="l" rtl="0">
              <a:lnSpc>
                <a:spcPct val="90000"/>
              </a:lnSpc>
              <a:spcBef>
                <a:spcPts val="1000"/>
              </a:spcBef>
              <a:spcAft>
                <a:spcPts val="0"/>
              </a:spcAft>
              <a:buClr>
                <a:schemeClr val="accent1"/>
              </a:buClr>
              <a:buSzPts val="2800"/>
              <a:buChar char="•"/>
            </a:pPr>
            <a:r>
              <a:rPr lang="en-GB" dirty="0"/>
              <a:t>Increase likelihood of completing education </a:t>
            </a:r>
            <a:endParaRPr dirty="0"/>
          </a:p>
          <a:p>
            <a:pPr marL="228600" lvl="0" indent="-228600" algn="l" rtl="0">
              <a:lnSpc>
                <a:spcPct val="90000"/>
              </a:lnSpc>
              <a:spcBef>
                <a:spcPts val="1000"/>
              </a:spcBef>
              <a:spcAft>
                <a:spcPts val="0"/>
              </a:spcAft>
              <a:buClr>
                <a:schemeClr val="accent1"/>
              </a:buClr>
              <a:buSzPts val="2800"/>
              <a:buChar char="•"/>
            </a:pPr>
            <a:r>
              <a:rPr lang="en-GB" dirty="0"/>
              <a:t>Enable caregivers to work and improve economic position, reduce reliance on CL</a:t>
            </a:r>
            <a:endParaRPr dirty="0"/>
          </a:p>
          <a:p>
            <a:pPr marL="228600" lvl="0" indent="-228600" algn="l" rtl="0">
              <a:lnSpc>
                <a:spcPct val="90000"/>
              </a:lnSpc>
              <a:spcBef>
                <a:spcPts val="1000"/>
              </a:spcBef>
              <a:spcAft>
                <a:spcPts val="0"/>
              </a:spcAft>
              <a:buClr>
                <a:schemeClr val="accent1"/>
              </a:buClr>
              <a:buSzPts val="2800"/>
              <a:buChar char="•"/>
            </a:pPr>
            <a:r>
              <a:rPr lang="en-GB" dirty="0"/>
              <a:t>Integral part of comprehensive CL response</a:t>
            </a:r>
            <a:endParaRPr dirty="0"/>
          </a:p>
          <a:p>
            <a:pPr marL="228600" lvl="0" indent="-228600" algn="l" rtl="0">
              <a:lnSpc>
                <a:spcPct val="90000"/>
              </a:lnSpc>
              <a:spcBef>
                <a:spcPts val="1000"/>
              </a:spcBef>
              <a:spcAft>
                <a:spcPts val="0"/>
              </a:spcAft>
              <a:buClr>
                <a:schemeClr val="accent1"/>
              </a:buClr>
              <a:buSzPts val="2800"/>
              <a:buChar char="•"/>
            </a:pPr>
            <a:r>
              <a:rPr lang="en-GB" dirty="0"/>
              <a:t>Optimal for brain development, cognition, motivation for learning, transition to 1° school</a:t>
            </a:r>
            <a:endParaRPr dirty="0"/>
          </a:p>
          <a:p>
            <a:pPr marL="228600" lvl="0" indent="-228600" algn="l" rtl="0">
              <a:lnSpc>
                <a:spcPct val="90000"/>
              </a:lnSpc>
              <a:spcBef>
                <a:spcPts val="1000"/>
              </a:spcBef>
              <a:spcAft>
                <a:spcPts val="0"/>
              </a:spcAft>
              <a:buClr>
                <a:schemeClr val="accent1"/>
              </a:buClr>
              <a:buSzPts val="2800"/>
              <a:buChar char="•"/>
            </a:pPr>
            <a:r>
              <a:rPr lang="en-GB" dirty="0"/>
              <a:t>Children develop skills for later life </a:t>
            </a:r>
            <a:endParaRPr dirty="0"/>
          </a:p>
          <a:p>
            <a:pPr marL="228600" lvl="0" indent="-228600" algn="l" rtl="0">
              <a:lnSpc>
                <a:spcPct val="90000"/>
              </a:lnSpc>
              <a:spcBef>
                <a:spcPts val="1000"/>
              </a:spcBef>
              <a:spcAft>
                <a:spcPts val="0"/>
              </a:spcAft>
              <a:buClr>
                <a:schemeClr val="accent1"/>
              </a:buClr>
              <a:buSzPts val="2800"/>
              <a:buChar char="•"/>
            </a:pPr>
            <a:r>
              <a:rPr lang="en-GB" dirty="0"/>
              <a:t>Reduce childcare responsibilities, enable access for parental education, etc. </a:t>
            </a:r>
            <a:endParaRPr dirty="0"/>
          </a:p>
          <a:p>
            <a:pPr marL="228600" lvl="0" indent="-228600" algn="l" rtl="0">
              <a:lnSpc>
                <a:spcPct val="90000"/>
              </a:lnSpc>
              <a:spcBef>
                <a:spcPts val="1000"/>
              </a:spcBef>
              <a:spcAft>
                <a:spcPts val="0"/>
              </a:spcAft>
              <a:buClr>
                <a:schemeClr val="accent1"/>
              </a:buClr>
              <a:buSzPts val="2800"/>
              <a:buChar char="•"/>
            </a:pPr>
            <a:r>
              <a:rPr lang="en-GB" dirty="0"/>
              <a:t>Increase parenting skills and value of education </a:t>
            </a:r>
            <a:endParaRPr dirty="0"/>
          </a:p>
          <a:p>
            <a:pPr marL="0" lvl="0" indent="0" algn="l" rtl="0">
              <a:lnSpc>
                <a:spcPct val="90000"/>
              </a:lnSpc>
              <a:spcBef>
                <a:spcPts val="1000"/>
              </a:spcBef>
              <a:spcAft>
                <a:spcPts val="0"/>
              </a:spcAft>
              <a:buSzPts val="2800"/>
              <a:buNone/>
            </a:pPr>
            <a:endParaRPr dirty="0"/>
          </a:p>
        </p:txBody>
      </p:sp>
      <p:sp>
        <p:nvSpPr>
          <p:cNvPr id="325" name="Google Shape;325;p14"/>
          <p:cNvSpPr txBox="1">
            <a:spLocks noGrp="1"/>
          </p:cNvSpPr>
          <p:nvPr>
            <p:ph type="body" idx="3"/>
          </p:nvPr>
        </p:nvSpPr>
        <p:spPr>
          <a:xfrm>
            <a:off x="1" y="528638"/>
            <a:ext cx="35578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ALTERATIVE CARE FOR CHILDREN IN THE WFCL</a:t>
            </a:r>
            <a:endParaRPr/>
          </a:p>
        </p:txBody>
      </p:sp>
      <p:sp>
        <p:nvSpPr>
          <p:cNvPr id="332" name="Google Shape;332;p15"/>
          <p:cNvSpPr txBox="1">
            <a:spLocks noGrp="1"/>
          </p:cNvSpPr>
          <p:nvPr>
            <p:ph type="body" idx="2"/>
          </p:nvPr>
        </p:nvSpPr>
        <p:spPr>
          <a:xfrm>
            <a:off x="4100513" y="1863852"/>
            <a:ext cx="7300912" cy="49941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Short- or long-term for children removed from WFCL </a:t>
            </a:r>
            <a:endParaRPr dirty="0"/>
          </a:p>
          <a:p>
            <a:pPr marL="228600" lvl="0" indent="-228600" algn="l" rtl="0">
              <a:lnSpc>
                <a:spcPct val="90000"/>
              </a:lnSpc>
              <a:spcBef>
                <a:spcPts val="1000"/>
              </a:spcBef>
              <a:spcAft>
                <a:spcPts val="0"/>
              </a:spcAft>
              <a:buClr>
                <a:schemeClr val="accent1"/>
              </a:buClr>
              <a:buSzPts val="2800"/>
              <a:buChar char="•"/>
            </a:pPr>
            <a:r>
              <a:rPr lang="en-GB" dirty="0"/>
              <a:t>Case management, best interests, national/international guidelines, adequate resources</a:t>
            </a:r>
            <a:endParaRPr dirty="0"/>
          </a:p>
          <a:p>
            <a:pPr marL="228600" lvl="0" indent="-228600" algn="l" rtl="0">
              <a:lnSpc>
                <a:spcPct val="90000"/>
              </a:lnSpc>
              <a:spcBef>
                <a:spcPts val="1000"/>
              </a:spcBef>
              <a:spcAft>
                <a:spcPts val="0"/>
              </a:spcAft>
              <a:buClr>
                <a:schemeClr val="accent1"/>
              </a:buClr>
              <a:buSzPts val="2800"/>
              <a:buChar char="•"/>
            </a:pPr>
            <a:r>
              <a:rPr lang="en-GB" dirty="0"/>
              <a:t>Close monitoring of living and working situation of children in alternative care</a:t>
            </a:r>
            <a:endParaRPr dirty="0"/>
          </a:p>
          <a:p>
            <a:pPr marL="228600" lvl="0" indent="-228600" algn="l" rtl="0">
              <a:lnSpc>
                <a:spcPct val="90000"/>
              </a:lnSpc>
              <a:spcBef>
                <a:spcPts val="1000"/>
              </a:spcBef>
              <a:spcAft>
                <a:spcPts val="0"/>
              </a:spcAft>
              <a:buClr>
                <a:schemeClr val="accent1"/>
              </a:buClr>
              <a:buSzPts val="2800"/>
              <a:buChar char="•"/>
            </a:pPr>
            <a:r>
              <a:rPr lang="en-GB" dirty="0"/>
              <a:t>Support adolescents to access (pathways to) decent work  </a:t>
            </a:r>
            <a:endParaRPr dirty="0"/>
          </a:p>
          <a:p>
            <a:pPr marL="228600" lvl="0" indent="-228600" algn="l" rtl="0">
              <a:lnSpc>
                <a:spcPct val="90000"/>
              </a:lnSpc>
              <a:spcBef>
                <a:spcPts val="1000"/>
              </a:spcBef>
              <a:spcAft>
                <a:spcPts val="0"/>
              </a:spcAft>
              <a:buClr>
                <a:schemeClr val="accent1"/>
              </a:buClr>
              <a:buSzPts val="2800"/>
              <a:buChar char="•"/>
            </a:pPr>
            <a:r>
              <a:rPr lang="en-GB" dirty="0"/>
              <a:t>Gender and age responsive </a:t>
            </a:r>
            <a:endParaRPr dirty="0"/>
          </a:p>
          <a:p>
            <a:pPr marL="228600" lvl="0" indent="-228600" algn="l" rtl="0">
              <a:lnSpc>
                <a:spcPct val="90000"/>
              </a:lnSpc>
              <a:spcBef>
                <a:spcPts val="1000"/>
              </a:spcBef>
              <a:spcAft>
                <a:spcPts val="0"/>
              </a:spcAft>
              <a:buClr>
                <a:schemeClr val="accent1"/>
              </a:buClr>
              <a:buSzPts val="2800"/>
              <a:buChar char="•"/>
            </a:pPr>
            <a:r>
              <a:rPr lang="en-GB" dirty="0"/>
              <a:t>Holistic package of support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33" name="Google Shape;333;p15"/>
          <p:cNvSpPr txBox="1">
            <a:spLocks noGrp="1"/>
          </p:cNvSpPr>
          <p:nvPr>
            <p:ph type="body" idx="3"/>
          </p:nvPr>
        </p:nvSpPr>
        <p:spPr>
          <a:xfrm>
            <a:off x="0" y="528638"/>
            <a:ext cx="338980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APPROACHES TO STRENGTHEN FAMILIES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ACTIVITY: PART 1</a:t>
            </a:r>
            <a:endParaRPr/>
          </a:p>
        </p:txBody>
      </p:sp>
      <p:sp>
        <p:nvSpPr>
          <p:cNvPr id="340" name="Google Shape;340;p16"/>
          <p:cNvSpPr txBox="1">
            <a:spLocks noGrp="1"/>
          </p:cNvSpPr>
          <p:nvPr>
            <p:ph type="body" idx="1"/>
          </p:nvPr>
        </p:nvSpPr>
        <p:spPr>
          <a:xfrm>
            <a:off x="656021" y="1801194"/>
            <a:ext cx="10820015" cy="485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In your group: </a:t>
            </a:r>
            <a:endParaRPr/>
          </a:p>
        </p:txBody>
      </p:sp>
      <p:sp>
        <p:nvSpPr>
          <p:cNvPr id="341" name="Google Shape;341;p16"/>
          <p:cNvSpPr txBox="1">
            <a:spLocks noGrp="1"/>
          </p:cNvSpPr>
          <p:nvPr>
            <p:ph type="body" idx="2"/>
          </p:nvPr>
        </p:nvSpPr>
        <p:spPr>
          <a:xfrm>
            <a:off x="656021" y="2397475"/>
            <a:ext cx="10820015" cy="38782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600"/>
              <a:buChar char="•"/>
            </a:pPr>
            <a:r>
              <a:rPr lang="en-GB" sz="2600" dirty="0"/>
              <a:t>Design the outline of a 90-minute parenting session to be delivered in the context of discussing child labour. Consider:</a:t>
            </a:r>
            <a:endParaRPr dirty="0"/>
          </a:p>
          <a:p>
            <a:pPr marL="685800" lvl="1" indent="-228600" algn="l" rtl="0">
              <a:lnSpc>
                <a:spcPct val="90000"/>
              </a:lnSpc>
              <a:spcBef>
                <a:spcPts val="500"/>
              </a:spcBef>
              <a:spcAft>
                <a:spcPts val="0"/>
              </a:spcAft>
              <a:buSzPts val="2400"/>
              <a:buChar char="•"/>
            </a:pPr>
            <a:r>
              <a:rPr lang="en-GB" dirty="0"/>
              <a:t>Key elements and messages for prevention and response </a:t>
            </a:r>
            <a:endParaRPr dirty="0"/>
          </a:p>
          <a:p>
            <a:pPr marL="685800" lvl="1" indent="-228600" algn="l" rtl="0">
              <a:lnSpc>
                <a:spcPct val="90000"/>
              </a:lnSpc>
              <a:spcBef>
                <a:spcPts val="500"/>
              </a:spcBef>
              <a:spcAft>
                <a:spcPts val="0"/>
              </a:spcAft>
              <a:buSzPts val="2400"/>
              <a:buChar char="•"/>
            </a:pPr>
            <a:r>
              <a:rPr lang="en-GB" dirty="0"/>
              <a:t>Differences for parents from diverse ethnicities, contexts, locations, religions</a:t>
            </a:r>
            <a:endParaRPr dirty="0"/>
          </a:p>
          <a:p>
            <a:pPr marL="685800" lvl="1" indent="-228600" algn="l" rtl="0">
              <a:lnSpc>
                <a:spcPct val="90000"/>
              </a:lnSpc>
              <a:spcBef>
                <a:spcPts val="500"/>
              </a:spcBef>
              <a:spcAft>
                <a:spcPts val="0"/>
              </a:spcAft>
              <a:buSzPts val="2400"/>
              <a:buChar char="•"/>
            </a:pPr>
            <a:r>
              <a:rPr lang="en-GB" dirty="0"/>
              <a:t>Differences if participants had older or younger children, children who were already working in the WFCL, child labour, at risk of child labour, or not in any work</a:t>
            </a:r>
            <a:endParaRPr dirty="0"/>
          </a:p>
          <a:p>
            <a:pPr marL="228600" lvl="0" indent="-228600" algn="l" rtl="0">
              <a:lnSpc>
                <a:spcPct val="90000"/>
              </a:lnSpc>
              <a:spcBef>
                <a:spcPts val="1000"/>
              </a:spcBef>
              <a:spcAft>
                <a:spcPts val="0"/>
              </a:spcAft>
              <a:buSzPts val="2600"/>
              <a:buChar char="•"/>
            </a:pPr>
            <a:r>
              <a:rPr lang="en-GB" sz="2600" dirty="0"/>
              <a:t>You have 20 minutes. </a:t>
            </a:r>
            <a:endParaRPr dirty="0"/>
          </a:p>
          <a:p>
            <a:pPr marL="228600" lvl="0" indent="-228600" algn="l" rtl="0">
              <a:lnSpc>
                <a:spcPct val="90000"/>
              </a:lnSpc>
              <a:spcBef>
                <a:spcPts val="1000"/>
              </a:spcBef>
              <a:spcAft>
                <a:spcPts val="0"/>
              </a:spcAft>
              <a:buClr>
                <a:schemeClr val="accent1"/>
              </a:buClr>
              <a:buSzPts val="2600"/>
              <a:buChar char="•"/>
            </a:pPr>
            <a:r>
              <a:rPr lang="en-GB" sz="2600" dirty="0"/>
              <a:t>Discuss back in plenary. </a:t>
            </a:r>
            <a:endParaRPr dirty="0"/>
          </a:p>
        </p:txBody>
      </p:sp>
      <p:pic>
        <p:nvPicPr>
          <p:cNvPr id="342" name="Google Shape;342;p16"/>
          <p:cNvPicPr preferRelativeResize="0"/>
          <p:nvPr/>
        </p:nvPicPr>
        <p:blipFill rotWithShape="1">
          <a:blip r:embed="rId3">
            <a:alphaModFix/>
          </a:blip>
          <a:srcRect/>
          <a:stretch/>
        </p:blipFill>
        <p:spPr>
          <a:xfrm>
            <a:off x="8471069" y="-286718"/>
            <a:ext cx="3386757" cy="3386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ACTIVITY: PART 2</a:t>
            </a:r>
            <a:endParaRPr/>
          </a:p>
        </p:txBody>
      </p:sp>
      <p:sp>
        <p:nvSpPr>
          <p:cNvPr id="349" name="Google Shape;349;p17"/>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In your group: </a:t>
            </a:r>
            <a:endParaRPr/>
          </a:p>
        </p:txBody>
      </p:sp>
      <p:sp>
        <p:nvSpPr>
          <p:cNvPr id="350" name="Google Shape;350;p17"/>
          <p:cNvSpPr txBox="1">
            <a:spLocks noGrp="1"/>
          </p:cNvSpPr>
          <p:nvPr>
            <p:ph type="body" idx="2"/>
          </p:nvPr>
        </p:nvSpPr>
        <p:spPr>
          <a:xfrm>
            <a:off x="656021" y="2614612"/>
            <a:ext cx="10820015" cy="32127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What would you include if you had longer with parents?</a:t>
            </a:r>
            <a:endParaRPr dirty="0"/>
          </a:p>
          <a:p>
            <a:pPr marL="685800" lvl="1" indent="-228600" algn="l" rtl="0">
              <a:lnSpc>
                <a:spcPct val="90000"/>
              </a:lnSpc>
              <a:spcBef>
                <a:spcPts val="500"/>
              </a:spcBef>
              <a:spcAft>
                <a:spcPts val="0"/>
              </a:spcAft>
              <a:buSzPts val="2400"/>
              <a:buChar char="•"/>
            </a:pPr>
            <a:r>
              <a:rPr lang="en-GB" dirty="0"/>
              <a:t>1 day</a:t>
            </a:r>
            <a:endParaRPr dirty="0"/>
          </a:p>
          <a:p>
            <a:pPr marL="685800" lvl="1" indent="-228600" algn="l" rtl="0">
              <a:lnSpc>
                <a:spcPct val="90000"/>
              </a:lnSpc>
              <a:spcBef>
                <a:spcPts val="500"/>
              </a:spcBef>
              <a:spcAft>
                <a:spcPts val="0"/>
              </a:spcAft>
              <a:buSzPts val="2400"/>
              <a:buChar char="•"/>
            </a:pPr>
            <a:r>
              <a:rPr lang="en-GB" dirty="0"/>
              <a:t>A series of sessions over a number of weeks </a:t>
            </a:r>
            <a:endParaRPr dirty="0"/>
          </a:p>
          <a:p>
            <a:pPr marL="228600" lvl="0" indent="-228600" algn="l" rtl="0">
              <a:lnSpc>
                <a:spcPct val="90000"/>
              </a:lnSpc>
              <a:spcBef>
                <a:spcPts val="1000"/>
              </a:spcBef>
              <a:spcAft>
                <a:spcPts val="0"/>
              </a:spcAft>
              <a:buClr>
                <a:schemeClr val="accent1"/>
              </a:buClr>
              <a:buSzPts val="2800"/>
              <a:buChar char="•"/>
            </a:pPr>
            <a:r>
              <a:rPr lang="en-GB" dirty="0"/>
              <a:t>Are there other family strengthening activities that you think would be necessary or should be prioritised in the context? </a:t>
            </a:r>
            <a:endParaRPr dirty="0"/>
          </a:p>
          <a:p>
            <a:pPr marL="228600" lvl="0" indent="-228600" algn="l" rtl="0">
              <a:lnSpc>
                <a:spcPct val="90000"/>
              </a:lnSpc>
              <a:spcBef>
                <a:spcPts val="1000"/>
              </a:spcBef>
              <a:spcAft>
                <a:spcPts val="0"/>
              </a:spcAft>
              <a:buSzPts val="2800"/>
              <a:buChar char="•"/>
            </a:pPr>
            <a:r>
              <a:rPr lang="en-GB" dirty="0"/>
              <a:t>You have 20 minutes. </a:t>
            </a:r>
            <a:endParaRPr dirty="0"/>
          </a:p>
          <a:p>
            <a:pPr marL="228600" lvl="0" indent="-228600" algn="l" rtl="0">
              <a:lnSpc>
                <a:spcPct val="90000"/>
              </a:lnSpc>
              <a:spcBef>
                <a:spcPts val="1000"/>
              </a:spcBef>
              <a:spcAft>
                <a:spcPts val="0"/>
              </a:spcAft>
              <a:buSzPts val="2800"/>
              <a:buChar char="•"/>
            </a:pPr>
            <a:r>
              <a:rPr lang="en-GB" dirty="0"/>
              <a:t>Discuss back in plenary. </a:t>
            </a:r>
            <a:endParaRPr dirty="0"/>
          </a:p>
          <a:p>
            <a:pPr marL="685800" lvl="1" indent="-76200" algn="l" rtl="0">
              <a:lnSpc>
                <a:spcPct val="90000"/>
              </a:lnSpc>
              <a:spcBef>
                <a:spcPts val="500"/>
              </a:spcBef>
              <a:spcAft>
                <a:spcPts val="0"/>
              </a:spcAft>
              <a:buSzPts val="2400"/>
              <a:buNone/>
            </a:pPr>
            <a:endParaRPr dirty="0"/>
          </a:p>
          <a:p>
            <a:pPr marL="685800" lvl="1" indent="-76200" algn="l" rtl="0">
              <a:lnSpc>
                <a:spcPct val="90000"/>
              </a:lnSpc>
              <a:spcBef>
                <a:spcPts val="500"/>
              </a:spcBef>
              <a:spcAft>
                <a:spcPts val="0"/>
              </a:spcAft>
              <a:buSzPts val="2400"/>
              <a:buNone/>
            </a:pPr>
            <a:endParaRPr dirty="0"/>
          </a:p>
          <a:p>
            <a:pPr marL="685800" lvl="1" indent="-76200" algn="l" rtl="0">
              <a:lnSpc>
                <a:spcPct val="90000"/>
              </a:lnSpc>
              <a:spcBef>
                <a:spcPts val="500"/>
              </a:spcBef>
              <a:spcAft>
                <a:spcPts val="0"/>
              </a:spcAft>
              <a:buSzPts val="2400"/>
              <a:buNone/>
            </a:pPr>
            <a:endParaRPr dirty="0"/>
          </a:p>
        </p:txBody>
      </p:sp>
      <p:pic>
        <p:nvPicPr>
          <p:cNvPr id="351" name="Google Shape;351;p17"/>
          <p:cNvPicPr preferRelativeResize="0"/>
          <p:nvPr/>
        </p:nvPicPr>
        <p:blipFill rotWithShape="1">
          <a:blip r:embed="rId3">
            <a:alphaModFix/>
          </a:blip>
          <a:srcRect/>
          <a:stretch/>
        </p:blipFill>
        <p:spPr>
          <a:xfrm>
            <a:off x="8471069" y="-252851"/>
            <a:ext cx="3386757" cy="33867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TAILORED INFORMATION AND PARENTING SESSIONS </a:t>
            </a:r>
            <a:endParaRPr/>
          </a:p>
        </p:txBody>
      </p:sp>
      <p:sp>
        <p:nvSpPr>
          <p:cNvPr id="358" name="Google Shape;358;p18"/>
          <p:cNvSpPr txBox="1">
            <a:spLocks noGrp="1"/>
          </p:cNvSpPr>
          <p:nvPr>
            <p:ph type="body" idx="2"/>
          </p:nvPr>
        </p:nvSpPr>
        <p:spPr>
          <a:xfrm>
            <a:off x="685992" y="2392205"/>
            <a:ext cx="10820015" cy="3729037"/>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accent1"/>
              </a:buClr>
              <a:buSzPts val="2800"/>
              <a:buChar char="•"/>
            </a:pPr>
            <a:r>
              <a:rPr lang="en-GB" dirty="0"/>
              <a:t>Positive and negative attitudes to childhood, school, education, work</a:t>
            </a:r>
            <a:endParaRPr dirty="0"/>
          </a:p>
          <a:p>
            <a:pPr marL="228600" lvl="0" indent="-228600" algn="l" rtl="0">
              <a:lnSpc>
                <a:spcPct val="90000"/>
              </a:lnSpc>
              <a:spcBef>
                <a:spcPts val="1000"/>
              </a:spcBef>
              <a:spcAft>
                <a:spcPts val="0"/>
              </a:spcAft>
              <a:buClr>
                <a:schemeClr val="accent1"/>
              </a:buClr>
              <a:buSzPts val="2800"/>
              <a:buChar char="•"/>
            </a:pPr>
            <a:r>
              <a:rPr lang="en-GB" dirty="0"/>
              <a:t>Children’s needs and rights </a:t>
            </a:r>
            <a:endParaRPr dirty="0"/>
          </a:p>
          <a:p>
            <a:pPr marL="228600" lvl="0" indent="-228600" algn="l" rtl="0">
              <a:lnSpc>
                <a:spcPct val="90000"/>
              </a:lnSpc>
              <a:spcBef>
                <a:spcPts val="1000"/>
              </a:spcBef>
              <a:spcAft>
                <a:spcPts val="0"/>
              </a:spcAft>
              <a:buClr>
                <a:schemeClr val="accent1"/>
              </a:buClr>
              <a:buSzPts val="2800"/>
              <a:buChar char="•"/>
            </a:pPr>
            <a:r>
              <a:rPr lang="en-GB" dirty="0"/>
              <a:t>Positive and harmful social and gender norms </a:t>
            </a:r>
            <a:endParaRPr dirty="0"/>
          </a:p>
          <a:p>
            <a:pPr marL="228600" lvl="0" indent="-228600" algn="l" rtl="0">
              <a:lnSpc>
                <a:spcPct val="90000"/>
              </a:lnSpc>
              <a:spcBef>
                <a:spcPts val="1000"/>
              </a:spcBef>
              <a:spcAft>
                <a:spcPts val="0"/>
              </a:spcAft>
              <a:buClr>
                <a:schemeClr val="accent1"/>
              </a:buClr>
              <a:buSzPts val="2800"/>
              <a:buChar char="•"/>
            </a:pPr>
            <a:r>
              <a:rPr lang="en-GB" dirty="0"/>
              <a:t>Child labour laws and policies that apply to young workers </a:t>
            </a:r>
            <a:endParaRPr dirty="0"/>
          </a:p>
          <a:p>
            <a:pPr marL="228600" lvl="0" indent="-228600" algn="l" rtl="0">
              <a:lnSpc>
                <a:spcPct val="90000"/>
              </a:lnSpc>
              <a:spcBef>
                <a:spcPts val="1000"/>
              </a:spcBef>
              <a:spcAft>
                <a:spcPts val="0"/>
              </a:spcAft>
              <a:buClr>
                <a:schemeClr val="accent1"/>
              </a:buClr>
              <a:buSzPts val="2800"/>
              <a:buChar char="•"/>
            </a:pPr>
            <a:r>
              <a:rPr lang="en-GB" dirty="0"/>
              <a:t>Household income and its relation to child labour and adolescents’ work</a:t>
            </a:r>
            <a:endParaRPr dirty="0"/>
          </a:p>
          <a:p>
            <a:pPr marL="228600" lvl="0" indent="-228600" algn="l" rtl="0">
              <a:lnSpc>
                <a:spcPct val="90000"/>
              </a:lnSpc>
              <a:spcBef>
                <a:spcPts val="1000"/>
              </a:spcBef>
              <a:spcAft>
                <a:spcPts val="0"/>
              </a:spcAft>
              <a:buClr>
                <a:schemeClr val="accent1"/>
              </a:buClr>
              <a:buSzPts val="2800"/>
              <a:buChar char="•"/>
            </a:pPr>
            <a:r>
              <a:rPr lang="en-GB" dirty="0"/>
              <a:t>The role of duty bearers and other stakeholders </a:t>
            </a:r>
            <a:endParaRPr dirty="0"/>
          </a:p>
          <a:p>
            <a:pPr marL="228600" lvl="0" indent="-228600" algn="l" rtl="0">
              <a:lnSpc>
                <a:spcPct val="90000"/>
              </a:lnSpc>
              <a:spcBef>
                <a:spcPts val="1000"/>
              </a:spcBef>
              <a:spcAft>
                <a:spcPts val="0"/>
              </a:spcAft>
              <a:buClr>
                <a:schemeClr val="accent1"/>
              </a:buClr>
              <a:buSzPts val="2800"/>
              <a:buChar char="•"/>
            </a:pPr>
            <a:r>
              <a:rPr lang="en-GB" dirty="0"/>
              <a:t>Access to available preventative services/sources of assistance</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59" name="Google Shape;359;p18"/>
          <p:cNvSpPr txBox="1">
            <a:spLocks noGrp="1"/>
          </p:cNvSpPr>
          <p:nvPr>
            <p:ph type="body" idx="1"/>
          </p:nvPr>
        </p:nvSpPr>
        <p:spPr>
          <a:xfrm>
            <a:off x="685992" y="1820705"/>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KEY MESSAGES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TAILORED INFORMATION AND PARENTING SESSIONS </a:t>
            </a:r>
            <a:endParaRPr/>
          </a:p>
        </p:txBody>
      </p:sp>
      <p:sp>
        <p:nvSpPr>
          <p:cNvPr id="366" name="Google Shape;366;p19"/>
          <p:cNvSpPr txBox="1">
            <a:spLocks noGrp="1"/>
          </p:cNvSpPr>
          <p:nvPr>
            <p:ph type="body" idx="2"/>
          </p:nvPr>
        </p:nvSpPr>
        <p:spPr>
          <a:xfrm>
            <a:off x="685992" y="2392205"/>
            <a:ext cx="10820015" cy="372903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GB" dirty="0"/>
              <a:t>Parental responsibilities to protect children from child labour</a:t>
            </a:r>
            <a:endParaRPr dirty="0"/>
          </a:p>
          <a:p>
            <a:pPr marL="228600" lvl="0" indent="-228600" algn="l" rtl="0">
              <a:lnSpc>
                <a:spcPct val="90000"/>
              </a:lnSpc>
              <a:spcBef>
                <a:spcPts val="1000"/>
              </a:spcBef>
              <a:spcAft>
                <a:spcPts val="0"/>
              </a:spcAft>
              <a:buClr>
                <a:schemeClr val="accent1"/>
              </a:buClr>
              <a:buSzPts val="2800"/>
              <a:buChar char="•"/>
            </a:pPr>
            <a:r>
              <a:rPr lang="en-GB" dirty="0"/>
              <a:t>Strategies to keep young workers safe, including harm reduction, care, health, children living outside the home/alternative care, etc. </a:t>
            </a:r>
            <a:endParaRPr dirty="0"/>
          </a:p>
          <a:p>
            <a:pPr marL="228600" lvl="0" indent="-228600" algn="l" rtl="0">
              <a:lnSpc>
                <a:spcPct val="90000"/>
              </a:lnSpc>
              <a:spcBef>
                <a:spcPts val="1000"/>
              </a:spcBef>
              <a:spcAft>
                <a:spcPts val="0"/>
              </a:spcAft>
              <a:buClr>
                <a:schemeClr val="accent1"/>
              </a:buClr>
              <a:buSzPts val="2800"/>
              <a:buChar char="•"/>
            </a:pPr>
            <a:r>
              <a:rPr lang="en-GB" dirty="0"/>
              <a:t>Communicating with children about work, relationships  between parents and children in child labour, managing behaviours</a:t>
            </a:r>
            <a:endParaRPr dirty="0"/>
          </a:p>
          <a:p>
            <a:pPr marL="228600" lvl="0" indent="-228600" algn="l" rtl="0">
              <a:lnSpc>
                <a:spcPct val="90000"/>
              </a:lnSpc>
              <a:spcBef>
                <a:spcPts val="1000"/>
              </a:spcBef>
              <a:spcAft>
                <a:spcPts val="0"/>
              </a:spcAft>
              <a:buClr>
                <a:schemeClr val="accent1"/>
              </a:buClr>
              <a:buSzPts val="2800"/>
              <a:buChar char="•"/>
            </a:pPr>
            <a:r>
              <a:rPr lang="en-GB" dirty="0"/>
              <a:t>Creating household action plans </a:t>
            </a:r>
            <a:endParaRPr dirty="0"/>
          </a:p>
          <a:p>
            <a:pPr marL="228600" lvl="0" indent="-228600" algn="l" rtl="0">
              <a:lnSpc>
                <a:spcPct val="90000"/>
              </a:lnSpc>
              <a:spcBef>
                <a:spcPts val="1000"/>
              </a:spcBef>
              <a:spcAft>
                <a:spcPts val="0"/>
              </a:spcAft>
              <a:buClr>
                <a:schemeClr val="accent1"/>
              </a:buClr>
              <a:buSzPts val="2800"/>
              <a:buChar char="•"/>
            </a:pPr>
            <a:r>
              <a:rPr lang="en-GB" dirty="0"/>
              <a:t>Reporting procedures and referral pathways for child labour and available services and support</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67" name="Google Shape;367;p19"/>
          <p:cNvSpPr txBox="1">
            <a:spLocks noGrp="1"/>
          </p:cNvSpPr>
          <p:nvPr>
            <p:ph type="body" idx="1"/>
          </p:nvPr>
        </p:nvSpPr>
        <p:spPr>
          <a:xfrm>
            <a:off x="685992" y="1820705"/>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ABILITY AND SKILLS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237067" y="524935"/>
            <a:ext cx="11954933"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900"/>
              <a:buNone/>
            </a:pPr>
            <a:r>
              <a:rPr lang="en-GB" sz="3900" dirty="0"/>
              <a:t>SESSION 10: CHILD PROTECTION: STRENGTHENING FAMILY AND CAREGIVER ENVIRONMENTS FOR WORKING CHILDREN</a:t>
            </a:r>
            <a:endParaRPr dirty="0"/>
          </a:p>
        </p:txBody>
      </p:sp>
      <p:sp>
        <p:nvSpPr>
          <p:cNvPr id="235" name="Google Shape;235;p2"/>
          <p:cNvSpPr txBox="1">
            <a:spLocks noGrp="1"/>
          </p:cNvSpPr>
          <p:nvPr>
            <p:ph type="body" idx="2"/>
          </p:nvPr>
        </p:nvSpPr>
        <p:spPr>
          <a:xfrm>
            <a:off x="1754188" y="3051922"/>
            <a:ext cx="8683625"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a:spLocks noGrp="1"/>
          </p:cNvSpPr>
          <p:nvPr>
            <p:ph type="title"/>
          </p:nvPr>
        </p:nvSpPr>
        <p:spPr>
          <a:xfrm>
            <a:off x="4707219" y="0"/>
            <a:ext cx="6943302" cy="1877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2800"/>
              <a:buFont typeface="Helvetica Neue"/>
              <a:buNone/>
            </a:pPr>
            <a:r>
              <a:rPr lang="en-GB" sz="2800"/>
              <a:t>CASE STUDY: LEBANON IRC/UNICEF PARENTING SKILLS FOR PARENTS OF CHILDREN IN CHILD LABOUR </a:t>
            </a:r>
            <a:endParaRPr/>
          </a:p>
        </p:txBody>
      </p:sp>
      <p:sp>
        <p:nvSpPr>
          <p:cNvPr id="374" name="Google Shape;374;p20"/>
          <p:cNvSpPr>
            <a:spLocks noGrp="1"/>
          </p:cNvSpPr>
          <p:nvPr>
            <p:ph type="pic" idx="2"/>
          </p:nvPr>
        </p:nvSpPr>
        <p:spPr>
          <a:xfrm>
            <a:off x="0" y="0"/>
            <a:ext cx="4340225" cy="6858000"/>
          </a:xfrm>
          <a:prstGeom prst="rect">
            <a:avLst/>
          </a:prstGeom>
          <a:noFill/>
          <a:ln>
            <a:noFill/>
          </a:ln>
        </p:spPr>
      </p:sp>
      <p:sp>
        <p:nvSpPr>
          <p:cNvPr id="375" name="Google Shape;375;p20"/>
          <p:cNvSpPr txBox="1">
            <a:spLocks noGrp="1"/>
          </p:cNvSpPr>
          <p:nvPr>
            <p:ph type="body" idx="1"/>
          </p:nvPr>
        </p:nvSpPr>
        <p:spPr>
          <a:xfrm>
            <a:off x="4890100" y="6132862"/>
            <a:ext cx="6943302" cy="725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b="1"/>
              <a:t>http://childlabor-lb.org/index.html</a:t>
            </a:r>
            <a:endParaRPr b="1"/>
          </a:p>
        </p:txBody>
      </p:sp>
      <p:pic>
        <p:nvPicPr>
          <p:cNvPr id="376" name="Google Shape;376;p20"/>
          <p:cNvPicPr preferRelativeResize="0"/>
          <p:nvPr/>
        </p:nvPicPr>
        <p:blipFill rotWithShape="1">
          <a:blip r:embed="rId3">
            <a:alphaModFix/>
          </a:blip>
          <a:srcRect/>
          <a:stretch/>
        </p:blipFill>
        <p:spPr>
          <a:xfrm>
            <a:off x="0" y="0"/>
            <a:ext cx="4340225" cy="6858000"/>
          </a:xfrm>
          <a:prstGeom prst="rect">
            <a:avLst/>
          </a:prstGeom>
          <a:noFill/>
          <a:ln>
            <a:noFill/>
          </a:ln>
        </p:spPr>
      </p:pic>
      <p:sp>
        <p:nvSpPr>
          <p:cNvPr id="377" name="Google Shape;377;p20"/>
          <p:cNvSpPr txBo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3"/>
              </a:buClr>
              <a:buSzPts val="3200"/>
              <a:buFont typeface="Arial"/>
              <a:buChar char="•"/>
            </a:pPr>
            <a:r>
              <a:rPr lang="en-GB" sz="3200" b="1" i="0" u="none" strike="noStrike" cap="none" dirty="0">
                <a:solidFill>
                  <a:schemeClr val="dk1"/>
                </a:solidFill>
                <a:latin typeface="Helvetica Neue"/>
                <a:ea typeface="Helvetica Neue"/>
                <a:cs typeface="Helvetica Neue"/>
                <a:sym typeface="Helvetica Neue"/>
              </a:rPr>
              <a:t>Session1: Perceptions and perspectives </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Roles and responsibilities as parents</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Being responsible to becoming financially dependent on children </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Social/cultural expectations and norms regarding age, gender, work </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Disrespect and authority (parental authority and work)</a:t>
            </a:r>
            <a:endParaRPr dirty="0"/>
          </a:p>
          <a:p>
            <a:pPr marL="228600" marR="0" lvl="0" indent="-50800" algn="l" rtl="0">
              <a:lnSpc>
                <a:spcPct val="90000"/>
              </a:lnSpc>
              <a:spcBef>
                <a:spcPts val="1000"/>
              </a:spcBef>
              <a:spcAft>
                <a:spcPts val="0"/>
              </a:spcAft>
              <a:buClr>
                <a:schemeClr val="accent3"/>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1"/>
          <p:cNvSpPr txBox="1">
            <a:spLocks noGrp="1"/>
          </p:cNvSpPr>
          <p:nvPr>
            <p:ph type="title"/>
          </p:nvPr>
        </p:nvSpPr>
        <p:spPr>
          <a:xfrm>
            <a:off x="4707219" y="0"/>
            <a:ext cx="6943302" cy="1877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2800"/>
              <a:buFont typeface="Helvetica Neue"/>
              <a:buNone/>
            </a:pPr>
            <a:r>
              <a:rPr lang="en-GB" sz="2800"/>
              <a:t>CASE STUDY: LEBANON IRC/UNICEF PARENTING SKILLS FOR PARENTS OF CHILDREN IN CHILD LABOUR </a:t>
            </a:r>
            <a:endParaRPr/>
          </a:p>
        </p:txBody>
      </p:sp>
      <p:sp>
        <p:nvSpPr>
          <p:cNvPr id="384" name="Google Shape;384;p21"/>
          <p:cNvSpPr>
            <a:spLocks noGrp="1"/>
          </p:cNvSpPr>
          <p:nvPr>
            <p:ph type="pic" idx="2"/>
          </p:nvPr>
        </p:nvSpPr>
        <p:spPr>
          <a:xfrm>
            <a:off x="0" y="0"/>
            <a:ext cx="4340225" cy="6858000"/>
          </a:xfrm>
          <a:prstGeom prst="rect">
            <a:avLst/>
          </a:prstGeom>
          <a:noFill/>
          <a:ln>
            <a:noFill/>
          </a:ln>
        </p:spPr>
      </p:sp>
      <p:sp>
        <p:nvSpPr>
          <p:cNvPr id="385" name="Google Shape;385;p21"/>
          <p:cNvSpPr txBox="1">
            <a:spLocks noGrp="1"/>
          </p:cNvSpPr>
          <p:nvPr>
            <p:ph type="body" idx="1"/>
          </p:nvPr>
        </p:nvSpPr>
        <p:spPr>
          <a:xfrm>
            <a:off x="4890100" y="5705423"/>
            <a:ext cx="6943302" cy="725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b="1"/>
              <a:t>http://childlabor-lb.org/index.html</a:t>
            </a:r>
            <a:endParaRPr b="1"/>
          </a:p>
        </p:txBody>
      </p:sp>
      <p:pic>
        <p:nvPicPr>
          <p:cNvPr id="386" name="Google Shape;386;p21"/>
          <p:cNvPicPr preferRelativeResize="0"/>
          <p:nvPr/>
        </p:nvPicPr>
        <p:blipFill rotWithShape="1">
          <a:blip r:embed="rId3">
            <a:alphaModFix/>
          </a:blip>
          <a:srcRect/>
          <a:stretch/>
        </p:blipFill>
        <p:spPr>
          <a:xfrm>
            <a:off x="0" y="0"/>
            <a:ext cx="4340225" cy="6858000"/>
          </a:xfrm>
          <a:prstGeom prst="rect">
            <a:avLst/>
          </a:prstGeom>
          <a:noFill/>
          <a:ln>
            <a:noFill/>
          </a:ln>
        </p:spPr>
      </p:pic>
      <p:sp>
        <p:nvSpPr>
          <p:cNvPr id="387" name="Google Shape;387;p21"/>
          <p:cNvSpPr txBo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3"/>
              </a:buClr>
              <a:buSzPts val="3200"/>
              <a:buFont typeface="Arial"/>
              <a:buChar char="•"/>
            </a:pPr>
            <a:r>
              <a:rPr lang="en-GB" sz="3200" b="1" i="0" u="none" strike="noStrike" cap="none" dirty="0">
                <a:solidFill>
                  <a:schemeClr val="dk1"/>
                </a:solidFill>
                <a:latin typeface="Helvetica Neue"/>
                <a:ea typeface="Helvetica Neue"/>
                <a:cs typeface="Helvetica Neue"/>
                <a:sym typeface="Helvetica Neue"/>
              </a:rPr>
              <a:t>Session 2: What is Child Labour and its worst forms?</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Learning about universal children’s rights</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Definitions, laws, and regulations of child labour in Lebanon</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Juggling daily tasks</a:t>
            </a:r>
            <a:endParaRPr dirty="0"/>
          </a:p>
          <a:p>
            <a:pPr marL="228600" marR="0" lvl="0" indent="-50800" algn="l" rtl="0">
              <a:lnSpc>
                <a:spcPct val="90000"/>
              </a:lnSpc>
              <a:spcBef>
                <a:spcPts val="1000"/>
              </a:spcBef>
              <a:spcAft>
                <a:spcPts val="0"/>
              </a:spcAft>
              <a:buClr>
                <a:schemeClr val="accent3"/>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a:spLocks noGrp="1"/>
          </p:cNvSpPr>
          <p:nvPr>
            <p:ph type="title"/>
          </p:nvPr>
        </p:nvSpPr>
        <p:spPr>
          <a:xfrm>
            <a:off x="4707219" y="0"/>
            <a:ext cx="6943302" cy="1877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2800"/>
              <a:buFont typeface="Helvetica Neue"/>
              <a:buNone/>
            </a:pPr>
            <a:r>
              <a:rPr lang="en-GB" sz="2800"/>
              <a:t>CASE STUDY: LEBANON IRC/UNICEF PARENTING SKILLS FOR PARENTS OF CHILDREN IN CHILD LABOUR </a:t>
            </a:r>
            <a:endParaRPr/>
          </a:p>
        </p:txBody>
      </p:sp>
      <p:sp>
        <p:nvSpPr>
          <p:cNvPr id="394" name="Google Shape;394;p22"/>
          <p:cNvSpPr>
            <a:spLocks noGrp="1"/>
          </p:cNvSpPr>
          <p:nvPr>
            <p:ph type="pic" idx="2"/>
          </p:nvPr>
        </p:nvSpPr>
        <p:spPr>
          <a:xfrm>
            <a:off x="0" y="0"/>
            <a:ext cx="4340225" cy="6858000"/>
          </a:xfrm>
          <a:prstGeom prst="rect">
            <a:avLst/>
          </a:prstGeom>
          <a:noFill/>
          <a:ln>
            <a:noFill/>
          </a:ln>
        </p:spPr>
      </p:sp>
      <p:sp>
        <p:nvSpPr>
          <p:cNvPr id="395" name="Google Shape;395;p22"/>
          <p:cNvSpPr txBox="1">
            <a:spLocks noGrp="1"/>
          </p:cNvSpPr>
          <p:nvPr>
            <p:ph type="body" idx="1"/>
          </p:nvPr>
        </p:nvSpPr>
        <p:spPr>
          <a:xfrm>
            <a:off x="4890100" y="6038231"/>
            <a:ext cx="6943302" cy="725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b="1"/>
              <a:t>http://childlabor-lb.org/index.html</a:t>
            </a:r>
            <a:endParaRPr b="1"/>
          </a:p>
        </p:txBody>
      </p:sp>
      <p:pic>
        <p:nvPicPr>
          <p:cNvPr id="396" name="Google Shape;396;p22"/>
          <p:cNvPicPr preferRelativeResize="0"/>
          <p:nvPr/>
        </p:nvPicPr>
        <p:blipFill rotWithShape="1">
          <a:blip r:embed="rId3">
            <a:alphaModFix/>
          </a:blip>
          <a:srcRect/>
          <a:stretch/>
        </p:blipFill>
        <p:spPr>
          <a:xfrm>
            <a:off x="0" y="0"/>
            <a:ext cx="4340225" cy="6858000"/>
          </a:xfrm>
          <a:prstGeom prst="rect">
            <a:avLst/>
          </a:prstGeom>
          <a:noFill/>
          <a:ln>
            <a:noFill/>
          </a:ln>
        </p:spPr>
      </p:pic>
      <p:sp>
        <p:nvSpPr>
          <p:cNvPr id="397" name="Google Shape;397;p22"/>
          <p:cNvSpPr txBo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3"/>
              </a:buClr>
              <a:buSzPts val="3200"/>
              <a:buFont typeface="Arial"/>
              <a:buChar char="•"/>
            </a:pPr>
            <a:r>
              <a:rPr lang="en-GB" sz="3200" b="1" i="0" u="none" strike="noStrike" cap="none" dirty="0">
                <a:solidFill>
                  <a:schemeClr val="dk1"/>
                </a:solidFill>
                <a:latin typeface="Helvetica Neue"/>
                <a:ea typeface="Helvetica Neue"/>
                <a:cs typeface="Helvetica Neue"/>
                <a:sym typeface="Helvetica Neue"/>
              </a:rPr>
              <a:t>Session 3: Impacts and consequences of child labour on children’s lives</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Is work that is safe for adults also safe for children? </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Harmful effects of child work on development and health </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Negative psychological and cognitive effects of child labour</a:t>
            </a:r>
            <a:endParaRPr dirty="0"/>
          </a:p>
          <a:p>
            <a:pPr marL="228600" marR="0" lvl="0" indent="-50800" algn="l" rtl="0">
              <a:lnSpc>
                <a:spcPct val="90000"/>
              </a:lnSpc>
              <a:spcBef>
                <a:spcPts val="1000"/>
              </a:spcBef>
              <a:spcAft>
                <a:spcPts val="0"/>
              </a:spcAft>
              <a:buClr>
                <a:schemeClr val="accent3"/>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3"/>
          <p:cNvSpPr txBox="1">
            <a:spLocks noGrp="1"/>
          </p:cNvSpPr>
          <p:nvPr>
            <p:ph type="title"/>
          </p:nvPr>
        </p:nvSpPr>
        <p:spPr>
          <a:xfrm>
            <a:off x="4707219" y="0"/>
            <a:ext cx="6943302" cy="1877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2800"/>
              <a:buFont typeface="Helvetica Neue"/>
              <a:buNone/>
            </a:pPr>
            <a:r>
              <a:rPr lang="en-GB" sz="2800"/>
              <a:t>CASE STUDY: LEBANON IRC/UNICEF PARENTING SKILLS FOR PARENTS OF CHILDREN IN CHILD LABOUR </a:t>
            </a:r>
            <a:endParaRPr/>
          </a:p>
        </p:txBody>
      </p:sp>
      <p:sp>
        <p:nvSpPr>
          <p:cNvPr id="404" name="Google Shape;404;p23"/>
          <p:cNvSpPr>
            <a:spLocks noGrp="1"/>
          </p:cNvSpPr>
          <p:nvPr>
            <p:ph type="pic" idx="2"/>
          </p:nvPr>
        </p:nvSpPr>
        <p:spPr>
          <a:xfrm>
            <a:off x="0" y="0"/>
            <a:ext cx="4340225" cy="6858000"/>
          </a:xfrm>
          <a:prstGeom prst="rect">
            <a:avLst/>
          </a:prstGeom>
          <a:noFill/>
          <a:ln>
            <a:noFill/>
          </a:ln>
        </p:spPr>
      </p:sp>
      <p:sp>
        <p:nvSpPr>
          <p:cNvPr id="405" name="Google Shape;405;p23"/>
          <p:cNvSpPr txBox="1">
            <a:spLocks noGrp="1"/>
          </p:cNvSpPr>
          <p:nvPr>
            <p:ph type="body" idx="1"/>
          </p:nvPr>
        </p:nvSpPr>
        <p:spPr>
          <a:xfrm>
            <a:off x="4707219" y="5675662"/>
            <a:ext cx="6943302" cy="725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b="1"/>
              <a:t>http://childlabor-lb.org/index.html</a:t>
            </a:r>
            <a:endParaRPr b="1"/>
          </a:p>
        </p:txBody>
      </p:sp>
      <p:pic>
        <p:nvPicPr>
          <p:cNvPr id="406" name="Google Shape;406;p23"/>
          <p:cNvPicPr preferRelativeResize="0"/>
          <p:nvPr/>
        </p:nvPicPr>
        <p:blipFill rotWithShape="1">
          <a:blip r:embed="rId3">
            <a:alphaModFix/>
          </a:blip>
          <a:srcRect/>
          <a:stretch/>
        </p:blipFill>
        <p:spPr>
          <a:xfrm>
            <a:off x="0" y="0"/>
            <a:ext cx="4340225" cy="6858000"/>
          </a:xfrm>
          <a:prstGeom prst="rect">
            <a:avLst/>
          </a:prstGeom>
          <a:noFill/>
          <a:ln>
            <a:noFill/>
          </a:ln>
        </p:spPr>
      </p:pic>
      <p:sp>
        <p:nvSpPr>
          <p:cNvPr id="407" name="Google Shape;407;p23"/>
          <p:cNvSpPr txBo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3"/>
              </a:buClr>
              <a:buSzPts val="3200"/>
              <a:buFont typeface="Arial"/>
              <a:buChar char="•"/>
            </a:pPr>
            <a:r>
              <a:rPr lang="en-GB" sz="3200" b="1" i="0" u="none" strike="noStrike" cap="none" dirty="0">
                <a:solidFill>
                  <a:schemeClr val="dk1"/>
                </a:solidFill>
                <a:latin typeface="Helvetica Neue"/>
                <a:ea typeface="Helvetica Neue"/>
                <a:cs typeface="Helvetica Neue"/>
                <a:sym typeface="Helvetica Neue"/>
              </a:rPr>
              <a:t>Session 4: Prevent, mitigate, and decrease the risks of child labour</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Supporting children emotionally</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Positive thinking</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Psychoeducation tips (sleep and nutrition)</a:t>
            </a:r>
            <a:endParaRPr dirty="0"/>
          </a:p>
          <a:p>
            <a:pPr marL="685800" marR="0" lvl="1" indent="-228600" algn="l" rtl="0">
              <a:lnSpc>
                <a:spcPct val="90000"/>
              </a:lnSpc>
              <a:spcBef>
                <a:spcPts val="5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Promoting quality time</a:t>
            </a:r>
            <a:endParaRPr dirty="0"/>
          </a:p>
          <a:p>
            <a:pPr marL="228600" marR="0" lvl="0" indent="-50800" algn="l" rtl="0">
              <a:lnSpc>
                <a:spcPct val="90000"/>
              </a:lnSpc>
              <a:spcBef>
                <a:spcPts val="1000"/>
              </a:spcBef>
              <a:spcAft>
                <a:spcPts val="0"/>
              </a:spcAft>
              <a:buClr>
                <a:schemeClr val="accent3"/>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4"/>
          <p:cNvSpPr txBox="1">
            <a:spLocks noGrp="1"/>
          </p:cNvSpPr>
          <p:nvPr>
            <p:ph type="title"/>
          </p:nvPr>
        </p:nvSpPr>
        <p:spPr>
          <a:xfrm>
            <a:off x="4707219" y="0"/>
            <a:ext cx="6943302" cy="1877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2800"/>
              <a:buFont typeface="Helvetica Neue"/>
              <a:buNone/>
            </a:pPr>
            <a:r>
              <a:rPr lang="en-GB" sz="2800"/>
              <a:t>CASE STUDY: LEBANON IRC/UNICEF PARENTING SKILLS FOR PARENTS OF CHILDREN IN CHILD LABOUR </a:t>
            </a:r>
            <a:endParaRPr/>
          </a:p>
        </p:txBody>
      </p:sp>
      <p:sp>
        <p:nvSpPr>
          <p:cNvPr id="414" name="Google Shape;414;p24"/>
          <p:cNvSpPr>
            <a:spLocks noGrp="1"/>
          </p:cNvSpPr>
          <p:nvPr>
            <p:ph type="pic" idx="2"/>
          </p:nvPr>
        </p:nvSpPr>
        <p:spPr>
          <a:xfrm>
            <a:off x="0" y="0"/>
            <a:ext cx="4340225" cy="6858000"/>
          </a:xfrm>
          <a:prstGeom prst="rect">
            <a:avLst/>
          </a:prstGeom>
          <a:noFill/>
          <a:ln>
            <a:noFill/>
          </a:ln>
        </p:spPr>
      </p:sp>
      <p:sp>
        <p:nvSpPr>
          <p:cNvPr id="415" name="Google Shape;415;p24"/>
          <p:cNvSpPr txBox="1">
            <a:spLocks noGrp="1"/>
          </p:cNvSpPr>
          <p:nvPr>
            <p:ph type="body" idx="1"/>
          </p:nvPr>
        </p:nvSpPr>
        <p:spPr>
          <a:xfrm>
            <a:off x="4890100" y="6038231"/>
            <a:ext cx="6943302" cy="7251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b="1"/>
              <a:t>http://childlabor-lb.org/index.html</a:t>
            </a:r>
            <a:endParaRPr b="1"/>
          </a:p>
        </p:txBody>
      </p:sp>
      <p:pic>
        <p:nvPicPr>
          <p:cNvPr id="416" name="Google Shape;416;p24"/>
          <p:cNvPicPr preferRelativeResize="0"/>
          <p:nvPr/>
        </p:nvPicPr>
        <p:blipFill rotWithShape="1">
          <a:blip r:embed="rId3">
            <a:alphaModFix/>
          </a:blip>
          <a:srcRect/>
          <a:stretch/>
        </p:blipFill>
        <p:spPr>
          <a:xfrm>
            <a:off x="0" y="0"/>
            <a:ext cx="4340225" cy="6858000"/>
          </a:xfrm>
          <a:prstGeom prst="rect">
            <a:avLst/>
          </a:prstGeom>
          <a:noFill/>
          <a:ln>
            <a:noFill/>
          </a:ln>
        </p:spPr>
      </p:pic>
      <p:sp>
        <p:nvSpPr>
          <p:cNvPr id="417" name="Google Shape;417;p24"/>
          <p:cNvSpPr txBo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3"/>
              </a:buClr>
              <a:buSzPts val="3200"/>
              <a:buFont typeface="Arial"/>
              <a:buNone/>
            </a:pPr>
            <a:r>
              <a:rPr lang="en-GB" sz="3200" b="1" i="0" u="none" strike="noStrike" cap="none" dirty="0">
                <a:solidFill>
                  <a:schemeClr val="dk1"/>
                </a:solidFill>
                <a:latin typeface="Helvetica Neue"/>
                <a:ea typeface="Helvetica Neue"/>
                <a:cs typeface="Helvetica Neue"/>
                <a:sym typeface="Helvetica Neue"/>
              </a:rPr>
              <a:t>Session 5: Protecting children within the community </a:t>
            </a:r>
            <a:endParaRPr dirty="0"/>
          </a:p>
          <a:p>
            <a:pPr marL="228600" marR="0" lvl="0" indent="-228600" algn="l" rtl="0">
              <a:lnSpc>
                <a:spcPct val="90000"/>
              </a:lnSpc>
              <a:spcBef>
                <a:spcPts val="10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Child and school</a:t>
            </a:r>
            <a:endParaRPr dirty="0"/>
          </a:p>
          <a:p>
            <a:pPr marL="228600" marR="0" lvl="0" indent="-228600" algn="l" rtl="0">
              <a:lnSpc>
                <a:spcPct val="90000"/>
              </a:lnSpc>
              <a:spcBef>
                <a:spcPts val="10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Communication in the community </a:t>
            </a:r>
            <a:endParaRPr dirty="0"/>
          </a:p>
          <a:p>
            <a:pPr marL="228600" marR="0" lvl="0" indent="-228600" algn="l" rtl="0">
              <a:lnSpc>
                <a:spcPct val="90000"/>
              </a:lnSpc>
              <a:spcBef>
                <a:spcPts val="10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Community mapping </a:t>
            </a:r>
            <a:endParaRPr dirty="0"/>
          </a:p>
          <a:p>
            <a:pPr marL="228600" marR="0" lvl="0" indent="-228600" algn="l" rtl="0">
              <a:lnSpc>
                <a:spcPct val="90000"/>
              </a:lnSpc>
              <a:spcBef>
                <a:spcPts val="10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Getting rid of the negative feelings</a:t>
            </a:r>
            <a:endParaRPr dirty="0"/>
          </a:p>
          <a:p>
            <a:pPr marL="228600" marR="0" lvl="0" indent="-228600" algn="l" rtl="0">
              <a:lnSpc>
                <a:spcPct val="90000"/>
              </a:lnSpc>
              <a:spcBef>
                <a:spcPts val="1000"/>
              </a:spcBef>
              <a:spcAft>
                <a:spcPts val="0"/>
              </a:spcAft>
              <a:buClr>
                <a:schemeClr val="accent3"/>
              </a:buClr>
              <a:buSzPts val="2800"/>
              <a:buFont typeface="Arial"/>
              <a:buChar char="•"/>
            </a:pPr>
            <a:r>
              <a:rPr lang="en-GB" sz="2800" b="0" i="0" u="none" strike="noStrike" cap="none" dirty="0">
                <a:solidFill>
                  <a:schemeClr val="dk1"/>
                </a:solidFill>
                <a:latin typeface="Helvetica Neue"/>
                <a:ea typeface="Helvetica Neue"/>
                <a:cs typeface="Helvetica Neue"/>
                <a:sym typeface="Helvetica Neue"/>
              </a:rPr>
              <a:t>Assessing children’s well-being</a:t>
            </a:r>
            <a:r>
              <a:rPr lang="en-GB" sz="2800" b="1" i="0" u="none" strike="noStrike" cap="none" dirty="0">
                <a:solidFill>
                  <a:schemeClr val="dk1"/>
                </a:solidFill>
                <a:latin typeface="Helvetica Neue"/>
                <a:ea typeface="Helvetica Neue"/>
                <a:cs typeface="Helvetica Neue"/>
                <a:sym typeface="Helvetica Neue"/>
              </a:rPr>
              <a:t> </a:t>
            </a:r>
            <a:endParaRPr sz="2800" b="0" i="0" u="none" strike="noStrike" cap="none" dirty="0">
              <a:solidFill>
                <a:schemeClr val="dk1"/>
              </a:solidFill>
              <a:latin typeface="Helvetica Neue"/>
              <a:ea typeface="Helvetica Neue"/>
              <a:cs typeface="Helvetica Neue"/>
              <a:sym typeface="Helvetica Neue"/>
            </a:endParaRPr>
          </a:p>
          <a:p>
            <a:pPr marL="228600" marR="0" lvl="0" indent="-50800" algn="l" rtl="0">
              <a:lnSpc>
                <a:spcPct val="90000"/>
              </a:lnSpc>
              <a:spcBef>
                <a:spcPts val="1000"/>
              </a:spcBef>
              <a:spcAft>
                <a:spcPts val="0"/>
              </a:spcAft>
              <a:buClr>
                <a:schemeClr val="accent3"/>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ACTIVITY</a:t>
            </a:r>
            <a:endParaRPr/>
          </a:p>
        </p:txBody>
      </p:sp>
      <p:sp>
        <p:nvSpPr>
          <p:cNvPr id="424" name="Google Shape;424;p2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In your group: </a:t>
            </a:r>
            <a:endParaRPr/>
          </a:p>
        </p:txBody>
      </p:sp>
      <p:sp>
        <p:nvSpPr>
          <p:cNvPr id="425" name="Google Shape;425;p25"/>
          <p:cNvSpPr txBox="1">
            <a:spLocks noGrp="1"/>
          </p:cNvSpPr>
          <p:nvPr>
            <p:ph type="body" idx="2"/>
          </p:nvPr>
        </p:nvSpPr>
        <p:spPr>
          <a:xfrm>
            <a:off x="656021" y="2799528"/>
            <a:ext cx="10820015" cy="32127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Use the case study you have been given.</a:t>
            </a:r>
            <a:endParaRPr dirty="0"/>
          </a:p>
          <a:p>
            <a:pPr marL="228600" lvl="0" indent="-228600" algn="l" rtl="0">
              <a:lnSpc>
                <a:spcPct val="90000"/>
              </a:lnSpc>
              <a:spcBef>
                <a:spcPts val="1000"/>
              </a:spcBef>
              <a:spcAft>
                <a:spcPts val="0"/>
              </a:spcAft>
              <a:buClr>
                <a:schemeClr val="accent1"/>
              </a:buClr>
              <a:buSzPts val="2800"/>
              <a:buChar char="•"/>
            </a:pPr>
            <a:r>
              <a:rPr lang="en-GB" dirty="0"/>
              <a:t>Ask participants to discuss an appropriate action plan (key points) for parents, caregivers, or others to reduce child labour, promote children’s well-being and create safer caregiving environments for the child and family.</a:t>
            </a:r>
            <a:endParaRPr dirty="0"/>
          </a:p>
          <a:p>
            <a:pPr marL="228600" lvl="0" indent="-228600" algn="l" rtl="0">
              <a:lnSpc>
                <a:spcPct val="90000"/>
              </a:lnSpc>
              <a:spcBef>
                <a:spcPts val="1000"/>
              </a:spcBef>
              <a:spcAft>
                <a:spcPts val="0"/>
              </a:spcAft>
              <a:buSzPts val="2800"/>
              <a:buChar char="•"/>
            </a:pPr>
            <a:r>
              <a:rPr lang="en-GB" dirty="0"/>
              <a:t>You have 15 minutes.</a:t>
            </a:r>
            <a:endParaRPr dirty="0"/>
          </a:p>
          <a:p>
            <a:pPr marL="228600" lvl="0" indent="-228600" algn="l" rtl="0">
              <a:lnSpc>
                <a:spcPct val="90000"/>
              </a:lnSpc>
              <a:spcBef>
                <a:spcPts val="1000"/>
              </a:spcBef>
              <a:spcAft>
                <a:spcPts val="0"/>
              </a:spcAft>
              <a:buSzPts val="2800"/>
              <a:buChar char="•"/>
            </a:pPr>
            <a:r>
              <a:rPr lang="en-GB" dirty="0"/>
              <a:t>Report back in plenary. </a:t>
            </a:r>
            <a:endParaRPr dirty="0"/>
          </a:p>
          <a:p>
            <a:pPr marL="685800" lvl="1" indent="-76200" algn="l" rtl="0">
              <a:lnSpc>
                <a:spcPct val="90000"/>
              </a:lnSpc>
              <a:spcBef>
                <a:spcPts val="500"/>
              </a:spcBef>
              <a:spcAft>
                <a:spcPts val="0"/>
              </a:spcAft>
              <a:buSzPts val="2400"/>
              <a:buNone/>
            </a:pPr>
            <a:endParaRPr dirty="0"/>
          </a:p>
          <a:p>
            <a:pPr marL="685800" lvl="1" indent="-76200" algn="l" rtl="0">
              <a:lnSpc>
                <a:spcPct val="90000"/>
              </a:lnSpc>
              <a:spcBef>
                <a:spcPts val="500"/>
              </a:spcBef>
              <a:spcAft>
                <a:spcPts val="0"/>
              </a:spcAft>
              <a:buSzPts val="2400"/>
              <a:buNone/>
            </a:pPr>
            <a:endParaRPr dirty="0"/>
          </a:p>
          <a:p>
            <a:pPr marL="685800" lvl="1" indent="-76200" algn="l" rtl="0">
              <a:lnSpc>
                <a:spcPct val="90000"/>
              </a:lnSpc>
              <a:spcBef>
                <a:spcPts val="500"/>
              </a:spcBef>
              <a:spcAft>
                <a:spcPts val="0"/>
              </a:spcAft>
              <a:buSzPts val="2400"/>
              <a:buNone/>
            </a:pPr>
            <a:endParaRPr dirty="0"/>
          </a:p>
        </p:txBody>
      </p:sp>
      <p:pic>
        <p:nvPicPr>
          <p:cNvPr id="426" name="Google Shape;426;p25"/>
          <p:cNvPicPr preferRelativeResize="0"/>
          <p:nvPr/>
        </p:nvPicPr>
        <p:blipFill rotWithShape="1">
          <a:blip r:embed="rId3">
            <a:alphaModFix/>
          </a:blip>
          <a:srcRect/>
          <a:stretch/>
        </p:blipFill>
        <p:spPr>
          <a:xfrm>
            <a:off x="8471069" y="-252851"/>
            <a:ext cx="3386757" cy="33867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6"/>
          <p:cNvSpPr txBox="1">
            <a:spLocks noGrp="1"/>
          </p:cNvSpPr>
          <p:nvPr>
            <p:ph type="body" idx="2"/>
          </p:nvPr>
        </p:nvSpPr>
        <p:spPr>
          <a:xfrm>
            <a:off x="4100513" y="528638"/>
            <a:ext cx="7807070" cy="609161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GB" dirty="0"/>
              <a:t>Two-thirds of all children in child labour work within their households (agriculture, household chores, family-owned businesses).</a:t>
            </a:r>
            <a:endParaRPr dirty="0"/>
          </a:p>
          <a:p>
            <a:pPr marL="228600" lvl="0" indent="-228600" algn="l" rtl="0">
              <a:lnSpc>
                <a:spcPct val="90000"/>
              </a:lnSpc>
              <a:spcBef>
                <a:spcPts val="1000"/>
              </a:spcBef>
              <a:spcAft>
                <a:spcPts val="0"/>
              </a:spcAft>
              <a:buSzPts val="2800"/>
              <a:buChar char="•"/>
            </a:pPr>
            <a:r>
              <a:rPr lang="en-GB" dirty="0"/>
              <a:t>Without engaging parents, caregivers, and other close family members, efforts to tackle child labour will fail. </a:t>
            </a:r>
            <a:endParaRPr dirty="0"/>
          </a:p>
          <a:p>
            <a:pPr marL="228600" lvl="0" indent="-228600" algn="l" rtl="0">
              <a:lnSpc>
                <a:spcPct val="90000"/>
              </a:lnSpc>
              <a:spcBef>
                <a:spcPts val="1000"/>
              </a:spcBef>
              <a:spcAft>
                <a:spcPts val="0"/>
              </a:spcAft>
              <a:buSzPts val="2800"/>
              <a:buChar char="•"/>
            </a:pPr>
            <a:r>
              <a:rPr lang="en-GB" dirty="0"/>
              <a:t>The impact of </a:t>
            </a:r>
            <a:r>
              <a:rPr lang="en-GB"/>
              <a:t>humanitarian crises </a:t>
            </a:r>
            <a:r>
              <a:rPr lang="en-GB" dirty="0"/>
              <a:t>severely compromises the protective capacities against child labour. Unmet basic needs and quickly changing social norms lead to child labour as a negative coping mechanism. </a:t>
            </a:r>
            <a:endParaRPr dirty="0"/>
          </a:p>
          <a:p>
            <a:pPr marL="228600" lvl="0" indent="-228600" algn="l" rtl="0">
              <a:lnSpc>
                <a:spcPct val="90000"/>
              </a:lnSpc>
              <a:spcBef>
                <a:spcPts val="1000"/>
              </a:spcBef>
              <a:spcAft>
                <a:spcPts val="0"/>
              </a:spcAft>
              <a:buSzPts val="2800"/>
              <a:buChar char="•"/>
            </a:pPr>
            <a:r>
              <a:rPr lang="en-GB" dirty="0"/>
              <a:t>Evidence shows that addressing risk factors within households and strengthening protective capacities of caregivers is an effective way to prevent child labour.</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433" name="Google Shape;433;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ts val="0"/>
              </a:spcAft>
              <a:buSzPts val="2800"/>
              <a:buFont typeface="Helvetica Neue"/>
              <a:buChar char="●"/>
            </a:pPr>
            <a:r>
              <a:rPr lang="en-GB" dirty="0"/>
              <a:t>Explain the importance of taking action to strengthen families and caregivers to prevent child labour or remove children from child labour </a:t>
            </a:r>
            <a:endParaRPr b="1" dirty="0"/>
          </a:p>
          <a:p>
            <a:pPr marL="457200" lvl="0" indent="-406400" algn="l" rtl="0">
              <a:lnSpc>
                <a:spcPct val="100000"/>
              </a:lnSpc>
              <a:spcBef>
                <a:spcPts val="0"/>
              </a:spcBef>
              <a:spcAft>
                <a:spcPts val="0"/>
              </a:spcAft>
              <a:buSzPts val="2800"/>
              <a:buFont typeface="Helvetica Neue"/>
              <a:buChar char="●"/>
            </a:pPr>
            <a:r>
              <a:rPr lang="en-GB" dirty="0"/>
              <a:t>Explain the differences between the types of support that can be given to caregivers of children at risk of child labour versus caregivers of children who are in the WFCL</a:t>
            </a:r>
            <a:endParaRPr dirty="0"/>
          </a:p>
          <a:p>
            <a:pPr marL="457200" lvl="0" indent="-406400" algn="l" rtl="0">
              <a:lnSpc>
                <a:spcPct val="100000"/>
              </a:lnSpc>
              <a:spcBef>
                <a:spcPts val="0"/>
              </a:spcBef>
              <a:spcAft>
                <a:spcPts val="600"/>
              </a:spcAft>
              <a:buSzPts val="2800"/>
              <a:buFont typeface="Helvetica Neue"/>
              <a:buChar char="●"/>
            </a:pPr>
            <a:r>
              <a:rPr lang="en-GB" dirty="0"/>
              <a:t>Describe a family strengthening intervention for parent/caregivers of children in child labour </a:t>
            </a:r>
            <a:endParaRPr dirty="0"/>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3" name="Google Shape;243;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title"/>
          </p:nvPr>
        </p:nvSpPr>
        <p:spPr>
          <a:xfrm>
            <a:off x="2145790" y="2422359"/>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t>CAREGIVING AND CHILD LABOUR IN THE CONTEXT </a:t>
            </a:r>
            <a:endParaRPr/>
          </a:p>
        </p:txBody>
      </p:sp>
      <p:sp>
        <p:nvSpPr>
          <p:cNvPr id="249" name="Google Shape;249;p4"/>
          <p:cNvSpPr txBox="1">
            <a:spLocks noGrp="1"/>
          </p:cNvSpPr>
          <p:nvPr>
            <p:ph type="body" idx="1"/>
          </p:nvPr>
        </p:nvSpPr>
        <p:spPr>
          <a:xfrm>
            <a:off x="2539173" y="3241147"/>
            <a:ext cx="6997148" cy="3757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r>
              <a:rPr lang="en-GB" dirty="0"/>
              <a:t>RISKS AND BARRIERS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DISCUSSION: CAREGIVING AND CHILD LABOUR IN THE CONTEXT</a:t>
            </a:r>
            <a:endParaRPr/>
          </a:p>
        </p:txBody>
      </p:sp>
      <p:sp>
        <p:nvSpPr>
          <p:cNvPr id="255" name="Google Shape;255;p5"/>
          <p:cNvSpPr txBox="1">
            <a:spLocks noGrp="1"/>
          </p:cNvSpPr>
          <p:nvPr>
            <p:ph type="body" idx="1"/>
          </p:nvPr>
        </p:nvSpPr>
        <p:spPr>
          <a:xfrm>
            <a:off x="656022" y="1971675"/>
            <a:ext cx="10820014"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400"/>
              <a:buNone/>
            </a:pPr>
            <a:r>
              <a:rPr lang="en-GB" sz="2400"/>
              <a:t>PART 1: IN YOUR GROUPS DISCUSS AND IDENTIFY IN THE CONTEXT: </a:t>
            </a:r>
            <a:endParaRPr/>
          </a:p>
        </p:txBody>
      </p:sp>
      <p:sp>
        <p:nvSpPr>
          <p:cNvPr id="256" name="Google Shape;256;p5"/>
          <p:cNvSpPr txBox="1">
            <a:spLocks noGrp="1"/>
          </p:cNvSpPr>
          <p:nvPr>
            <p:ph type="body" idx="2"/>
          </p:nvPr>
        </p:nvSpPr>
        <p:spPr>
          <a:xfrm>
            <a:off x="715962" y="2500313"/>
            <a:ext cx="10820015"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How parents and caregivers are involved in children’s work and child labour. </a:t>
            </a:r>
            <a:endParaRPr dirty="0"/>
          </a:p>
          <a:p>
            <a:pPr marL="228600" lvl="0" indent="-228600" algn="l" rtl="0">
              <a:lnSpc>
                <a:spcPct val="90000"/>
              </a:lnSpc>
              <a:spcBef>
                <a:spcPts val="1000"/>
              </a:spcBef>
              <a:spcAft>
                <a:spcPts val="0"/>
              </a:spcAft>
              <a:buClr>
                <a:schemeClr val="accent3"/>
              </a:buClr>
              <a:buSzPts val="2800"/>
              <a:buChar char="•"/>
            </a:pPr>
            <a:r>
              <a:rPr lang="en-GB" dirty="0"/>
              <a:t>What are the commonly held parental views on children’s work and child labour, and how children who work are treated? </a:t>
            </a:r>
            <a:endParaRPr dirty="0"/>
          </a:p>
          <a:p>
            <a:pPr marL="228600" lvl="0" indent="-228600" algn="l" rtl="0">
              <a:lnSpc>
                <a:spcPct val="90000"/>
              </a:lnSpc>
              <a:spcBef>
                <a:spcPts val="1000"/>
              </a:spcBef>
              <a:spcAft>
                <a:spcPts val="0"/>
              </a:spcAft>
              <a:buSzPts val="2800"/>
              <a:buChar char="•"/>
            </a:pPr>
            <a:r>
              <a:rPr lang="en-GB" dirty="0"/>
              <a:t>What value do caregivers place on children’s education or the income children bring to the family? </a:t>
            </a:r>
            <a:endParaRPr dirty="0"/>
          </a:p>
          <a:p>
            <a:pPr marL="228600" lvl="0" indent="-228600" algn="l" rtl="0">
              <a:lnSpc>
                <a:spcPct val="90000"/>
              </a:lnSpc>
              <a:spcBef>
                <a:spcPts val="1000"/>
              </a:spcBef>
              <a:spcAft>
                <a:spcPts val="0"/>
              </a:spcAft>
              <a:buSzPts val="2800"/>
              <a:buChar char="•"/>
            </a:pPr>
            <a:r>
              <a:rPr lang="en-GB" dirty="0"/>
              <a:t>Report back in plenary.</a:t>
            </a:r>
            <a:endParaRPr dirty="0"/>
          </a:p>
        </p:txBody>
      </p:sp>
      <p:pic>
        <p:nvPicPr>
          <p:cNvPr id="257" name="Google Shape;257;p5"/>
          <p:cNvPicPr preferRelativeResize="0"/>
          <p:nvPr/>
        </p:nvPicPr>
        <p:blipFill rotWithShape="1">
          <a:blip r:embed="rId3">
            <a:alphaModFix/>
          </a:blip>
          <a:srcRect/>
          <a:stretch/>
        </p:blipFill>
        <p:spPr>
          <a:xfrm>
            <a:off x="10100877" y="365125"/>
            <a:ext cx="1435100" cy="93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DISCUSSION: CAREGIVING AND CHILD LABOUR IN THE CONTEXT</a:t>
            </a:r>
            <a:endParaRPr/>
          </a:p>
        </p:txBody>
      </p:sp>
      <p:sp>
        <p:nvSpPr>
          <p:cNvPr id="263" name="Google Shape;263;p6"/>
          <p:cNvSpPr txBox="1">
            <a:spLocks noGrp="1"/>
          </p:cNvSpPr>
          <p:nvPr>
            <p:ph type="body" idx="2"/>
          </p:nvPr>
        </p:nvSpPr>
        <p:spPr>
          <a:xfrm>
            <a:off x="715963" y="2341480"/>
            <a:ext cx="10820015" cy="45165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sz="2400" b="1" dirty="0">
                <a:solidFill>
                  <a:srgbClr val="97467D"/>
                </a:solidFill>
              </a:rPr>
              <a:t>PART 2: IN YOUR GROUPS DISCUSS AND IDENTIFY IN THE CONTEXT: </a:t>
            </a:r>
            <a:endParaRPr sz="2400" b="1" dirty="0">
              <a:solidFill>
                <a:srgbClr val="97467D"/>
              </a:solidFill>
            </a:endParaRPr>
          </a:p>
          <a:p>
            <a:pPr marL="228600" lvl="0" indent="-228600" algn="l" rtl="0">
              <a:lnSpc>
                <a:spcPct val="90000"/>
              </a:lnSpc>
              <a:spcBef>
                <a:spcPts val="1000"/>
              </a:spcBef>
              <a:spcAft>
                <a:spcPts val="0"/>
              </a:spcAft>
              <a:buSzPts val="2800"/>
              <a:buChar char="•"/>
            </a:pPr>
            <a:r>
              <a:rPr lang="en-GB" dirty="0"/>
              <a:t>Common risk factors amongst parents/caregivers of children in child labour within the context.</a:t>
            </a:r>
            <a:endParaRPr dirty="0"/>
          </a:p>
          <a:p>
            <a:pPr marL="228600" lvl="0" indent="-228600" algn="l" rtl="0">
              <a:lnSpc>
                <a:spcPct val="90000"/>
              </a:lnSpc>
              <a:spcBef>
                <a:spcPts val="1000"/>
              </a:spcBef>
              <a:spcAft>
                <a:spcPts val="0"/>
              </a:spcAft>
              <a:buSzPts val="2800"/>
              <a:buChar char="•"/>
            </a:pPr>
            <a:r>
              <a:rPr lang="en-GB" dirty="0"/>
              <a:t>Elevated risks for children who are separated or in alternative care within the context.</a:t>
            </a:r>
            <a:endParaRPr dirty="0"/>
          </a:p>
          <a:p>
            <a:pPr marL="228600" lvl="0" indent="-228600" algn="l" rtl="0">
              <a:lnSpc>
                <a:spcPct val="90000"/>
              </a:lnSpc>
              <a:spcBef>
                <a:spcPts val="1000"/>
              </a:spcBef>
              <a:spcAft>
                <a:spcPts val="0"/>
              </a:spcAft>
              <a:buSzPts val="2800"/>
              <a:buChar char="•"/>
            </a:pPr>
            <a:r>
              <a:rPr lang="en-GB" dirty="0"/>
              <a:t>Common barriers that prevent parents/caregivers accessing support, such as social norms, time and location, childcare and transportation requirements, and accessibility for parents/caregivers living with illness or disability/mobility.</a:t>
            </a:r>
            <a:endParaRPr dirty="0"/>
          </a:p>
          <a:p>
            <a:pPr marL="228600" lvl="0" indent="-228600" algn="l" rtl="0">
              <a:lnSpc>
                <a:spcPct val="90000"/>
              </a:lnSpc>
              <a:spcBef>
                <a:spcPts val="1000"/>
              </a:spcBef>
              <a:spcAft>
                <a:spcPts val="0"/>
              </a:spcAft>
              <a:buSzPts val="2800"/>
              <a:buChar char="•"/>
            </a:pPr>
            <a:r>
              <a:rPr lang="en-GB" dirty="0"/>
              <a:t>Report back in plenary.</a:t>
            </a:r>
            <a:endParaRPr dirty="0"/>
          </a:p>
        </p:txBody>
      </p:sp>
      <p:pic>
        <p:nvPicPr>
          <p:cNvPr id="264" name="Google Shape;264;p6"/>
          <p:cNvPicPr preferRelativeResize="0"/>
          <p:nvPr/>
        </p:nvPicPr>
        <p:blipFill rotWithShape="1">
          <a:blip r:embed="rId3">
            <a:alphaModFix/>
          </a:blip>
          <a:srcRect/>
          <a:stretch/>
        </p:blipFill>
        <p:spPr>
          <a:xfrm>
            <a:off x="10100877" y="365125"/>
            <a:ext cx="1435100" cy="93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
          <p:cNvSpPr txBox="1">
            <a:spLocks noGrp="1"/>
          </p:cNvSpPr>
          <p:nvPr>
            <p:ph type="body" idx="1"/>
          </p:nvPr>
        </p:nvSpPr>
        <p:spPr>
          <a:xfrm>
            <a:off x="3906982" y="338634"/>
            <a:ext cx="7885215" cy="670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AT THE HOUSEHOLD LEVEL </a:t>
            </a:r>
            <a:endParaRPr/>
          </a:p>
        </p:txBody>
      </p:sp>
      <p:sp>
        <p:nvSpPr>
          <p:cNvPr id="271" name="Google Shape;271;p7"/>
          <p:cNvSpPr txBox="1">
            <a:spLocks noGrp="1"/>
          </p:cNvSpPr>
          <p:nvPr>
            <p:ph type="body" idx="2"/>
          </p:nvPr>
        </p:nvSpPr>
        <p:spPr>
          <a:xfrm>
            <a:off x="3906982" y="1009404"/>
            <a:ext cx="7716190" cy="21288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400"/>
              <a:buChar char="•"/>
            </a:pPr>
            <a:r>
              <a:rPr lang="en-GB" sz="2400" dirty="0"/>
              <a:t>Unsafe caregiving environment, neglect, lack of consistent, responsive supervision and care </a:t>
            </a:r>
            <a:endParaRPr dirty="0"/>
          </a:p>
          <a:p>
            <a:pPr marL="228600" lvl="0" indent="-228600" algn="l" rtl="0">
              <a:lnSpc>
                <a:spcPct val="90000"/>
              </a:lnSpc>
              <a:spcBef>
                <a:spcPts val="1000"/>
              </a:spcBef>
              <a:spcAft>
                <a:spcPts val="0"/>
              </a:spcAft>
              <a:buSzPts val="2400"/>
              <a:buChar char="•"/>
            </a:pPr>
            <a:r>
              <a:rPr lang="en-GB" sz="2400" dirty="0"/>
              <a:t>Economic stresses (poverty, unemployment, shock)</a:t>
            </a:r>
            <a:endParaRPr dirty="0"/>
          </a:p>
          <a:p>
            <a:pPr marL="228600" lvl="0" indent="-228600" algn="l" rtl="0">
              <a:lnSpc>
                <a:spcPct val="90000"/>
              </a:lnSpc>
              <a:spcBef>
                <a:spcPts val="1000"/>
              </a:spcBef>
              <a:spcAft>
                <a:spcPts val="0"/>
              </a:spcAft>
              <a:buSzPts val="2400"/>
              <a:buChar char="•"/>
            </a:pPr>
            <a:r>
              <a:rPr lang="en-GB" sz="2400" dirty="0"/>
              <a:t>Absence, death, ill health or impairment</a:t>
            </a:r>
            <a:endParaRPr dirty="0"/>
          </a:p>
          <a:p>
            <a:pPr marL="228600" lvl="0" indent="-228600" algn="l" rtl="0">
              <a:lnSpc>
                <a:spcPct val="90000"/>
              </a:lnSpc>
              <a:spcBef>
                <a:spcPts val="1000"/>
              </a:spcBef>
              <a:spcAft>
                <a:spcPts val="0"/>
              </a:spcAft>
              <a:buSzPts val="2400"/>
              <a:buChar char="•"/>
            </a:pPr>
            <a:r>
              <a:rPr lang="en-GB" sz="2400" dirty="0"/>
              <a:t>Family members in illicit or exploitative work </a:t>
            </a:r>
            <a:endParaRPr dirty="0"/>
          </a:p>
          <a:p>
            <a:pPr marL="228600" lvl="0" indent="-228600" algn="l" rtl="0">
              <a:lnSpc>
                <a:spcPct val="90000"/>
              </a:lnSpc>
              <a:spcBef>
                <a:spcPts val="1000"/>
              </a:spcBef>
              <a:spcAft>
                <a:spcPts val="0"/>
              </a:spcAft>
              <a:buSzPts val="2400"/>
              <a:buChar char="•"/>
            </a:pPr>
            <a:r>
              <a:rPr lang="en-GB" sz="2400" dirty="0"/>
              <a:t>Low support for education</a:t>
            </a:r>
            <a:endParaRPr dirty="0"/>
          </a:p>
          <a:p>
            <a:pPr marL="228600" lvl="0" indent="-228600" algn="l" rtl="0">
              <a:lnSpc>
                <a:spcPct val="90000"/>
              </a:lnSpc>
              <a:spcBef>
                <a:spcPts val="1000"/>
              </a:spcBef>
              <a:spcAft>
                <a:spcPts val="0"/>
              </a:spcAft>
              <a:buSzPts val="2400"/>
              <a:buChar char="•"/>
            </a:pPr>
            <a:r>
              <a:rPr lang="en-GB" sz="2400" dirty="0"/>
              <a:t>Lack of understanding </a:t>
            </a:r>
            <a:endParaRPr dirty="0"/>
          </a:p>
          <a:p>
            <a:pPr marL="228600" lvl="0" indent="-228600" algn="l" rtl="0">
              <a:lnSpc>
                <a:spcPct val="90000"/>
              </a:lnSpc>
              <a:spcBef>
                <a:spcPts val="1000"/>
              </a:spcBef>
              <a:spcAft>
                <a:spcPts val="0"/>
              </a:spcAft>
              <a:buSzPts val="2400"/>
              <a:buChar char="•"/>
            </a:pPr>
            <a:r>
              <a:rPr lang="en-GB" sz="2400" dirty="0"/>
              <a:t>Social and gender norms</a:t>
            </a:r>
            <a:endParaRPr dirty="0"/>
          </a:p>
          <a:p>
            <a:pPr marL="228600" lvl="0" indent="-228600" algn="l" rtl="0">
              <a:lnSpc>
                <a:spcPct val="90000"/>
              </a:lnSpc>
              <a:spcBef>
                <a:spcPts val="1000"/>
              </a:spcBef>
              <a:spcAft>
                <a:spcPts val="0"/>
              </a:spcAft>
              <a:buClr>
                <a:schemeClr val="accent3"/>
              </a:buClr>
              <a:buSzPts val="2400"/>
              <a:buChar char="•"/>
            </a:pPr>
            <a:r>
              <a:rPr lang="en-GB" sz="2400" dirty="0"/>
              <a:t>Violence or abuse within the family</a:t>
            </a:r>
            <a:endParaRPr dirty="0"/>
          </a:p>
          <a:p>
            <a:pPr marL="228600" lvl="0" indent="-228600" algn="l" rtl="0">
              <a:lnSpc>
                <a:spcPct val="90000"/>
              </a:lnSpc>
              <a:spcBef>
                <a:spcPts val="1000"/>
              </a:spcBef>
              <a:spcAft>
                <a:spcPts val="0"/>
              </a:spcAft>
              <a:buClr>
                <a:schemeClr val="accent3"/>
              </a:buClr>
              <a:buSzPts val="2400"/>
              <a:buChar char="•"/>
            </a:pPr>
            <a:r>
              <a:rPr lang="en-GB" sz="2400" dirty="0"/>
              <a:t>Delivery of services: time/location</a:t>
            </a:r>
            <a:endParaRPr dirty="0"/>
          </a:p>
          <a:p>
            <a:pPr marL="228600" lvl="0" indent="-228600" algn="l" rtl="0">
              <a:lnSpc>
                <a:spcPct val="90000"/>
              </a:lnSpc>
              <a:spcBef>
                <a:spcPts val="1000"/>
              </a:spcBef>
              <a:spcAft>
                <a:spcPts val="0"/>
              </a:spcAft>
              <a:buClr>
                <a:schemeClr val="accent3"/>
              </a:buClr>
              <a:buSzPts val="2400"/>
              <a:buChar char="•"/>
            </a:pPr>
            <a:r>
              <a:rPr lang="en-GB" sz="2400" dirty="0"/>
              <a:t>Caregiver labour demands</a:t>
            </a:r>
            <a:endParaRPr dirty="0"/>
          </a:p>
          <a:p>
            <a:pPr marL="228600" lvl="0" indent="-228600" algn="l" rtl="0">
              <a:lnSpc>
                <a:spcPct val="90000"/>
              </a:lnSpc>
              <a:spcBef>
                <a:spcPts val="1000"/>
              </a:spcBef>
              <a:spcAft>
                <a:spcPts val="0"/>
              </a:spcAft>
              <a:buClr>
                <a:schemeClr val="accent3"/>
              </a:buClr>
              <a:buSzPts val="2400"/>
              <a:buChar char="•"/>
            </a:pPr>
            <a:r>
              <a:rPr lang="en-GB" sz="2400" dirty="0"/>
              <a:t>Capacity to conduct support interventions </a:t>
            </a:r>
            <a:endParaRPr dirty="0"/>
          </a:p>
          <a:p>
            <a:pPr marL="228600" lvl="0" indent="-228600" algn="l" rtl="0">
              <a:lnSpc>
                <a:spcPct val="90000"/>
              </a:lnSpc>
              <a:spcBef>
                <a:spcPts val="1000"/>
              </a:spcBef>
              <a:spcAft>
                <a:spcPts val="0"/>
              </a:spcAft>
              <a:buClr>
                <a:schemeClr val="accent3"/>
              </a:buClr>
              <a:buSzPts val="2400"/>
              <a:buChar char="•"/>
            </a:pPr>
            <a:r>
              <a:rPr lang="en-GB" sz="2400" dirty="0"/>
              <a:t>Exclusion </a:t>
            </a:r>
            <a:endParaRPr sz="2400" dirty="0"/>
          </a:p>
        </p:txBody>
      </p:sp>
      <p:sp>
        <p:nvSpPr>
          <p:cNvPr id="272" name="Google Shape;272;p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RISKS AND BARRIERS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txBox="1">
            <a:spLocks noGrp="1"/>
          </p:cNvSpPr>
          <p:nvPr>
            <p:ph type="body" idx="1"/>
          </p:nvPr>
        </p:nvSpPr>
        <p:spPr>
          <a:xfrm>
            <a:off x="3906982" y="338634"/>
            <a:ext cx="7885215" cy="670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CHILDREN NOT IN PARENTAL CARE</a:t>
            </a:r>
            <a:endParaRPr/>
          </a:p>
        </p:txBody>
      </p:sp>
      <p:sp>
        <p:nvSpPr>
          <p:cNvPr id="279" name="Google Shape;279;p8"/>
          <p:cNvSpPr txBox="1">
            <a:spLocks noGrp="1"/>
          </p:cNvSpPr>
          <p:nvPr>
            <p:ph type="body" idx="2"/>
          </p:nvPr>
        </p:nvSpPr>
        <p:spPr>
          <a:xfrm>
            <a:off x="3894278" y="1009404"/>
            <a:ext cx="7716190" cy="55099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3"/>
              </a:buClr>
              <a:buSzPts val="2800"/>
              <a:buChar char="•"/>
            </a:pPr>
            <a:r>
              <a:rPr lang="en-GB" dirty="0"/>
              <a:t>“Informal care” with friends or extended family</a:t>
            </a:r>
            <a:endParaRPr dirty="0"/>
          </a:p>
          <a:p>
            <a:pPr marL="228600" lvl="0" indent="-228600" algn="l" rtl="0">
              <a:lnSpc>
                <a:spcPct val="90000"/>
              </a:lnSpc>
              <a:spcBef>
                <a:spcPts val="1000"/>
              </a:spcBef>
              <a:spcAft>
                <a:spcPts val="0"/>
              </a:spcAft>
              <a:buClr>
                <a:schemeClr val="accent3"/>
              </a:buClr>
              <a:buSzPts val="2800"/>
              <a:buChar char="•"/>
            </a:pPr>
            <a:r>
              <a:rPr lang="en-GB" dirty="0"/>
              <a:t>Live in (formally or informally arranged) families who live in poverty, are not monitored – expectations of paid or unpaid work to help meet needs</a:t>
            </a:r>
            <a:endParaRPr dirty="0"/>
          </a:p>
          <a:p>
            <a:pPr marL="228600" lvl="0" indent="-228600" algn="l" rtl="0">
              <a:lnSpc>
                <a:spcPct val="90000"/>
              </a:lnSpc>
              <a:spcBef>
                <a:spcPts val="1000"/>
              </a:spcBef>
              <a:spcAft>
                <a:spcPts val="0"/>
              </a:spcAft>
              <a:buClr>
                <a:schemeClr val="accent3"/>
              </a:buClr>
              <a:buSzPts val="2800"/>
              <a:buChar char="•"/>
            </a:pPr>
            <a:r>
              <a:rPr lang="en-GB" dirty="0"/>
              <a:t>Residential care institutions or in supervised independent living situations </a:t>
            </a:r>
            <a:endParaRPr dirty="0"/>
          </a:p>
          <a:p>
            <a:pPr marL="228600" lvl="0" indent="-228600" algn="l" rtl="0">
              <a:lnSpc>
                <a:spcPct val="90000"/>
              </a:lnSpc>
              <a:spcBef>
                <a:spcPts val="1000"/>
              </a:spcBef>
              <a:spcAft>
                <a:spcPts val="0"/>
              </a:spcAft>
              <a:buClr>
                <a:schemeClr val="accent3"/>
              </a:buClr>
              <a:buSzPts val="2800"/>
              <a:buChar char="•"/>
            </a:pPr>
            <a:r>
              <a:rPr lang="en-GB" dirty="0"/>
              <a:t>Head of household, responsibility for other children</a:t>
            </a:r>
            <a:endParaRPr dirty="0"/>
          </a:p>
          <a:p>
            <a:pPr marL="228600" lvl="0" indent="-228600" algn="l" rtl="0">
              <a:lnSpc>
                <a:spcPct val="90000"/>
              </a:lnSpc>
              <a:spcBef>
                <a:spcPts val="1000"/>
              </a:spcBef>
              <a:spcAft>
                <a:spcPts val="0"/>
              </a:spcAft>
              <a:buClr>
                <a:schemeClr val="accent3"/>
              </a:buClr>
              <a:buSzPts val="2800"/>
              <a:buChar char="•"/>
            </a:pPr>
            <a:r>
              <a:rPr lang="en-GB" dirty="0"/>
              <a:t>Highly mobile, refugee, IDP or migrant, transit centres etc., increases risks of WFCL</a:t>
            </a:r>
            <a:endParaRPr dirty="0"/>
          </a:p>
          <a:p>
            <a:pPr marL="228600" lvl="0" indent="-76200" algn="l" rtl="0">
              <a:lnSpc>
                <a:spcPct val="90000"/>
              </a:lnSpc>
              <a:spcBef>
                <a:spcPts val="1000"/>
              </a:spcBef>
              <a:spcAft>
                <a:spcPts val="0"/>
              </a:spcAft>
              <a:buSzPts val="2400"/>
              <a:buNone/>
            </a:pPr>
            <a:endParaRPr sz="2400" dirty="0"/>
          </a:p>
        </p:txBody>
      </p:sp>
      <p:sp>
        <p:nvSpPr>
          <p:cNvPr id="280" name="Google Shape;280;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ELEVATED RISKS AND BARRIERS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a:spLocks noGrp="1"/>
          </p:cNvSpPr>
          <p:nvPr>
            <p:ph type="title"/>
          </p:nvPr>
        </p:nvSpPr>
        <p:spPr>
          <a:xfrm>
            <a:off x="2170175" y="246907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t>APPROACHES TO STRENGTHEN FAMILIES</a:t>
            </a: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2669</Words>
  <Application>Microsoft Office PowerPoint</Application>
  <PresentationFormat>Widescreen</PresentationFormat>
  <Paragraphs>218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 Neue</vt:lpstr>
      <vt:lpstr>Office Theme</vt:lpstr>
      <vt:lpstr>PowerPoint Presentation</vt:lpstr>
      <vt:lpstr>PowerPoint Presentation</vt:lpstr>
      <vt:lpstr>PowerPoint Presentation</vt:lpstr>
      <vt:lpstr>CAREGIVING AND CHILD LABOUR IN THE CONTEXT </vt:lpstr>
      <vt:lpstr>DISCUSSION: CAREGIVING AND CHILD LABOUR IN THE CONTEXT</vt:lpstr>
      <vt:lpstr>DISCUSSION: CAREGIVING AND CHILD LABOUR IN THE CONTEXT</vt:lpstr>
      <vt:lpstr>PowerPoint Presentation</vt:lpstr>
      <vt:lpstr>PowerPoint Presentation</vt:lpstr>
      <vt:lpstr>APPROACHES TO STRENGTHEN FAMILIES</vt:lpstr>
      <vt:lpstr>PowerPoint Presentation</vt:lpstr>
      <vt:lpstr>PowerPoint Presentation</vt:lpstr>
      <vt:lpstr>PowerPoint Presentation</vt:lpstr>
      <vt:lpstr>PowerPoint Presentation</vt:lpstr>
      <vt:lpstr>PowerPoint Presentation</vt:lpstr>
      <vt:lpstr>PowerPoint Presentation</vt:lpstr>
      <vt:lpstr>ACTIVITY: PART 1</vt:lpstr>
      <vt:lpstr>ACTIVITY: PART 2</vt:lpstr>
      <vt:lpstr>TAILORED INFORMATION AND PARENTING SESSIONS </vt:lpstr>
      <vt:lpstr>TAILORED INFORMATION AND PARENTING SESSIONS </vt:lpstr>
      <vt:lpstr>CASE STUDY: LEBANON IRC/UNICEF PARENTING SKILLS FOR PARENTS OF CHILDREN IN CHILD LABOUR </vt:lpstr>
      <vt:lpstr>CASE STUDY: LEBANON IRC/UNICEF PARENTING SKILLS FOR PARENTS OF CHILDREN IN CHILD LABOUR </vt:lpstr>
      <vt:lpstr>CASE STUDY: LEBANON IRC/UNICEF PARENTING SKILLS FOR PARENTS OF CHILDREN IN CHILD LABOUR </vt:lpstr>
      <vt:lpstr>CASE STUDY: LEBANON IRC/UNICEF PARENTING SKILLS FOR PARENTS OF CHILDREN IN CHILD LABOUR </vt:lpstr>
      <vt:lpstr>CASE STUDY: LEBANON IRC/UNICEF PARENTING SKILLS FOR PARENTS OF CHILDREN IN CHILD LABOUR </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Athena Berting</cp:lastModifiedBy>
  <cp:revision>20</cp:revision>
  <dcterms:created xsi:type="dcterms:W3CDTF">2017-12-20T18:51:03Z</dcterms:created>
  <dcterms:modified xsi:type="dcterms:W3CDTF">2022-02-15T22:19:01Z</dcterms:modified>
</cp:coreProperties>
</file>